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Lst>
  <p:notesMasterIdLst>
    <p:notesMasterId r:id="rId57"/>
  </p:notesMasterIdLst>
  <p:sldIdLst>
    <p:sldId id="256" r:id="rId4"/>
    <p:sldId id="267" r:id="rId5"/>
    <p:sldId id="241265408" r:id="rId6"/>
    <p:sldId id="434" r:id="rId7"/>
    <p:sldId id="241265275" r:id="rId8"/>
    <p:sldId id="241265409" r:id="rId9"/>
    <p:sldId id="241265411" r:id="rId10"/>
    <p:sldId id="436" r:id="rId11"/>
    <p:sldId id="435" r:id="rId12"/>
    <p:sldId id="440" r:id="rId13"/>
    <p:sldId id="241265412" r:id="rId14"/>
    <p:sldId id="454" r:id="rId15"/>
    <p:sldId id="464" r:id="rId16"/>
    <p:sldId id="457" r:id="rId17"/>
    <p:sldId id="241265414" r:id="rId18"/>
    <p:sldId id="241265404" r:id="rId19"/>
    <p:sldId id="241265247" r:id="rId20"/>
    <p:sldId id="266" r:id="rId21"/>
    <p:sldId id="241265257" r:id="rId22"/>
    <p:sldId id="486" r:id="rId23"/>
    <p:sldId id="511" r:id="rId24"/>
    <p:sldId id="241265400" r:id="rId25"/>
    <p:sldId id="241265274" r:id="rId26"/>
    <p:sldId id="241265273" r:id="rId27"/>
    <p:sldId id="241265413" r:id="rId28"/>
    <p:sldId id="241265398" r:id="rId29"/>
    <p:sldId id="241265396" r:id="rId30"/>
    <p:sldId id="241265397" r:id="rId31"/>
    <p:sldId id="516" r:id="rId32"/>
    <p:sldId id="241265399" r:id="rId33"/>
    <p:sldId id="6384339" r:id="rId34"/>
    <p:sldId id="261" r:id="rId35"/>
    <p:sldId id="257" r:id="rId36"/>
    <p:sldId id="241265405" r:id="rId37"/>
    <p:sldId id="241265394" r:id="rId38"/>
    <p:sldId id="260" r:id="rId39"/>
    <p:sldId id="241265406" r:id="rId40"/>
    <p:sldId id="241265417" r:id="rId41"/>
    <p:sldId id="241265402" r:id="rId42"/>
    <p:sldId id="241265415" r:id="rId43"/>
    <p:sldId id="241265331" r:id="rId44"/>
    <p:sldId id="241265324" r:id="rId45"/>
    <p:sldId id="6384367" r:id="rId46"/>
    <p:sldId id="241265407" r:id="rId47"/>
    <p:sldId id="241265416" r:id="rId48"/>
    <p:sldId id="241265390" r:id="rId49"/>
    <p:sldId id="467" r:id="rId50"/>
    <p:sldId id="258" r:id="rId51"/>
    <p:sldId id="262" r:id="rId52"/>
    <p:sldId id="259" r:id="rId53"/>
    <p:sldId id="268" r:id="rId54"/>
    <p:sldId id="264" r:id="rId55"/>
    <p:sldId id="45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63" autoAdjust="0"/>
    <p:restoredTop sz="94660"/>
  </p:normalViewPr>
  <p:slideViewPr>
    <p:cSldViewPr snapToGrid="0">
      <p:cViewPr>
        <p:scale>
          <a:sx n="70" d="100"/>
          <a:sy n="70" d="100"/>
        </p:scale>
        <p:origin x="1552" y="816"/>
      </p:cViewPr>
      <p:guideLst/>
    </p:cSldViewPr>
  </p:slideViewPr>
  <p:notesTextViewPr>
    <p:cViewPr>
      <p:scale>
        <a:sx n="1" d="1"/>
        <a:sy n="1" d="1"/>
      </p:scale>
      <p:origin x="0" y="0"/>
    </p:cViewPr>
  </p:notesTextViewPr>
  <p:sorterViewPr>
    <p:cViewPr varScale="1">
      <p:scale>
        <a:sx n="100" d="100"/>
        <a:sy n="100" d="100"/>
      </p:scale>
      <p:origin x="0" y="-13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1CA31-63D8-478C-B609-BA9E4C9EEB59}" type="datetimeFigureOut">
              <a:rPr lang="en-GB" smtClean="0"/>
              <a:t>14/09/2025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7E837B-E124-4779-BEB7-755FE5853E79}" type="slidenum">
              <a:rPr lang="en-GB" smtClean="0"/>
              <a:t>‹#›</a:t>
            </a:fld>
            <a:endParaRPr lang="en-GB"/>
          </a:p>
        </p:txBody>
      </p:sp>
    </p:spTree>
    <p:extLst>
      <p:ext uri="{BB962C8B-B14F-4D97-AF65-F5344CB8AC3E}">
        <p14:creationId xmlns:p14="http://schemas.microsoft.com/office/powerpoint/2010/main" val="238723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9FB45A0A-E34A-436B-881C-9C05DB861917}"/>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4304E798-E5F3-461F-B899-22232C04352F}"/>
              </a:ext>
            </a:extLst>
          </p:cNvPr>
          <p:cNvSpPr>
            <a:spLocks noGrp="1"/>
          </p:cNvSpPr>
          <p:nvPr>
            <p:ph type="body" idx="1"/>
          </p:nvPr>
        </p:nvSpPr>
        <p:spPr bwMode="auto">
          <a:xfrm>
            <a:off x="679768" y="4716074"/>
            <a:ext cx="5438140" cy="446802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77" tIns="46289" rIns="92577" bIns="46289"/>
          <a:lstStyle/>
          <a:p>
            <a:r>
              <a:rPr lang="en-US" altLang="zh-CN" b="0" i="0" dirty="0">
                <a:solidFill>
                  <a:srgbClr val="2A2B2E"/>
                </a:solidFill>
                <a:effectLst/>
                <a:latin typeface="PingFang SC"/>
              </a:rPr>
              <a:t>with long-molecule sequencing showing present of multiple alternative structures with repeat-mediated recombination. The total length was a large 548 kb, with only 39 protein-coding genes. A comparison of mitochondrial genomes with 23 Poaceae species showed that the gene exchange between the organelle genome and the nuclear genome of A. longiglumis has undergone a continuous and dynamic evolutionary process. Notably, building phylogenies based on sequences and the presence-or-absence of genes gave no sensible trees: not even the major Poaceae clades of PACMAD (Panicum/C4) and BOP </a:t>
            </a:r>
            <a:endParaRPr lang="en-US" altLang="zh-CN" dirty="0">
              <a:latin typeface="+mn-ea"/>
              <a:ea typeface="+mn-ea"/>
            </a:endParaRPr>
          </a:p>
        </p:txBody>
      </p:sp>
    </p:spTree>
    <p:extLst>
      <p:ext uri="{BB962C8B-B14F-4D97-AF65-F5344CB8AC3E}">
        <p14:creationId xmlns:p14="http://schemas.microsoft.com/office/powerpoint/2010/main" val="430907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25546-57E5-1500-4FA5-0600844077FE}"/>
            </a:ext>
          </a:extLst>
        </p:cNvPr>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119DF84D-DD37-E0D7-6F12-05F1CDABB465}"/>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956A76FB-C2DF-C274-727C-85651BF054EF}"/>
              </a:ext>
            </a:extLst>
          </p:cNvPr>
          <p:cNvSpPr>
            <a:spLocks noGrp="1"/>
          </p:cNvSpPr>
          <p:nvPr>
            <p:ph type="body" idx="1"/>
          </p:nvPr>
        </p:nvSpPr>
        <p:spPr bwMode="auto">
          <a:xfrm>
            <a:off x="679768" y="4716074"/>
            <a:ext cx="5438140" cy="446802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77" tIns="46289" rIns="92577" bIns="46289"/>
          <a:lstStyle/>
          <a:p>
            <a:r>
              <a:rPr lang="en-US" altLang="zh-CN" b="0" i="0" dirty="0">
                <a:solidFill>
                  <a:srgbClr val="2A2B2E"/>
                </a:solidFill>
                <a:effectLst/>
                <a:latin typeface="PingFang SC"/>
              </a:rPr>
              <a:t>We also reconstructed the complex mitochondrial genome A. longiglumis, with long-molecule sequencing showing present of multiple alternative structures with repeat-mediated recombination. The total length was a large 548 kb, with only 39 protein-coding genes. A comparison of mitochondrial genomes with 23 Poaceae species showed that the gene exchange between the organelle genome and the nuclear genome of A. longiglumis has undergone a continuous and dynamic evolutionary process. Notably, building phylogenies based on sequences and the presence-or-absence of genes gave no sensible trees: not even the major Poaceae clades of PACMAD (Panicum/C4) and BOP </a:t>
            </a:r>
            <a:endParaRPr lang="en-US" altLang="zh-CN" dirty="0">
              <a:latin typeface="+mn-ea"/>
              <a:ea typeface="+mn-ea"/>
            </a:endParaRPr>
          </a:p>
        </p:txBody>
      </p:sp>
    </p:spTree>
    <p:extLst>
      <p:ext uri="{BB962C8B-B14F-4D97-AF65-F5344CB8AC3E}">
        <p14:creationId xmlns:p14="http://schemas.microsoft.com/office/powerpoint/2010/main" val="3867505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a:extLst>
              <a:ext uri="{FF2B5EF4-FFF2-40B4-BE49-F238E27FC236}">
                <a16:creationId xmlns:a16="http://schemas.microsoft.com/office/drawing/2014/main" id="{7560BA11-ECD9-7BB8-0ED6-4747E0DCE386}"/>
              </a:ext>
            </a:extLst>
          </p:cNvPr>
          <p:cNvSpPr>
            <a:spLocks noGrp="1" noRot="1" noChangeAspect="1"/>
          </p:cNvSpPr>
          <p:nvPr>
            <p:ph type="sldImg"/>
          </p:nvPr>
        </p:nvSpPr>
        <p:spPr bwMode="auto">
          <a:xfrm>
            <a:off x="136525" y="766763"/>
            <a:ext cx="6826250" cy="38401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a:extLst>
              <a:ext uri="{FF2B5EF4-FFF2-40B4-BE49-F238E27FC236}">
                <a16:creationId xmlns:a16="http://schemas.microsoft.com/office/drawing/2014/main" id="{0F5D5262-13D5-EFD9-5ADE-0199F51DDA0B}"/>
              </a:ext>
            </a:extLst>
          </p:cNvPr>
          <p:cNvSpPr>
            <a:spLocks noGrp="1"/>
          </p:cNvSpPr>
          <p:nvPr>
            <p:ph type="body" idx="1"/>
          </p:nvPr>
        </p:nvSpPr>
        <p:spPr bwMode="auto">
          <a:xfrm>
            <a:off x="709613" y="4862513"/>
            <a:ext cx="5680075" cy="4605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a:extLst>
              <a:ext uri="{FF2B5EF4-FFF2-40B4-BE49-F238E27FC236}">
                <a16:creationId xmlns:a16="http://schemas.microsoft.com/office/drawing/2014/main" id="{B2AE9866-026C-1B3B-6ACE-B6C937CB6629}"/>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a:extLst>
              <a:ext uri="{FF2B5EF4-FFF2-40B4-BE49-F238E27FC236}">
                <a16:creationId xmlns:a16="http://schemas.microsoft.com/office/drawing/2014/main" id="{43FC89F9-B583-0003-BEFE-3028FB76357D}"/>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a:extLst>
              <a:ext uri="{FF2B5EF4-FFF2-40B4-BE49-F238E27FC236}">
                <a16:creationId xmlns:a16="http://schemas.microsoft.com/office/drawing/2014/main" id="{A22F1DBF-31DF-72D1-23C2-47F27B8330F5}"/>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a:extLst>
              <a:ext uri="{FF2B5EF4-FFF2-40B4-BE49-F238E27FC236}">
                <a16:creationId xmlns:a16="http://schemas.microsoft.com/office/drawing/2014/main" id="{C45C0FC5-3C22-8BDC-DF34-0BA59BB7FF99}"/>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a:extLst>
              <a:ext uri="{FF2B5EF4-FFF2-40B4-BE49-F238E27FC236}">
                <a16:creationId xmlns:a16="http://schemas.microsoft.com/office/drawing/2014/main" id="{3106514A-C698-A5A5-407F-D9F08C07E3C7}"/>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a:extLst>
              <a:ext uri="{FF2B5EF4-FFF2-40B4-BE49-F238E27FC236}">
                <a16:creationId xmlns:a16="http://schemas.microsoft.com/office/drawing/2014/main" id="{AD4A091B-2C0F-9B7F-E93B-B58DFB7F9E20}"/>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22687-E87E-8D67-0DD9-4AA7114FF7BF}"/>
            </a:ext>
          </a:extLst>
        </p:cNvPr>
        <p:cNvGrpSpPr/>
        <p:nvPr/>
      </p:nvGrpSpPr>
      <p:grpSpPr>
        <a:xfrm>
          <a:off x="0" y="0"/>
          <a:ext cx="0" cy="0"/>
          <a:chOff x="0" y="0"/>
          <a:chExt cx="0" cy="0"/>
        </a:xfrm>
      </p:grpSpPr>
      <p:sp>
        <p:nvSpPr>
          <p:cNvPr id="44034" name="幻灯片图像占位符 1">
            <a:extLst>
              <a:ext uri="{FF2B5EF4-FFF2-40B4-BE49-F238E27FC236}">
                <a16:creationId xmlns:a16="http://schemas.microsoft.com/office/drawing/2014/main" id="{6F1150A1-C40E-D552-ABC6-D9E608143663}"/>
              </a:ext>
            </a:extLst>
          </p:cNvPr>
          <p:cNvSpPr>
            <a:spLocks noGrp="1" noRot="1" noChangeAspect="1"/>
          </p:cNvSpPr>
          <p:nvPr>
            <p:ph type="sldImg"/>
          </p:nvPr>
        </p:nvSpPr>
        <p:spPr bwMode="auto">
          <a:xfrm>
            <a:off x="136525" y="766763"/>
            <a:ext cx="6826250" cy="38401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a:extLst>
              <a:ext uri="{FF2B5EF4-FFF2-40B4-BE49-F238E27FC236}">
                <a16:creationId xmlns:a16="http://schemas.microsoft.com/office/drawing/2014/main" id="{AD482840-B86E-C1D7-2EBA-9F8186237E3B}"/>
              </a:ext>
            </a:extLst>
          </p:cNvPr>
          <p:cNvSpPr>
            <a:spLocks noGrp="1"/>
          </p:cNvSpPr>
          <p:nvPr>
            <p:ph type="body" idx="1"/>
          </p:nvPr>
        </p:nvSpPr>
        <p:spPr bwMode="auto">
          <a:xfrm>
            <a:off x="709613" y="4862513"/>
            <a:ext cx="5680075" cy="46053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extLst>
      <p:ext uri="{BB962C8B-B14F-4D97-AF65-F5344CB8AC3E}">
        <p14:creationId xmlns:p14="http://schemas.microsoft.com/office/powerpoint/2010/main" val="1888686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0E57846D-721F-055F-2702-BF1FC68D9B67}"/>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25B66134-402E-94F5-D213-9385490F8317}"/>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a:extLst>
              <a:ext uri="{FF2B5EF4-FFF2-40B4-BE49-F238E27FC236}">
                <a16:creationId xmlns:a16="http://schemas.microsoft.com/office/drawing/2014/main" id="{97D7C539-02C4-8BD5-2D76-8031F092D82E}"/>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备注占位符 2">
            <a:extLst>
              <a:ext uri="{FF2B5EF4-FFF2-40B4-BE49-F238E27FC236}">
                <a16:creationId xmlns:a16="http://schemas.microsoft.com/office/drawing/2014/main" id="{19159C55-629B-8BA8-E27E-814658257478}"/>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5DA43006-7990-0F83-802C-0849EF2047FF}"/>
              </a:ext>
            </a:extLst>
          </p:cNvPr>
          <p:cNvSpPr>
            <a:spLocks noGrp="1" noRot="1" noChangeAspect="1"/>
          </p:cNvSpPr>
          <p:nvPr>
            <p:ph type="sldImg"/>
          </p:nvPr>
        </p:nvSpPr>
        <p:spPr bwMode="auto">
          <a:xfrm>
            <a:off x="960438" y="1279525"/>
            <a:ext cx="517842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3FA24E08-1188-CDA4-208C-56F6AFC0DC6D}"/>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pPr defTabSz="882305">
              <a:defRPr/>
            </a:pPr>
            <a:r>
              <a:rPr lang="en-US" altLang="zh-CN" b="0" i="0" dirty="0">
                <a:solidFill>
                  <a:srgbClr val="2A2B2E"/>
                </a:solidFill>
                <a:effectLst/>
                <a:latin typeface="PingFang SC"/>
              </a:rPr>
              <a:t>The group adopted the optimized labeling strategy of a massive synthetic double-stranded oligonucleotide probe library, to construct the molecular karyotype of A. </a:t>
            </a:r>
            <a:r>
              <a:rPr lang="en-US" altLang="zh-CN" b="0" i="0" dirty="0" err="1">
                <a:solidFill>
                  <a:srgbClr val="2A2B2E"/>
                </a:solidFill>
                <a:effectLst/>
                <a:latin typeface="PingFang SC"/>
              </a:rPr>
              <a:t>longilgumis</a:t>
            </a:r>
            <a:r>
              <a:rPr lang="en-US" altLang="zh-CN" b="0" i="0" dirty="0">
                <a:solidFill>
                  <a:srgbClr val="2A2B2E"/>
                </a:solidFill>
                <a:effectLst/>
                <a:latin typeface="PingFang SC"/>
              </a:rPr>
              <a:t>, and realized the visualization of the intercalary regions and the pericentromeric regions. Hoping to make chromosome specific across </a:t>
            </a:r>
            <a:r>
              <a:rPr lang="en-US" altLang="zh-CN" b="0" i="0" dirty="0" err="1">
                <a:solidFill>
                  <a:srgbClr val="2A2B2E"/>
                </a:solidFill>
                <a:effectLst/>
                <a:latin typeface="PingFang SC"/>
              </a:rPr>
              <a:t>Aveneae</a:t>
            </a:r>
            <a:r>
              <a:rPr lang="en-US" altLang="zh-CN" b="0" i="0" dirty="0">
                <a:solidFill>
                  <a:srgbClr val="2A2B2E"/>
                </a:solidFill>
                <a:effectLst/>
                <a:latin typeface="PingFang SC"/>
              </a:rPr>
              <a:t> tribe and even into BOP clade</a:t>
            </a:r>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Avena longiglumis 3.85 Gb, with 87% of all the repeats. G</a:t>
            </a:r>
            <a:r>
              <a:rPr lang="en-US" altLang="zh-CN" sz="1700" dirty="0">
                <a:solidFill>
                  <a:srgbClr val="000000"/>
                </a:solidFill>
              </a:rPr>
              <a:t>enome expansion from more ancestral smaller genomes like Oryza sativa 360Mbp and </a:t>
            </a:r>
            <a:r>
              <a:rPr lang="en-US" altLang="zh-CN" sz="1700" dirty="0" err="1">
                <a:solidFill>
                  <a:srgbClr val="000000"/>
                </a:solidFill>
              </a:rPr>
              <a:t>Brachypodium</a:t>
            </a:r>
            <a:r>
              <a:rPr lang="en-US" altLang="zh-CN" sz="1700" dirty="0">
                <a:solidFill>
                  <a:srgbClr val="000000"/>
                </a:solidFill>
              </a:rPr>
              <a:t> distachyon 270Mbp with chromosomal rearrangements from including nesting of chromosomes one inside another from x=12 to x=7. But most notably, away from centromeres, uniform expansion.</a:t>
            </a:r>
            <a:endParaRPr lang="zh-CN" altLang="en-US" dirty="0"/>
          </a:p>
        </p:txBody>
      </p:sp>
    </p:spTree>
    <p:extLst>
      <p:ext uri="{BB962C8B-B14F-4D97-AF65-F5344CB8AC3E}">
        <p14:creationId xmlns:p14="http://schemas.microsoft.com/office/powerpoint/2010/main" val="669073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A26D1-F86D-7D2A-01AC-5E991B33AE5D}"/>
            </a:ext>
          </a:extLst>
        </p:cNvPr>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F90BE41B-0358-7368-3A04-67D3F129D0EB}"/>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a:extLst>
              <a:ext uri="{FF2B5EF4-FFF2-40B4-BE49-F238E27FC236}">
                <a16:creationId xmlns:a16="http://schemas.microsoft.com/office/drawing/2014/main" id="{26C1ACE6-4113-E6BA-8F29-12A009E71362}"/>
              </a:ext>
            </a:extLst>
          </p:cNvPr>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Avena longiglumis 3.85 Gb, with 87% of all the repeats. G</a:t>
            </a:r>
            <a:r>
              <a:rPr lang="en-US" altLang="zh-CN" sz="1700" dirty="0">
                <a:solidFill>
                  <a:srgbClr val="000000"/>
                </a:solidFill>
              </a:rPr>
              <a:t>enome expansion from more ancestral smaller genomes like Oryza sativa 360Mbp and </a:t>
            </a:r>
            <a:r>
              <a:rPr lang="en-US" altLang="zh-CN" sz="1700" dirty="0" err="1">
                <a:solidFill>
                  <a:srgbClr val="000000"/>
                </a:solidFill>
              </a:rPr>
              <a:t>Brachypodium</a:t>
            </a:r>
            <a:r>
              <a:rPr lang="en-US" altLang="zh-CN" sz="1700" dirty="0">
                <a:solidFill>
                  <a:srgbClr val="000000"/>
                </a:solidFill>
              </a:rPr>
              <a:t> distachyon 270Mbp with chromosomal rearrangements from including nesting of chromosomes one inside another from x=12 to x=7. But most notably, away from centromeres, uniform expansion.</a:t>
            </a:r>
            <a:endParaRPr lang="zh-CN" altLang="en-US" dirty="0"/>
          </a:p>
        </p:txBody>
      </p:sp>
    </p:spTree>
    <p:extLst>
      <p:ext uri="{BB962C8B-B14F-4D97-AF65-F5344CB8AC3E}">
        <p14:creationId xmlns:p14="http://schemas.microsoft.com/office/powerpoint/2010/main" val="392740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B638C-2B6A-E0F3-9796-3C3732901C91}"/>
            </a:ext>
          </a:extLst>
        </p:cNvPr>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D1DE4786-9AA4-8EAB-C793-74FCDA97506E}"/>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a:extLst>
              <a:ext uri="{FF2B5EF4-FFF2-40B4-BE49-F238E27FC236}">
                <a16:creationId xmlns:a16="http://schemas.microsoft.com/office/drawing/2014/main" id="{D4ABA9D7-E88E-D45B-B543-54E19735706A}"/>
              </a:ext>
            </a:extLst>
          </p:cNvPr>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Avena longiglumis 3.85 Gb, with 87% of all the repeats. G</a:t>
            </a:r>
            <a:r>
              <a:rPr lang="en-US" altLang="zh-CN" sz="1700" dirty="0">
                <a:solidFill>
                  <a:srgbClr val="000000"/>
                </a:solidFill>
              </a:rPr>
              <a:t>enome expansion from more ancestral smaller genomes like Oryza sativa 360Mbp and </a:t>
            </a:r>
            <a:r>
              <a:rPr lang="en-US" altLang="zh-CN" sz="1700" dirty="0" err="1">
                <a:solidFill>
                  <a:srgbClr val="000000"/>
                </a:solidFill>
              </a:rPr>
              <a:t>Brachypodium</a:t>
            </a:r>
            <a:r>
              <a:rPr lang="en-US" altLang="zh-CN" sz="1700" dirty="0">
                <a:solidFill>
                  <a:srgbClr val="000000"/>
                </a:solidFill>
              </a:rPr>
              <a:t> distachyon 270Mbp with chromosomal rearrangements from including nesting of chromosomes one inside another from x=12 to x=7. But most notably, away from centromeres, uniform expansion.</a:t>
            </a:r>
            <a:endParaRPr lang="zh-CN" altLang="en-US" dirty="0"/>
          </a:p>
        </p:txBody>
      </p:sp>
    </p:spTree>
    <p:extLst>
      <p:ext uri="{BB962C8B-B14F-4D97-AF65-F5344CB8AC3E}">
        <p14:creationId xmlns:p14="http://schemas.microsoft.com/office/powerpoint/2010/main" val="1259503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DACD6-3E88-6B50-D9B1-FA2FDFB6CD10}"/>
            </a:ext>
          </a:extLst>
        </p:cNvPr>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783A28C9-E47C-242B-5F06-D5C015E71DB8}"/>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a:extLst>
              <a:ext uri="{FF2B5EF4-FFF2-40B4-BE49-F238E27FC236}">
                <a16:creationId xmlns:a16="http://schemas.microsoft.com/office/drawing/2014/main" id="{2C11FA71-EA5C-D0CF-6797-43F276169BBC}"/>
              </a:ext>
            </a:extLst>
          </p:cNvPr>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We assembled a chromosome-scale genome sequences of the diploid oat Avena longiglumis, 3.85 Gb. Few genes near the centromeric regions but otherwise genes to near chromosome ends A. With 87% repeats, particularly expansion of </a:t>
            </a:r>
            <a:r>
              <a:rPr lang="en-US" altLang="zh-CN" b="0" i="0" dirty="0" err="1">
                <a:solidFill>
                  <a:srgbClr val="2A2B2E"/>
                </a:solidFill>
                <a:effectLst/>
                <a:latin typeface="PingFang SC"/>
              </a:rPr>
              <a:t>copia</a:t>
            </a:r>
            <a:r>
              <a:rPr lang="en-US" altLang="zh-CN" b="0" i="0" dirty="0">
                <a:solidFill>
                  <a:srgbClr val="2A2B2E"/>
                </a:solidFill>
                <a:effectLst/>
                <a:latin typeface="PingFang SC"/>
              </a:rPr>
              <a:t> and gypsy </a:t>
            </a:r>
            <a:r>
              <a:rPr lang="en-US" altLang="zh-CN" b="0" i="0" dirty="0" err="1">
                <a:solidFill>
                  <a:srgbClr val="2A2B2E"/>
                </a:solidFill>
                <a:effectLst/>
                <a:latin typeface="PingFang SC"/>
              </a:rPr>
              <a:t>retrotransposable</a:t>
            </a:r>
            <a:r>
              <a:rPr lang="en-US" altLang="zh-CN" b="0" i="0" dirty="0">
                <a:solidFill>
                  <a:srgbClr val="2A2B2E"/>
                </a:solidFill>
                <a:effectLst/>
                <a:latin typeface="PingFang SC"/>
              </a:rPr>
              <a:t> elements in B. Comparative study of syntenic blocks shows </a:t>
            </a:r>
            <a:r>
              <a:rPr lang="en-US" altLang="zh-CN" sz="1700" dirty="0">
                <a:solidFill>
                  <a:srgbClr val="000000"/>
                </a:solidFill>
              </a:rPr>
              <a:t>chromosomal rearrangements from rice and </a:t>
            </a:r>
            <a:r>
              <a:rPr lang="en-US" altLang="zh-CN" sz="1700" dirty="0" err="1">
                <a:solidFill>
                  <a:srgbClr val="000000"/>
                </a:solidFill>
              </a:rPr>
              <a:t>Brachypodium</a:t>
            </a:r>
            <a:r>
              <a:rPr lang="en-US" altLang="zh-CN" sz="1700" dirty="0">
                <a:solidFill>
                  <a:srgbClr val="000000"/>
                </a:solidFill>
              </a:rPr>
              <a:t>, to diploid Tribes </a:t>
            </a:r>
            <a:r>
              <a:rPr lang="en-US" altLang="zh-CN" sz="1700" dirty="0" err="1">
                <a:solidFill>
                  <a:srgbClr val="000000"/>
                </a:solidFill>
              </a:rPr>
              <a:t>Triticeae</a:t>
            </a:r>
            <a:r>
              <a:rPr lang="en-US" altLang="zh-CN" sz="1700" dirty="0">
                <a:solidFill>
                  <a:srgbClr val="000000"/>
                </a:solidFill>
              </a:rPr>
              <a:t> and </a:t>
            </a:r>
            <a:r>
              <a:rPr lang="en-US" altLang="zh-CN" sz="1700" dirty="0" err="1">
                <a:solidFill>
                  <a:srgbClr val="000000"/>
                </a:solidFill>
              </a:rPr>
              <a:t>Aveneae</a:t>
            </a:r>
            <a:r>
              <a:rPr lang="en-US" altLang="zh-CN" sz="1700" dirty="0">
                <a:solidFill>
                  <a:srgbClr val="000000"/>
                </a:solidFill>
              </a:rPr>
              <a:t> C.  And identification of gene families D. Abbreviation as EVR research is just submitted, </a:t>
            </a:r>
            <a:r>
              <a:rPr lang="en-US" altLang="zh-CN" dirty="0">
                <a:solidFill>
                  <a:srgbClr val="000000"/>
                </a:solidFill>
              </a:rPr>
              <a:t>E-genomic expansion-V structural variation, R-chromosomal rearrangements.</a:t>
            </a:r>
            <a:endParaRPr lang="zh-CN" altLang="en-US" dirty="0"/>
          </a:p>
        </p:txBody>
      </p:sp>
    </p:spTree>
    <p:extLst>
      <p:ext uri="{BB962C8B-B14F-4D97-AF65-F5344CB8AC3E}">
        <p14:creationId xmlns:p14="http://schemas.microsoft.com/office/powerpoint/2010/main" val="3568079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EB7E0-761E-B762-54F0-903AB99229CD}"/>
            </a:ext>
          </a:extLst>
        </p:cNvPr>
        <p:cNvGrpSpPr/>
        <p:nvPr/>
      </p:nvGrpSpPr>
      <p:grpSpPr>
        <a:xfrm>
          <a:off x="0" y="0"/>
          <a:ext cx="0" cy="0"/>
          <a:chOff x="0" y="0"/>
          <a:chExt cx="0" cy="0"/>
        </a:xfrm>
      </p:grpSpPr>
      <p:sp>
        <p:nvSpPr>
          <p:cNvPr id="9218" name="幻灯片图像占位符 1">
            <a:extLst>
              <a:ext uri="{FF2B5EF4-FFF2-40B4-BE49-F238E27FC236}">
                <a16:creationId xmlns:a16="http://schemas.microsoft.com/office/drawing/2014/main" id="{FD05C99A-377C-388E-1626-E6F49B8DF148}"/>
              </a:ext>
            </a:extLst>
          </p:cNvPr>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a:extLst>
              <a:ext uri="{FF2B5EF4-FFF2-40B4-BE49-F238E27FC236}">
                <a16:creationId xmlns:a16="http://schemas.microsoft.com/office/drawing/2014/main" id="{AD8F014B-F2E0-793C-9A1A-D8C37FD047AF}"/>
              </a:ext>
            </a:extLst>
          </p:cNvPr>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We assembled a chromosome-scale genome sequences of the diploid oat Avena longiglumis, 3.85 Gb. Few genes near the centromeric regions but otherwise genes to near chromosome ends A. With 87% repeats, particularly expansion of </a:t>
            </a:r>
            <a:r>
              <a:rPr lang="en-US" altLang="zh-CN" b="0" i="0" dirty="0" err="1">
                <a:solidFill>
                  <a:srgbClr val="2A2B2E"/>
                </a:solidFill>
                <a:effectLst/>
                <a:latin typeface="PingFang SC"/>
              </a:rPr>
              <a:t>copia</a:t>
            </a:r>
            <a:r>
              <a:rPr lang="en-US" altLang="zh-CN" b="0" i="0" dirty="0">
                <a:solidFill>
                  <a:srgbClr val="2A2B2E"/>
                </a:solidFill>
                <a:effectLst/>
                <a:latin typeface="PingFang SC"/>
              </a:rPr>
              <a:t> and gypsy </a:t>
            </a:r>
            <a:r>
              <a:rPr lang="en-US" altLang="zh-CN" b="0" i="0" dirty="0" err="1">
                <a:solidFill>
                  <a:srgbClr val="2A2B2E"/>
                </a:solidFill>
                <a:effectLst/>
                <a:latin typeface="PingFang SC"/>
              </a:rPr>
              <a:t>retrotransposable</a:t>
            </a:r>
            <a:r>
              <a:rPr lang="en-US" altLang="zh-CN" b="0" i="0" dirty="0">
                <a:solidFill>
                  <a:srgbClr val="2A2B2E"/>
                </a:solidFill>
                <a:effectLst/>
                <a:latin typeface="PingFang SC"/>
              </a:rPr>
              <a:t> elements in B. Comparative study of syntenic blocks shows </a:t>
            </a:r>
            <a:r>
              <a:rPr lang="en-US" altLang="zh-CN" sz="1700" dirty="0">
                <a:solidFill>
                  <a:srgbClr val="000000"/>
                </a:solidFill>
              </a:rPr>
              <a:t>chromosomal rearrangements from rice and </a:t>
            </a:r>
            <a:r>
              <a:rPr lang="en-US" altLang="zh-CN" sz="1700" dirty="0" err="1">
                <a:solidFill>
                  <a:srgbClr val="000000"/>
                </a:solidFill>
              </a:rPr>
              <a:t>Brachypodium</a:t>
            </a:r>
            <a:r>
              <a:rPr lang="en-US" altLang="zh-CN" sz="1700" dirty="0">
                <a:solidFill>
                  <a:srgbClr val="000000"/>
                </a:solidFill>
              </a:rPr>
              <a:t>, to diploid Tribes </a:t>
            </a:r>
            <a:r>
              <a:rPr lang="en-US" altLang="zh-CN" sz="1700" dirty="0" err="1">
                <a:solidFill>
                  <a:srgbClr val="000000"/>
                </a:solidFill>
              </a:rPr>
              <a:t>Triticeae</a:t>
            </a:r>
            <a:r>
              <a:rPr lang="en-US" altLang="zh-CN" sz="1700" dirty="0">
                <a:solidFill>
                  <a:srgbClr val="000000"/>
                </a:solidFill>
              </a:rPr>
              <a:t> and </a:t>
            </a:r>
            <a:r>
              <a:rPr lang="en-US" altLang="zh-CN" sz="1700" dirty="0" err="1">
                <a:solidFill>
                  <a:srgbClr val="000000"/>
                </a:solidFill>
              </a:rPr>
              <a:t>Aveneae</a:t>
            </a:r>
            <a:r>
              <a:rPr lang="en-US" altLang="zh-CN" sz="1700" dirty="0">
                <a:solidFill>
                  <a:srgbClr val="000000"/>
                </a:solidFill>
              </a:rPr>
              <a:t> C.  And identification of gene families D. Abbreviation as EVR research is just submitted, </a:t>
            </a:r>
            <a:r>
              <a:rPr lang="en-US" altLang="zh-CN" dirty="0">
                <a:solidFill>
                  <a:srgbClr val="000000"/>
                </a:solidFill>
              </a:rPr>
              <a:t>E-genomic expansion-V structural variation, R-chromosomal rearrangements.</a:t>
            </a:r>
            <a:endParaRPr lang="zh-CN" altLang="en-US" dirty="0"/>
          </a:p>
        </p:txBody>
      </p:sp>
    </p:spTree>
    <p:extLst>
      <p:ext uri="{BB962C8B-B14F-4D97-AF65-F5344CB8AC3E}">
        <p14:creationId xmlns:p14="http://schemas.microsoft.com/office/powerpoint/2010/main" val="442228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b="0" i="0" dirty="0">
                <a:solidFill>
                  <a:srgbClr val="2A2B2E"/>
                </a:solidFill>
                <a:effectLst/>
                <a:latin typeface="PingFang SC"/>
              </a:rPr>
              <a:t>We found another form of chromosome rearrangement occurs in Avena, contrasting with </a:t>
            </a:r>
            <a:r>
              <a:rPr lang="en-US" altLang="zh-CN" b="0" i="0" dirty="0" err="1">
                <a:solidFill>
                  <a:srgbClr val="2A2B2E"/>
                </a:solidFill>
                <a:effectLst/>
                <a:latin typeface="PingFang SC"/>
              </a:rPr>
              <a:t>Triticeae</a:t>
            </a:r>
            <a:r>
              <a:rPr lang="en-US" altLang="zh-CN" b="0" i="0" dirty="0">
                <a:solidFill>
                  <a:srgbClr val="2A2B2E"/>
                </a:solidFill>
                <a:effectLst/>
                <a:latin typeface="PingFang SC"/>
              </a:rPr>
              <a:t> wheats with similar large genome size. Avena comparative genomics shows terminal regions of about 20% of the arms including many genes exchange between chromosomes in species that have separated from common ancestors.</a:t>
            </a:r>
            <a:r>
              <a:rPr lang="en-US" altLang="zh-CN" sz="1700" dirty="0">
                <a:solidFill>
                  <a:srgbClr val="000000"/>
                </a:solidFill>
              </a:rPr>
              <a:t> Similarly-sized intergenomic translocations are seen in 6x hexaploid oat crop Avena sativa – now we know these happen in the diploids. In </a:t>
            </a:r>
            <a:r>
              <a:rPr lang="en-US" altLang="zh-CN" sz="1700" dirty="0" err="1">
                <a:solidFill>
                  <a:srgbClr val="000000"/>
                </a:solidFill>
              </a:rPr>
              <a:t>Triticeae</a:t>
            </a:r>
            <a:r>
              <a:rPr lang="en-US" altLang="zh-CN" sz="1700" dirty="0">
                <a:solidFill>
                  <a:srgbClr val="000000"/>
                </a:solidFill>
              </a:rPr>
              <a:t>, many fewer translocations and many are whole chromosome arms.</a:t>
            </a:r>
            <a:endParaRPr lang="zh-CN" altLang="en-US" dirty="0"/>
          </a:p>
        </p:txBody>
      </p:sp>
    </p:spTree>
    <p:extLst>
      <p:ext uri="{BB962C8B-B14F-4D97-AF65-F5344CB8AC3E}">
        <p14:creationId xmlns:p14="http://schemas.microsoft.com/office/powerpoint/2010/main" val="1445655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p:cNvSpPr>
          <p:nvPr>
            <p:ph type="sldImg"/>
          </p:nvPr>
        </p:nvSpPr>
        <p:spPr bwMode="auto">
          <a:xfrm>
            <a:off x="90488" y="744538"/>
            <a:ext cx="6616700" cy="3722687"/>
          </a:xfrm>
          <a:prstGeom prst="rect">
            <a:avLst/>
          </a:prstGeo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p:cNvSpPr>
          <p:nvPr>
            <p:ph type="body" idx="1"/>
          </p:nvPr>
        </p:nvSpPr>
        <p:spPr bwMode="auto">
          <a:xfrm>
            <a:off x="679768" y="4716072"/>
            <a:ext cx="5438140" cy="44680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91" tIns="46296" rIns="92591" bIns="46296"/>
          <a:lstStyle/>
          <a:p>
            <a:r>
              <a:rPr lang="en-US" altLang="zh-CN" dirty="0">
                <a:solidFill>
                  <a:srgbClr val="000000"/>
                </a:solidFill>
              </a:rPr>
              <a:t>So the results in diploid oats and banana family are showing genome rearrangements occurring during speciation – reliant on chromosomal and whole-chromosome-scale genome assemblies. Polyploidy is also important, and here we discuss evidence from a range of work from us and other groups of the role of polyploidy in speciation.</a:t>
            </a:r>
            <a:endParaRPr lang="zh-CN" altLang="en-US" dirty="0"/>
          </a:p>
        </p:txBody>
      </p:sp>
    </p:spTree>
    <p:extLst>
      <p:ext uri="{BB962C8B-B14F-4D97-AF65-F5344CB8AC3E}">
        <p14:creationId xmlns:p14="http://schemas.microsoft.com/office/powerpoint/2010/main" val="868288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a:extLst>
              <a:ext uri="{FF2B5EF4-FFF2-40B4-BE49-F238E27FC236}">
                <a16:creationId xmlns:a16="http://schemas.microsoft.com/office/drawing/2014/main" id="{E666A03A-2391-DD35-F32C-3796692BCDB6}"/>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备注占位符 2">
            <a:extLst>
              <a:ext uri="{FF2B5EF4-FFF2-40B4-BE49-F238E27FC236}">
                <a16:creationId xmlns:a16="http://schemas.microsoft.com/office/drawing/2014/main" id="{0E3D49A0-7ED5-B489-7C4A-2BB37892F6EC}"/>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a:extLst>
              <a:ext uri="{FF2B5EF4-FFF2-40B4-BE49-F238E27FC236}">
                <a16:creationId xmlns:a16="http://schemas.microsoft.com/office/drawing/2014/main" id="{CD15B92C-13FF-B8B6-2705-9D1F863A1CA9}"/>
              </a:ext>
            </a:extLst>
          </p:cNvPr>
          <p:cNvSpPr>
            <a:spLocks noGrp="1" noRot="1" noChangeAspect="1"/>
          </p:cNvSpPr>
          <p:nvPr>
            <p:ph type="sldImg"/>
          </p:nvPr>
        </p:nvSpPr>
        <p:spPr bwMode="auto">
          <a:xfrm>
            <a:off x="481013" y="1279525"/>
            <a:ext cx="6137275" cy="34528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备注占位符 2">
            <a:extLst>
              <a:ext uri="{FF2B5EF4-FFF2-40B4-BE49-F238E27FC236}">
                <a16:creationId xmlns:a16="http://schemas.microsoft.com/office/drawing/2014/main" id="{DC7BE49F-E234-71DA-A060-38616779C2CE}"/>
              </a:ext>
            </a:extLst>
          </p:cNvPr>
          <p:cNvSpPr>
            <a:spLocks noGrp="1"/>
          </p:cNvSpPr>
          <p:nvPr>
            <p:ph type="body" idx="1"/>
          </p:nvPr>
        </p:nvSpPr>
        <p:spPr bwMode="auto">
          <a:xfrm>
            <a:off x="709613" y="4926013"/>
            <a:ext cx="5680075" cy="40290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9" tIns="47380" rIns="94759" bIns="47380"/>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4131-EC5E-0EF3-8DB3-01DEAB4FD0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BF69082-8B13-41D0-C707-3FA9E698C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446142-656F-BC17-AD25-21C1544337E1}"/>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7D07C90E-5CFA-9934-2BEB-05835D4A86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EC4E2B-8EB4-5D5C-B6E8-979AA9182750}"/>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1778547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27A02-79DB-307E-AD52-E21CEF8519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216F5B-58BB-0A12-A23D-DF278E5E6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4E05DC-941E-C973-6F81-D1A776D56E22}"/>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590B93DB-1701-C857-31B7-15AD451656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AF6E0-7F8F-75A6-6FE5-2F2F42E7D732}"/>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304124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969B-513A-D266-27C0-4037E87FC2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6A5E12F-2F91-0831-AF9E-465B6BCC7C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538E9-DA75-BCE5-056D-3BA4BFC0ECBE}"/>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F07FB542-3F23-EE3E-B51F-BC2C469647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B348A5-5B13-82B5-DD72-ACD880DC5FC0}"/>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222530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1B7BC-E52B-D8F7-D5E3-60942D946F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2A3290-3874-2F99-F993-55510A5361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F4CCD2B-6B28-905B-E62D-24013FE893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0E7E6C8-C69A-7CE0-47BC-DA0E61A5D011}"/>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6" name="Footer Placeholder 5">
            <a:extLst>
              <a:ext uri="{FF2B5EF4-FFF2-40B4-BE49-F238E27FC236}">
                <a16:creationId xmlns:a16="http://schemas.microsoft.com/office/drawing/2014/main" id="{E110C74E-FAFD-5C5E-89FF-17100706CB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C4B087-C56D-675B-6B82-CEDEED7FD148}"/>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161051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DE8A-BD2A-831C-08A0-7D84F0AD010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82E763-2B44-F815-64A8-A34E5FAE4A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77765-1C92-D7BB-EF40-8B720C6AFB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134F26-F8AC-4260-14F7-7FE1A7C55E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EF326B-1BBF-8177-F255-CCBE4AA7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888FCB-6824-7569-435E-0193FCB451BB}"/>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8" name="Footer Placeholder 7">
            <a:extLst>
              <a:ext uri="{FF2B5EF4-FFF2-40B4-BE49-F238E27FC236}">
                <a16:creationId xmlns:a16="http://schemas.microsoft.com/office/drawing/2014/main" id="{0C895027-4829-A1A2-8343-19948D17F4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24AC7D-D8C5-4B3B-E380-9A3FA2A1A84F}"/>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534334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A015-6D10-C9BA-29C0-9A4972FF150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2349D2-EE4F-DA68-63E9-49A98FC262B0}"/>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4" name="Footer Placeholder 3">
            <a:extLst>
              <a:ext uri="{FF2B5EF4-FFF2-40B4-BE49-F238E27FC236}">
                <a16:creationId xmlns:a16="http://schemas.microsoft.com/office/drawing/2014/main" id="{977DE3F9-2F75-BE3B-8798-D594400E482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56BDFF0-5D90-50CE-CD70-776E903510DE}"/>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47258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516EA8-D943-AE0B-DCFC-F5DE93E4331B}"/>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3" name="Footer Placeholder 2">
            <a:extLst>
              <a:ext uri="{FF2B5EF4-FFF2-40B4-BE49-F238E27FC236}">
                <a16:creationId xmlns:a16="http://schemas.microsoft.com/office/drawing/2014/main" id="{47450391-E4C7-BFDE-1F0F-D2ED22549C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1F7185-A579-C2FD-6669-39252F129621}"/>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27492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607E9-AAEB-B847-9E50-A0C577042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3A65910-96E6-CF7F-D0E8-C271E07C7E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E893F7B-46FB-B74C-9806-1552808ACD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47FC43-65F3-6C96-3DCF-B4A0F020E74B}"/>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6" name="Footer Placeholder 5">
            <a:extLst>
              <a:ext uri="{FF2B5EF4-FFF2-40B4-BE49-F238E27FC236}">
                <a16:creationId xmlns:a16="http://schemas.microsoft.com/office/drawing/2014/main" id="{80FCA78B-4D5D-63D8-4A6F-99F5A34EA8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564B93-0089-33C5-4036-936A8F5AC49D}"/>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378555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55541-2EF9-CDB0-1A23-08A68A99AE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2B878B-A6F1-6C65-944F-B995DB334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BCF4A1E-6775-2B3E-9CF9-60CA57B5E3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923CE-DCE1-3911-97B2-6F2107874BEC}"/>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6" name="Footer Placeholder 5">
            <a:extLst>
              <a:ext uri="{FF2B5EF4-FFF2-40B4-BE49-F238E27FC236}">
                <a16:creationId xmlns:a16="http://schemas.microsoft.com/office/drawing/2014/main" id="{2F380C3A-41A4-AA57-F503-29ECF5024E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E492CA-9A2E-9D19-ADDA-1A867EC7D6C1}"/>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964845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42C6-4DDE-ABB9-C5E2-AEC57BF424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608B6D-3280-8372-0910-3E41F60DA6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5F6852-3FBC-9B84-C744-FEFF6F19AF0E}"/>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68B675E7-1768-AD84-BDA3-2E6F21D499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10200F-8A79-1B7E-EE01-87DFB0E45494}"/>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2341055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24DD41-5132-0738-4604-04F78889A2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9CA2F8-82A6-2F42-9EE0-7E561EA2A5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D5AABD-0AFB-459D-370F-BFA8A8E957DB}"/>
              </a:ext>
            </a:extLst>
          </p:cNvPr>
          <p:cNvSpPr>
            <a:spLocks noGrp="1"/>
          </p:cNvSpPr>
          <p:nvPr>
            <p:ph type="dt" sz="half" idx="10"/>
          </p:nvPr>
        </p:nvSpPr>
        <p:spPr/>
        <p:txBody>
          <a:body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256A3850-8284-76E5-90C9-31E044AA40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A40E2B-13EE-69B4-3507-E8116F17A4FA}"/>
              </a:ext>
            </a:extLst>
          </p:cNvPr>
          <p:cNvSpPr>
            <a:spLocks noGrp="1"/>
          </p:cNvSpPr>
          <p:nvPr>
            <p:ph type="sldNum" sz="quarter" idx="12"/>
          </p:nvPr>
        </p:nvSpPr>
        <p:spPr/>
        <p:txBody>
          <a:bodyPr/>
          <a:lstStyle/>
          <a:p>
            <a:fld id="{B002D154-D2D0-4D6E-B767-66545AA35D03}" type="slidenum">
              <a:rPr lang="en-GB" smtClean="0"/>
              <a:t>‹#›</a:t>
            </a:fld>
            <a:endParaRPr lang="en-GB"/>
          </a:p>
        </p:txBody>
      </p:sp>
    </p:spTree>
    <p:extLst>
      <p:ext uri="{BB962C8B-B14F-4D97-AF65-F5344CB8AC3E}">
        <p14:creationId xmlns:p14="http://schemas.microsoft.com/office/powerpoint/2010/main" val="1038448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62AEAD4-D1A1-E45C-5B6B-F8D6DAB89C5D}"/>
              </a:ext>
            </a:extLst>
          </p:cNvPr>
          <p:cNvGrpSpPr>
            <a:grpSpLocks/>
          </p:cNvGrpSpPr>
          <p:nvPr/>
        </p:nvGrpSpPr>
        <p:grpSpPr bwMode="auto">
          <a:xfrm>
            <a:off x="0" y="0"/>
            <a:ext cx="11740444" cy="6858000"/>
            <a:chOff x="0" y="0"/>
            <a:chExt cx="5547" cy="4320"/>
          </a:xfrm>
        </p:grpSpPr>
        <p:grpSp>
          <p:nvGrpSpPr>
            <p:cNvPr id="3" name="Group 3">
              <a:extLst>
                <a:ext uri="{FF2B5EF4-FFF2-40B4-BE49-F238E27FC236}">
                  <a16:creationId xmlns:a16="http://schemas.microsoft.com/office/drawing/2014/main" id="{D23C508A-145B-DA77-62B0-6C52A64443EA}"/>
                </a:ext>
              </a:extLst>
            </p:cNvPr>
            <p:cNvGrpSpPr>
              <a:grpSpLocks/>
            </p:cNvGrpSpPr>
            <p:nvPr userDrawn="1"/>
          </p:nvGrpSpPr>
          <p:grpSpPr bwMode="auto">
            <a:xfrm rot="-215207">
              <a:off x="3680" y="217"/>
              <a:ext cx="1863" cy="3668"/>
              <a:chOff x="3001" y="735"/>
              <a:chExt cx="1863" cy="3668"/>
            </a:xfrm>
          </p:grpSpPr>
          <p:sp>
            <p:nvSpPr>
              <p:cNvPr id="37" name="Freeform 4">
                <a:extLst>
                  <a:ext uri="{FF2B5EF4-FFF2-40B4-BE49-F238E27FC236}">
                    <a16:creationId xmlns:a16="http://schemas.microsoft.com/office/drawing/2014/main" id="{8D42461F-B0E0-9AF4-1BED-E4197A4908AB}"/>
                  </a:ext>
                </a:extLst>
              </p:cNvPr>
              <p:cNvSpPr>
                <a:spLocks/>
              </p:cNvSpPr>
              <p:nvPr userDrawn="1"/>
            </p:nvSpPr>
            <p:spPr bwMode="ltGray">
              <a:xfrm rot="12185230" flipV="1">
                <a:off x="3531" y="735"/>
                <a:ext cx="1333" cy="1485"/>
              </a:xfrm>
              <a:custGeom>
                <a:avLst/>
                <a:gdLst>
                  <a:gd name="T0" fmla="*/ 794231041 w 596"/>
                  <a:gd name="T1" fmla="*/ 2147483646 h 666"/>
                  <a:gd name="T2" fmla="*/ 284333675 w 596"/>
                  <a:gd name="T3" fmla="*/ 2147483646 h 666"/>
                  <a:gd name="T4" fmla="*/ 0 w 596"/>
                  <a:gd name="T5" fmla="*/ 2147483646 h 666"/>
                  <a:gd name="T6" fmla="*/ 197885174 w 596"/>
                  <a:gd name="T7" fmla="*/ 2147483646 h 666"/>
                  <a:gd name="T8" fmla="*/ 1227598968 w 596"/>
                  <a:gd name="T9" fmla="*/ 2147483646 h 666"/>
                  <a:gd name="T10" fmla="*/ 2147483646 w 596"/>
                  <a:gd name="T11" fmla="*/ 2147483646 h 666"/>
                  <a:gd name="T12" fmla="*/ 2147483646 w 596"/>
                  <a:gd name="T13" fmla="*/ 1420011657 h 666"/>
                  <a:gd name="T14" fmla="*/ 2147483646 w 596"/>
                  <a:gd name="T15" fmla="*/ 83210026 h 666"/>
                  <a:gd name="T16" fmla="*/ 2147483646 w 596"/>
                  <a:gd name="T17" fmla="*/ 413694843 h 666"/>
                  <a:gd name="T18" fmla="*/ 2147483646 w 596"/>
                  <a:gd name="T19" fmla="*/ 2147483646 h 666"/>
                  <a:gd name="T20" fmla="*/ 2147483646 w 596"/>
                  <a:gd name="T21" fmla="*/ 2147483646 h 666"/>
                  <a:gd name="T22" fmla="*/ 2147483646 w 596"/>
                  <a:gd name="T23" fmla="*/ 2147483646 h 666"/>
                  <a:gd name="T24" fmla="*/ 2147483646 w 596"/>
                  <a:gd name="T25" fmla="*/ 2147483646 h 666"/>
                  <a:gd name="T26" fmla="*/ 2147483646 w 596"/>
                  <a:gd name="T27" fmla="*/ 2147483646 h 666"/>
                  <a:gd name="T28" fmla="*/ 2147483646 w 596"/>
                  <a:gd name="T29" fmla="*/ 2147483646 h 666"/>
                  <a:gd name="T30" fmla="*/ 2147483646 w 596"/>
                  <a:gd name="T31" fmla="*/ 2147483646 h 666"/>
                  <a:gd name="T32" fmla="*/ 2147483646 w 596"/>
                  <a:gd name="T33" fmla="*/ 2147483646 h 666"/>
                  <a:gd name="T34" fmla="*/ 2147483646 w 596"/>
                  <a:gd name="T35" fmla="*/ 2147483646 h 666"/>
                  <a:gd name="T36" fmla="*/ 2147483646 w 596"/>
                  <a:gd name="T37" fmla="*/ 2147483646 h 666"/>
                  <a:gd name="T38" fmla="*/ 2147483646 w 596"/>
                  <a:gd name="T39" fmla="*/ 2147483646 h 666"/>
                  <a:gd name="T40" fmla="*/ 2147483646 w 596"/>
                  <a:gd name="T41" fmla="*/ 2147483646 h 666"/>
                  <a:gd name="T42" fmla="*/ 2147483646 w 596"/>
                  <a:gd name="T43" fmla="*/ 2147483646 h 666"/>
                  <a:gd name="T44" fmla="*/ 2147483646 w 596"/>
                  <a:gd name="T45" fmla="*/ 2147483646 h 666"/>
                  <a:gd name="T46" fmla="*/ 2147483646 w 596"/>
                  <a:gd name="T47" fmla="*/ 2147483646 h 666"/>
                  <a:gd name="T48" fmla="*/ 2147483646 w 596"/>
                  <a:gd name="T49" fmla="*/ 2147483646 h 666"/>
                  <a:gd name="T50" fmla="*/ 2147483646 w 596"/>
                  <a:gd name="T51" fmla="*/ 2147483646 h 666"/>
                  <a:gd name="T52" fmla="*/ 2147483646 w 596"/>
                  <a:gd name="T53" fmla="*/ 2147483646 h 666"/>
                  <a:gd name="T54" fmla="*/ 2147483646 w 596"/>
                  <a:gd name="T55" fmla="*/ 2147483646 h 666"/>
                  <a:gd name="T56" fmla="*/ 2147483646 w 596"/>
                  <a:gd name="T57" fmla="*/ 2147483646 h 666"/>
                  <a:gd name="T58" fmla="*/ 2147483646 w 596"/>
                  <a:gd name="T59" fmla="*/ 2147483646 h 666"/>
                  <a:gd name="T60" fmla="*/ 1950824727 w 596"/>
                  <a:gd name="T61" fmla="*/ 2147483646 h 666"/>
                  <a:gd name="T62" fmla="*/ 1382693967 w 596"/>
                  <a:gd name="T63" fmla="*/ 2147483646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8" name="Freeform 5">
                <a:extLst>
                  <a:ext uri="{FF2B5EF4-FFF2-40B4-BE49-F238E27FC236}">
                    <a16:creationId xmlns:a16="http://schemas.microsoft.com/office/drawing/2014/main" id="{4473EBCA-C77C-CF32-BFE8-56D28F43D6B9}"/>
                  </a:ext>
                </a:extLst>
              </p:cNvPr>
              <p:cNvSpPr>
                <a:spLocks/>
              </p:cNvSpPr>
              <p:nvPr userDrawn="1"/>
            </p:nvSpPr>
            <p:spPr bwMode="ltGray">
              <a:xfrm rot="12185230" flipV="1">
                <a:off x="4019" y="1777"/>
                <a:ext cx="572" cy="531"/>
              </a:xfrm>
              <a:custGeom>
                <a:avLst/>
                <a:gdLst>
                  <a:gd name="T0" fmla="*/ 0 w 257"/>
                  <a:gd name="T1" fmla="*/ 0 h 237"/>
                  <a:gd name="T2" fmla="*/ 0 w 257"/>
                  <a:gd name="T3" fmla="*/ 1269270948 h 237"/>
                  <a:gd name="T4" fmla="*/ 143546066 w 257"/>
                  <a:gd name="T5" fmla="*/ 2147483646 h 237"/>
                  <a:gd name="T6" fmla="*/ 260661428 w 257"/>
                  <a:gd name="T7" fmla="*/ 2147483646 h 237"/>
                  <a:gd name="T8" fmla="*/ 472120859 w 257"/>
                  <a:gd name="T9" fmla="*/ 2147483646 h 237"/>
                  <a:gd name="T10" fmla="*/ 792562321 w 257"/>
                  <a:gd name="T11" fmla="*/ 2147483646 h 237"/>
                  <a:gd name="T12" fmla="*/ 1191012522 w 257"/>
                  <a:gd name="T13" fmla="*/ 2147483646 h 237"/>
                  <a:gd name="T14" fmla="*/ 1682666509 w 257"/>
                  <a:gd name="T15" fmla="*/ 2147483646 h 237"/>
                  <a:gd name="T16" fmla="*/ 2147483646 w 257"/>
                  <a:gd name="T17" fmla="*/ 2147483646 h 237"/>
                  <a:gd name="T18" fmla="*/ 2147483646 w 257"/>
                  <a:gd name="T19" fmla="*/ 2147483646 h 237"/>
                  <a:gd name="T20" fmla="*/ 2147483646 w 257"/>
                  <a:gd name="T21" fmla="*/ 2147483646 h 237"/>
                  <a:gd name="T22" fmla="*/ 2147483646 w 257"/>
                  <a:gd name="T23" fmla="*/ 2147483646 h 237"/>
                  <a:gd name="T24" fmla="*/ 2147483646 w 257"/>
                  <a:gd name="T25" fmla="*/ 2147483646 h 237"/>
                  <a:gd name="T26" fmla="*/ 2147483646 w 257"/>
                  <a:gd name="T27" fmla="*/ 2147483646 h 237"/>
                  <a:gd name="T28" fmla="*/ 2147483646 w 257"/>
                  <a:gd name="T29" fmla="*/ 2147483646 h 237"/>
                  <a:gd name="T30" fmla="*/ 2147483646 w 257"/>
                  <a:gd name="T31" fmla="*/ 2147483646 h 237"/>
                  <a:gd name="T32" fmla="*/ 2147483646 w 257"/>
                  <a:gd name="T33" fmla="*/ 2147483646 h 237"/>
                  <a:gd name="T34" fmla="*/ 2147483646 w 257"/>
                  <a:gd name="T35" fmla="*/ 2147483646 h 237"/>
                  <a:gd name="T36" fmla="*/ 2147483646 w 257"/>
                  <a:gd name="T37" fmla="*/ 2147483646 h 237"/>
                  <a:gd name="T38" fmla="*/ 2147483646 w 257"/>
                  <a:gd name="T39" fmla="*/ 2147483646 h 237"/>
                  <a:gd name="T40" fmla="*/ 2147483646 w 257"/>
                  <a:gd name="T41" fmla="*/ 2147483646 h 237"/>
                  <a:gd name="T42" fmla="*/ 2147483646 w 257"/>
                  <a:gd name="T43" fmla="*/ 2147483646 h 237"/>
                  <a:gd name="T44" fmla="*/ 2147483646 w 257"/>
                  <a:gd name="T45" fmla="*/ 2147483646 h 237"/>
                  <a:gd name="T46" fmla="*/ 2147483646 w 257"/>
                  <a:gd name="T47" fmla="*/ 2147483646 h 237"/>
                  <a:gd name="T48" fmla="*/ 2147483646 w 257"/>
                  <a:gd name="T49" fmla="*/ 2147483646 h 237"/>
                  <a:gd name="T50" fmla="*/ 2147483646 w 257"/>
                  <a:gd name="T51" fmla="*/ 2147483646 h 237"/>
                  <a:gd name="T52" fmla="*/ 2147483646 w 257"/>
                  <a:gd name="T53" fmla="*/ 2147483646 h 237"/>
                  <a:gd name="T54" fmla="*/ 2147483646 w 257"/>
                  <a:gd name="T55" fmla="*/ 2147483646 h 237"/>
                  <a:gd name="T56" fmla="*/ 1902119728 w 257"/>
                  <a:gd name="T57" fmla="*/ 2147483646 h 237"/>
                  <a:gd name="T58" fmla="*/ 1442074633 w 257"/>
                  <a:gd name="T59" fmla="*/ 2147483646 h 237"/>
                  <a:gd name="T60" fmla="*/ 1015210648 w 257"/>
                  <a:gd name="T61" fmla="*/ 2147483646 h 237"/>
                  <a:gd name="T62" fmla="*/ 535122759 w 257"/>
                  <a:gd name="T63" fmla="*/ 1228641696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9" name="Freeform 6">
                <a:extLst>
                  <a:ext uri="{FF2B5EF4-FFF2-40B4-BE49-F238E27FC236}">
                    <a16:creationId xmlns:a16="http://schemas.microsoft.com/office/drawing/2014/main" id="{99A2D6F9-BD5A-8ECA-35A2-55F19DA4CB83}"/>
                  </a:ext>
                </a:extLst>
              </p:cNvPr>
              <p:cNvSpPr>
                <a:spLocks/>
              </p:cNvSpPr>
              <p:nvPr userDrawn="1"/>
            </p:nvSpPr>
            <p:spPr bwMode="ltGray">
              <a:xfrm rot="12185230" flipV="1">
                <a:off x="3634" y="2116"/>
                <a:ext cx="276" cy="249"/>
              </a:xfrm>
              <a:custGeom>
                <a:avLst/>
                <a:gdLst>
                  <a:gd name="T0" fmla="*/ 2147483646 w 124"/>
                  <a:gd name="T1" fmla="*/ 0 h 110"/>
                  <a:gd name="T2" fmla="*/ 2147483646 w 124"/>
                  <a:gd name="T3" fmla="*/ 2147483646 h 110"/>
                  <a:gd name="T4" fmla="*/ 2147483646 w 124"/>
                  <a:gd name="T5" fmla="*/ 2147483646 h 110"/>
                  <a:gd name="T6" fmla="*/ 2147483646 w 124"/>
                  <a:gd name="T7" fmla="*/ 2147483646 h 110"/>
                  <a:gd name="T8" fmla="*/ 2147483646 w 124"/>
                  <a:gd name="T9" fmla="*/ 2147483646 h 110"/>
                  <a:gd name="T10" fmla="*/ 2147483646 w 124"/>
                  <a:gd name="T11" fmla="*/ 2147483646 h 110"/>
                  <a:gd name="T12" fmla="*/ 1984775311 w 124"/>
                  <a:gd name="T13" fmla="*/ 2147483646 h 110"/>
                  <a:gd name="T14" fmla="*/ 1113125922 w 124"/>
                  <a:gd name="T15" fmla="*/ 2147483646 h 110"/>
                  <a:gd name="T16" fmla="*/ 400623624 w 124"/>
                  <a:gd name="T17" fmla="*/ 2147483646 h 110"/>
                  <a:gd name="T18" fmla="*/ 0 w 124"/>
                  <a:gd name="T19" fmla="*/ 2147483646 h 110"/>
                  <a:gd name="T20" fmla="*/ 179990324 w 124"/>
                  <a:gd name="T21" fmla="*/ 2147483646 h 110"/>
                  <a:gd name="T22" fmla="*/ 356462104 w 124"/>
                  <a:gd name="T23" fmla="*/ 2147483646 h 110"/>
                  <a:gd name="T24" fmla="*/ 711720325 w 124"/>
                  <a:gd name="T25" fmla="*/ 2147483646 h 110"/>
                  <a:gd name="T26" fmla="*/ 1113125922 w 124"/>
                  <a:gd name="T27" fmla="*/ 2147483646 h 110"/>
                  <a:gd name="T28" fmla="*/ 1584151691 w 124"/>
                  <a:gd name="T29" fmla="*/ 2147483646 h 110"/>
                  <a:gd name="T30" fmla="*/ 2085702893 w 124"/>
                  <a:gd name="T31" fmla="*/ 2147483646 h 110"/>
                  <a:gd name="T32" fmla="*/ 2147483646 w 124"/>
                  <a:gd name="T33" fmla="*/ 2147483646 h 110"/>
                  <a:gd name="T34" fmla="*/ 2147483646 w 124"/>
                  <a:gd name="T35" fmla="*/ 2147483646 h 110"/>
                  <a:gd name="T36" fmla="*/ 2147483646 w 124"/>
                  <a:gd name="T37" fmla="*/ 2147483646 h 110"/>
                  <a:gd name="T38" fmla="*/ 2147483646 w 124"/>
                  <a:gd name="T39" fmla="*/ 2147483646 h 110"/>
                  <a:gd name="T40" fmla="*/ 2147483646 w 124"/>
                  <a:gd name="T41" fmla="*/ 2147483646 h 110"/>
                  <a:gd name="T42" fmla="*/ 2147483646 w 124"/>
                  <a:gd name="T43" fmla="*/ 1923257253 h 110"/>
                  <a:gd name="T44" fmla="*/ 2147483646 w 124"/>
                  <a:gd name="T45" fmla="*/ 1923257253 h 110"/>
                  <a:gd name="T46" fmla="*/ 2147483646 w 124"/>
                  <a:gd name="T47" fmla="*/ 1857791796 h 110"/>
                  <a:gd name="T48" fmla="*/ 2147483646 w 124"/>
                  <a:gd name="T49" fmla="*/ 1670541396 h 110"/>
                  <a:gd name="T50" fmla="*/ 2147483646 w 124"/>
                  <a:gd name="T51" fmla="*/ 1470480295 h 110"/>
                  <a:gd name="T52" fmla="*/ 2147483646 w 124"/>
                  <a:gd name="T53" fmla="*/ 1212483717 h 110"/>
                  <a:gd name="T54" fmla="*/ 2147483646 w 124"/>
                  <a:gd name="T55" fmla="*/ 898144109 h 110"/>
                  <a:gd name="T56" fmla="*/ 2147483646 w 124"/>
                  <a:gd name="T57" fmla="*/ 514208420 h 110"/>
                  <a:gd name="T58" fmla="*/ 2147483646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40" name="Freeform 7">
                <a:extLst>
                  <a:ext uri="{FF2B5EF4-FFF2-40B4-BE49-F238E27FC236}">
                    <a16:creationId xmlns:a16="http://schemas.microsoft.com/office/drawing/2014/main" id="{9E520C28-CAB7-0E6A-3143-10AC6435B1AD}"/>
                  </a:ext>
                </a:extLst>
              </p:cNvPr>
              <p:cNvSpPr>
                <a:spLocks/>
              </p:cNvSpPr>
              <p:nvPr userDrawn="1"/>
            </p:nvSpPr>
            <p:spPr bwMode="ltGray">
              <a:xfrm rot="12185230" flipV="1">
                <a:off x="3970" y="939"/>
                <a:ext cx="244" cy="347"/>
              </a:xfrm>
              <a:custGeom>
                <a:avLst/>
                <a:gdLst>
                  <a:gd name="T0" fmla="*/ 0 w 109"/>
                  <a:gd name="T1" fmla="*/ 0 h 156"/>
                  <a:gd name="T2" fmla="*/ 249368864 w 109"/>
                  <a:gd name="T3" fmla="*/ 35208377 h 156"/>
                  <a:gd name="T4" fmla="*/ 896203755 w 109"/>
                  <a:gd name="T5" fmla="*/ 209417943 h 156"/>
                  <a:gd name="T6" fmla="*/ 1854693870 w 109"/>
                  <a:gd name="T7" fmla="*/ 525762400 h 156"/>
                  <a:gd name="T8" fmla="*/ 2147483646 w 109"/>
                  <a:gd name="T9" fmla="*/ 1036152412 h 156"/>
                  <a:gd name="T10" fmla="*/ 2147483646 w 109"/>
                  <a:gd name="T11" fmla="*/ 1917213094 h 156"/>
                  <a:gd name="T12" fmla="*/ 2147483646 w 109"/>
                  <a:gd name="T13" fmla="*/ 2147483646 h 156"/>
                  <a:gd name="T14" fmla="*/ 2147483646 w 109"/>
                  <a:gd name="T15" fmla="*/ 2147483646 h 156"/>
                  <a:gd name="T16" fmla="*/ 2147483646 w 109"/>
                  <a:gd name="T17" fmla="*/ 2147483646 h 156"/>
                  <a:gd name="T18" fmla="*/ 2147483646 w 109"/>
                  <a:gd name="T19" fmla="*/ 2147483646 h 156"/>
                  <a:gd name="T20" fmla="*/ 2147483646 w 109"/>
                  <a:gd name="T21" fmla="*/ 2147483646 h 156"/>
                  <a:gd name="T22" fmla="*/ 2147483646 w 109"/>
                  <a:gd name="T23" fmla="*/ 2147483646 h 156"/>
                  <a:gd name="T24" fmla="*/ 2147483646 w 109"/>
                  <a:gd name="T25" fmla="*/ 2147483646 h 156"/>
                  <a:gd name="T26" fmla="*/ 2147483646 w 109"/>
                  <a:gd name="T27" fmla="*/ 2147483646 h 156"/>
                  <a:gd name="T28" fmla="*/ 2147483646 w 109"/>
                  <a:gd name="T29" fmla="*/ 2147483646 h 156"/>
                  <a:gd name="T30" fmla="*/ 2147483646 w 109"/>
                  <a:gd name="T31" fmla="*/ 2147483646 h 156"/>
                  <a:gd name="T32" fmla="*/ 2147483646 w 109"/>
                  <a:gd name="T33" fmla="*/ 2147483646 h 156"/>
                  <a:gd name="T34" fmla="*/ 2147483646 w 109"/>
                  <a:gd name="T35" fmla="*/ 2147483646 h 156"/>
                  <a:gd name="T36" fmla="*/ 2147483646 w 109"/>
                  <a:gd name="T37" fmla="*/ 2147483646 h 156"/>
                  <a:gd name="T38" fmla="*/ 2147483646 w 109"/>
                  <a:gd name="T39" fmla="*/ 2147483646 h 156"/>
                  <a:gd name="T40" fmla="*/ 2147483646 w 109"/>
                  <a:gd name="T41" fmla="*/ 2147483646 h 156"/>
                  <a:gd name="T42" fmla="*/ 2147483646 w 109"/>
                  <a:gd name="T43" fmla="*/ 2147483646 h 156"/>
                  <a:gd name="T44" fmla="*/ 2147483646 w 109"/>
                  <a:gd name="T45" fmla="*/ 1882353828 h 156"/>
                  <a:gd name="T46" fmla="*/ 1537815968 w 109"/>
                  <a:gd name="T47" fmla="*/ 991212691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41" name="Freeform 8">
                <a:extLst>
                  <a:ext uri="{FF2B5EF4-FFF2-40B4-BE49-F238E27FC236}">
                    <a16:creationId xmlns:a16="http://schemas.microsoft.com/office/drawing/2014/main" id="{7AC6D140-6104-3481-F2D2-A1E8A438EAEF}"/>
                  </a:ext>
                </a:extLst>
              </p:cNvPr>
              <p:cNvSpPr>
                <a:spLocks/>
              </p:cNvSpPr>
              <p:nvPr userDrawn="1"/>
            </p:nvSpPr>
            <p:spPr bwMode="ltGray">
              <a:xfrm rot="12185230" flipV="1">
                <a:off x="3833" y="2172"/>
                <a:ext cx="100" cy="209"/>
              </a:xfrm>
              <a:custGeom>
                <a:avLst/>
                <a:gdLst>
                  <a:gd name="T0" fmla="*/ 810329476 w 46"/>
                  <a:gd name="T1" fmla="*/ 0 h 94"/>
                  <a:gd name="T2" fmla="*/ 516072524 w 46"/>
                  <a:gd name="T3" fmla="*/ 1631551587 h 94"/>
                  <a:gd name="T4" fmla="*/ 400813293 w 46"/>
                  <a:gd name="T5" fmla="*/ 2147483646 h 94"/>
                  <a:gd name="T6" fmla="*/ 289363228 w 46"/>
                  <a:gd name="T7" fmla="*/ 2147483646 h 94"/>
                  <a:gd name="T8" fmla="*/ 0 w 46"/>
                  <a:gd name="T9" fmla="*/ 2147483646 h 94"/>
                  <a:gd name="T10" fmla="*/ 317481176 w 46"/>
                  <a:gd name="T11" fmla="*/ 2147483646 h 94"/>
                  <a:gd name="T12" fmla="*/ 605818796 w 46"/>
                  <a:gd name="T13" fmla="*/ 2147483646 h 94"/>
                  <a:gd name="T14" fmla="*/ 843172126 w 46"/>
                  <a:gd name="T15" fmla="*/ 2147483646 h 94"/>
                  <a:gd name="T16" fmla="*/ 1049974489 w 46"/>
                  <a:gd name="T17" fmla="*/ 2147483646 h 94"/>
                  <a:gd name="T18" fmla="*/ 1184116072 w 46"/>
                  <a:gd name="T19" fmla="*/ 1901261825 h 94"/>
                  <a:gd name="T20" fmla="*/ 1206254472 w 46"/>
                  <a:gd name="T21" fmla="*/ 1297384934 h 94"/>
                  <a:gd name="T22" fmla="*/ 1099794835 w 46"/>
                  <a:gd name="T23" fmla="*/ 634525912 h 94"/>
                  <a:gd name="T24" fmla="*/ 810329476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42" name="Freeform 9">
                <a:extLst>
                  <a:ext uri="{FF2B5EF4-FFF2-40B4-BE49-F238E27FC236}">
                    <a16:creationId xmlns:a16="http://schemas.microsoft.com/office/drawing/2014/main" id="{A981960B-1A7C-FFF9-BE7C-13982F4D4135}"/>
                  </a:ext>
                </a:extLst>
              </p:cNvPr>
              <p:cNvSpPr>
                <a:spLocks/>
              </p:cNvSpPr>
              <p:nvPr userDrawn="1"/>
            </p:nvSpPr>
            <p:spPr bwMode="ltGray">
              <a:xfrm rot="12185230" flipV="1">
                <a:off x="3883" y="1301"/>
                <a:ext cx="120" cy="90"/>
              </a:xfrm>
              <a:custGeom>
                <a:avLst/>
                <a:gdLst>
                  <a:gd name="T0" fmla="*/ 0 w 54"/>
                  <a:gd name="T1" fmla="*/ 0 h 40"/>
                  <a:gd name="T2" fmla="*/ 34675369 w 54"/>
                  <a:gd name="T3" fmla="*/ 54475189 h 40"/>
                  <a:gd name="T4" fmla="*/ 248283027 w 54"/>
                  <a:gd name="T5" fmla="*/ 176996972 h 40"/>
                  <a:gd name="T6" fmla="*/ 551740060 w 54"/>
                  <a:gd name="T7" fmla="*/ 452554306 h 40"/>
                  <a:gd name="T8" fmla="*/ 895874380 w 54"/>
                  <a:gd name="T9" fmla="*/ 672662916 h 40"/>
                  <a:gd name="T10" fmla="*/ 1226089022 w 54"/>
                  <a:gd name="T11" fmla="*/ 849504292 h 40"/>
                  <a:gd name="T12" fmla="*/ 1613473660 w 54"/>
                  <a:gd name="T13" fmla="*/ 954345690 h 40"/>
                  <a:gd name="T14" fmla="*/ 1956125058 w 54"/>
                  <a:gd name="T15" fmla="*/ 1018247189 h 40"/>
                  <a:gd name="T16" fmla="*/ 2147483646 w 54"/>
                  <a:gd name="T17" fmla="*/ 896047171 h 40"/>
                  <a:gd name="T18" fmla="*/ 2147483646 w 54"/>
                  <a:gd name="T19" fmla="*/ 1396139510 h 40"/>
                  <a:gd name="T20" fmla="*/ 2130580587 w 54"/>
                  <a:gd name="T21" fmla="*/ 1848318073 h 40"/>
                  <a:gd name="T22" fmla="*/ 1879137349 w 54"/>
                  <a:gd name="T23" fmla="*/ 2147277803 h 40"/>
                  <a:gd name="T24" fmla="*/ 1568931564 w 54"/>
                  <a:gd name="T25" fmla="*/ 2147483646 h 40"/>
                  <a:gd name="T26" fmla="*/ 1191572409 w 54"/>
                  <a:gd name="T27" fmla="*/ 2147483646 h 40"/>
                  <a:gd name="T28" fmla="*/ 803262529 w 54"/>
                  <a:gd name="T29" fmla="*/ 1793088167 h 40"/>
                  <a:gd name="T30" fmla="*/ 423055407 w 54"/>
                  <a:gd name="T31" fmla="*/ 1116611012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43" name="Freeform 10">
                <a:extLst>
                  <a:ext uri="{FF2B5EF4-FFF2-40B4-BE49-F238E27FC236}">
                    <a16:creationId xmlns:a16="http://schemas.microsoft.com/office/drawing/2014/main" id="{57E50094-F459-F742-2D89-C3F5D6502DAB}"/>
                  </a:ext>
                </a:extLst>
              </p:cNvPr>
              <p:cNvSpPr>
                <a:spLocks/>
              </p:cNvSpPr>
              <p:nvPr userDrawn="1"/>
            </p:nvSpPr>
            <p:spPr bwMode="ltGray">
              <a:xfrm rot="12185230" flipV="1">
                <a:off x="3001" y="2344"/>
                <a:ext cx="330" cy="2059"/>
              </a:xfrm>
              <a:custGeom>
                <a:avLst/>
                <a:gdLst>
                  <a:gd name="T0" fmla="*/ 0 w 149"/>
                  <a:gd name="T1" fmla="*/ 0 h 704"/>
                  <a:gd name="T2" fmla="*/ 232912024 w 149"/>
                  <a:gd name="T3" fmla="*/ 2147483646 h 704"/>
                  <a:gd name="T4" fmla="*/ 629339859 w 149"/>
                  <a:gd name="T5" fmla="*/ 2147483646 h 704"/>
                  <a:gd name="T6" fmla="*/ 1102984005 w 149"/>
                  <a:gd name="T7" fmla="*/ 2147483646 h 704"/>
                  <a:gd name="T8" fmla="*/ 1627817139 w 149"/>
                  <a:gd name="T9" fmla="*/ 2147483646 h 704"/>
                  <a:gd name="T10" fmla="*/ 2147483646 w 149"/>
                  <a:gd name="T11" fmla="*/ 2147483646 h 704"/>
                  <a:gd name="T12" fmla="*/ 2147483646 w 149"/>
                  <a:gd name="T13" fmla="*/ 2147483646 h 704"/>
                  <a:gd name="T14" fmla="*/ 2147483646 w 149"/>
                  <a:gd name="T15" fmla="*/ 2147483646 h 704"/>
                  <a:gd name="T16" fmla="*/ 2147483646 w 149"/>
                  <a:gd name="T17" fmla="*/ 2147483646 h 704"/>
                  <a:gd name="T18" fmla="*/ 2147483646 w 149"/>
                  <a:gd name="T19" fmla="*/ 2147483646 h 704"/>
                  <a:gd name="T20" fmla="*/ 2147483646 w 149"/>
                  <a:gd name="T21" fmla="*/ 2147483646 h 704"/>
                  <a:gd name="T22" fmla="*/ 2147483646 w 149"/>
                  <a:gd name="T23" fmla="*/ 2147483646 h 704"/>
                  <a:gd name="T24" fmla="*/ 2147483646 w 149"/>
                  <a:gd name="T25" fmla="*/ 2147483646 h 704"/>
                  <a:gd name="T26" fmla="*/ 2147483646 w 149"/>
                  <a:gd name="T27" fmla="*/ 2147483646 h 704"/>
                  <a:gd name="T28" fmla="*/ 2147483646 w 149"/>
                  <a:gd name="T29" fmla="*/ 2147483646 h 704"/>
                  <a:gd name="T30" fmla="*/ 2147483646 w 149"/>
                  <a:gd name="T31" fmla="*/ 2147483646 h 704"/>
                  <a:gd name="T32" fmla="*/ 2147483646 w 149"/>
                  <a:gd name="T33" fmla="*/ 2147483646 h 704"/>
                  <a:gd name="T34" fmla="*/ 1531998906 w 149"/>
                  <a:gd name="T35" fmla="*/ 2147483646 h 704"/>
                  <a:gd name="T36" fmla="*/ 836497915 w 149"/>
                  <a:gd name="T37" fmla="*/ 2147483646 h 704"/>
                  <a:gd name="T38" fmla="*/ 396485913 w 149"/>
                  <a:gd name="T39" fmla="*/ 2147483646 h 704"/>
                  <a:gd name="T40" fmla="*/ 232912024 w 149"/>
                  <a:gd name="T41" fmla="*/ 2147483646 h 704"/>
                  <a:gd name="T42" fmla="*/ 232912024 w 149"/>
                  <a:gd name="T43" fmla="*/ 2147483646 h 704"/>
                  <a:gd name="T44" fmla="*/ 323649048 w 149"/>
                  <a:gd name="T45" fmla="*/ 2147483646 h 704"/>
                  <a:gd name="T46" fmla="*/ 484712560 w 149"/>
                  <a:gd name="T47" fmla="*/ 2147483646 h 704"/>
                  <a:gd name="T48" fmla="*/ 557342023 w 149"/>
                  <a:gd name="T49" fmla="*/ 2147483646 h 704"/>
                  <a:gd name="T50" fmla="*/ 1627817139 w 149"/>
                  <a:gd name="T51" fmla="*/ 2147483646 h 704"/>
                  <a:gd name="T52" fmla="*/ 1531998906 w 149"/>
                  <a:gd name="T53" fmla="*/ 2147483646 h 704"/>
                  <a:gd name="T54" fmla="*/ 1426733379 w 149"/>
                  <a:gd name="T55" fmla="*/ 2147483646 h 704"/>
                  <a:gd name="T56" fmla="*/ 1307160610 w 149"/>
                  <a:gd name="T57" fmla="*/ 2147483646 h 704"/>
                  <a:gd name="T58" fmla="*/ 1393839956 w 149"/>
                  <a:gd name="T59" fmla="*/ 2147483646 h 704"/>
                  <a:gd name="T60" fmla="*/ 1627817139 w 149"/>
                  <a:gd name="T61" fmla="*/ 2147483646 h 704"/>
                  <a:gd name="T62" fmla="*/ 2147483646 w 149"/>
                  <a:gd name="T63" fmla="*/ 2147483646 h 704"/>
                  <a:gd name="T64" fmla="*/ 2147483646 w 149"/>
                  <a:gd name="T65" fmla="*/ 2147483646 h 704"/>
                  <a:gd name="T66" fmla="*/ 2147483646 w 149"/>
                  <a:gd name="T67" fmla="*/ 2147483646 h 704"/>
                  <a:gd name="T68" fmla="*/ 2147483646 w 149"/>
                  <a:gd name="T69" fmla="*/ 2147483646 h 704"/>
                  <a:gd name="T70" fmla="*/ 2147483646 w 149"/>
                  <a:gd name="T71" fmla="*/ 2147483646 h 704"/>
                  <a:gd name="T72" fmla="*/ 2147483646 w 149"/>
                  <a:gd name="T73" fmla="*/ 2147483646 h 704"/>
                  <a:gd name="T74" fmla="*/ 2147483646 w 149"/>
                  <a:gd name="T75" fmla="*/ 2147483646 h 704"/>
                  <a:gd name="T76" fmla="*/ 2147483646 w 149"/>
                  <a:gd name="T77" fmla="*/ 2147483646 h 704"/>
                  <a:gd name="T78" fmla="*/ 2147483646 w 149"/>
                  <a:gd name="T79" fmla="*/ 2147483646 h 704"/>
                  <a:gd name="T80" fmla="*/ 1732395749 w 149"/>
                  <a:gd name="T81" fmla="*/ 2147483646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4" name="Freeform 11">
              <a:extLst>
                <a:ext uri="{FF2B5EF4-FFF2-40B4-BE49-F238E27FC236}">
                  <a16:creationId xmlns:a16="http://schemas.microsoft.com/office/drawing/2014/main" id="{FC972EE6-3C00-41F0-01B6-DB24BAB92777}"/>
                </a:ext>
              </a:extLst>
            </p:cNvPr>
            <p:cNvSpPr>
              <a:spLocks/>
            </p:cNvSpPr>
            <p:nvPr userDrawn="1"/>
          </p:nvSpPr>
          <p:spPr bwMode="ltGray">
            <a:xfrm rot="373331" flipH="1">
              <a:off x="22" y="1957"/>
              <a:ext cx="323" cy="649"/>
            </a:xfrm>
            <a:custGeom>
              <a:avLst/>
              <a:gdLst>
                <a:gd name="T0" fmla="*/ 2147483646 w 128"/>
                <a:gd name="T1" fmla="*/ 0 h 217"/>
                <a:gd name="T2" fmla="*/ 2147483646 w 128"/>
                <a:gd name="T3" fmla="*/ 2147483646 h 217"/>
                <a:gd name="T4" fmla="*/ 2147483646 w 128"/>
                <a:gd name="T5" fmla="*/ 2147483646 h 217"/>
                <a:gd name="T6" fmla="*/ 2147483646 w 128"/>
                <a:gd name="T7" fmla="*/ 2147483646 h 217"/>
                <a:gd name="T8" fmla="*/ 2147483646 w 128"/>
                <a:gd name="T9" fmla="*/ 2147483646 h 217"/>
                <a:gd name="T10" fmla="*/ 2147483646 w 128"/>
                <a:gd name="T11" fmla="*/ 2147483646 h 217"/>
                <a:gd name="T12" fmla="*/ 2147483646 w 128"/>
                <a:gd name="T13" fmla="*/ 2147483646 h 217"/>
                <a:gd name="T14" fmla="*/ 2147483646 w 128"/>
                <a:gd name="T15" fmla="*/ 2147483646 h 217"/>
                <a:gd name="T16" fmla="*/ 2147483646 w 128"/>
                <a:gd name="T17" fmla="*/ 2147483646 h 217"/>
                <a:gd name="T18" fmla="*/ 2147483646 w 128"/>
                <a:gd name="T19" fmla="*/ 2147483646 h 217"/>
                <a:gd name="T20" fmla="*/ 2147483646 w 128"/>
                <a:gd name="T21" fmla="*/ 2147483646 h 217"/>
                <a:gd name="T22" fmla="*/ 2147483646 w 128"/>
                <a:gd name="T23" fmla="*/ 2147483646 h 217"/>
                <a:gd name="T24" fmla="*/ 2147483646 w 128"/>
                <a:gd name="T25" fmla="*/ 2147483646 h 217"/>
                <a:gd name="T26" fmla="*/ 2147483646 w 128"/>
                <a:gd name="T27" fmla="*/ 2147483646 h 217"/>
                <a:gd name="T28" fmla="*/ 1424728603 w 128"/>
                <a:gd name="T29" fmla="*/ 2147483646 h 217"/>
                <a:gd name="T30" fmla="*/ 0 w 128"/>
                <a:gd name="T31" fmla="*/ 2147483646 h 217"/>
                <a:gd name="T32" fmla="*/ 859145252 w 128"/>
                <a:gd name="T33" fmla="*/ 2147483646 h 217"/>
                <a:gd name="T34" fmla="*/ 2147483646 w 128"/>
                <a:gd name="T35" fmla="*/ 2147483646 h 217"/>
                <a:gd name="T36" fmla="*/ 2147483646 w 128"/>
                <a:gd name="T37" fmla="*/ 2147483646 h 217"/>
                <a:gd name="T38" fmla="*/ 2147483646 w 128"/>
                <a:gd name="T39" fmla="*/ 2147483646 h 217"/>
                <a:gd name="T40" fmla="*/ 2147483646 w 128"/>
                <a:gd name="T41" fmla="*/ 2147483646 h 217"/>
                <a:gd name="T42" fmla="*/ 2147483646 w 128"/>
                <a:gd name="T43" fmla="*/ 2147483646 h 217"/>
                <a:gd name="T44" fmla="*/ 2147483646 w 128"/>
                <a:gd name="T45" fmla="*/ 2147483646 h 217"/>
                <a:gd name="T46" fmla="*/ 2147483646 w 128"/>
                <a:gd name="T47" fmla="*/ 2147483646 h 217"/>
                <a:gd name="T48" fmla="*/ 2147483646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5" name="Freeform 12">
              <a:extLst>
                <a:ext uri="{FF2B5EF4-FFF2-40B4-BE49-F238E27FC236}">
                  <a16:creationId xmlns:a16="http://schemas.microsoft.com/office/drawing/2014/main" id="{0BA90AC2-5822-6CD0-DCC9-80EB066BAE11}"/>
                </a:ext>
              </a:extLst>
            </p:cNvPr>
            <p:cNvSpPr>
              <a:spLocks/>
            </p:cNvSpPr>
            <p:nvPr userDrawn="1"/>
          </p:nvSpPr>
          <p:spPr bwMode="ltGray">
            <a:xfrm>
              <a:off x="168" y="1260"/>
              <a:ext cx="1259" cy="1532"/>
            </a:xfrm>
            <a:custGeom>
              <a:avLst/>
              <a:gdLst>
                <a:gd name="T0" fmla="*/ 891 w 1259"/>
                <a:gd name="T1" fmla="*/ 1532 h 1532"/>
                <a:gd name="T2" fmla="*/ 954 w 1259"/>
                <a:gd name="T3" fmla="*/ 1452 h 1532"/>
                <a:gd name="T4" fmla="*/ 1032 w 1259"/>
                <a:gd name="T5" fmla="*/ 1338 h 1532"/>
                <a:gd name="T6" fmla="*/ 1115 w 1259"/>
                <a:gd name="T7" fmla="*/ 1188 h 1532"/>
                <a:gd name="T8" fmla="*/ 1194 w 1259"/>
                <a:gd name="T9" fmla="*/ 1023 h 1532"/>
                <a:gd name="T10" fmla="*/ 1244 w 1259"/>
                <a:gd name="T11" fmla="*/ 841 h 1532"/>
                <a:gd name="T12" fmla="*/ 1259 w 1259"/>
                <a:gd name="T13" fmla="*/ 647 h 1532"/>
                <a:gd name="T14" fmla="*/ 1230 w 1259"/>
                <a:gd name="T15" fmla="*/ 463 h 1532"/>
                <a:gd name="T16" fmla="*/ 1140 w 1259"/>
                <a:gd name="T17" fmla="*/ 294 h 1532"/>
                <a:gd name="T18" fmla="*/ 1043 w 1259"/>
                <a:gd name="T19" fmla="*/ 190 h 1532"/>
                <a:gd name="T20" fmla="*/ 961 w 1259"/>
                <a:gd name="T21" fmla="*/ 109 h 1532"/>
                <a:gd name="T22" fmla="*/ 894 w 1259"/>
                <a:gd name="T23" fmla="*/ 65 h 1532"/>
                <a:gd name="T24" fmla="*/ 786 w 1259"/>
                <a:gd name="T25" fmla="*/ 18 h 1532"/>
                <a:gd name="T26" fmla="*/ 642 w 1259"/>
                <a:gd name="T27" fmla="*/ 0 h 1532"/>
                <a:gd name="T28" fmla="*/ 440 w 1259"/>
                <a:gd name="T29" fmla="*/ 23 h 1532"/>
                <a:gd name="T30" fmla="*/ 366 w 1259"/>
                <a:gd name="T31" fmla="*/ 44 h 1532"/>
                <a:gd name="T32" fmla="*/ 292 w 1259"/>
                <a:gd name="T33" fmla="*/ 58 h 1532"/>
                <a:gd name="T34" fmla="*/ 229 w 1259"/>
                <a:gd name="T35" fmla="*/ 79 h 1532"/>
                <a:gd name="T36" fmla="*/ 178 w 1259"/>
                <a:gd name="T37" fmla="*/ 103 h 1532"/>
                <a:gd name="T38" fmla="*/ 127 w 1259"/>
                <a:gd name="T39" fmla="*/ 127 h 1532"/>
                <a:gd name="T40" fmla="*/ 82 w 1259"/>
                <a:gd name="T41" fmla="*/ 158 h 1532"/>
                <a:gd name="T42" fmla="*/ 41 w 1259"/>
                <a:gd name="T43" fmla="*/ 197 h 1532"/>
                <a:gd name="T44" fmla="*/ 0 w 1259"/>
                <a:gd name="T45" fmla="*/ 243 h 1532"/>
                <a:gd name="T46" fmla="*/ 76 w 1259"/>
                <a:gd name="T47" fmla="*/ 215 h 1532"/>
                <a:gd name="T48" fmla="*/ 144 w 1259"/>
                <a:gd name="T49" fmla="*/ 194 h 1532"/>
                <a:gd name="T50" fmla="*/ 212 w 1259"/>
                <a:gd name="T51" fmla="*/ 179 h 1532"/>
                <a:gd name="T52" fmla="*/ 280 w 1259"/>
                <a:gd name="T53" fmla="*/ 164 h 1532"/>
                <a:gd name="T54" fmla="*/ 336 w 1259"/>
                <a:gd name="T55" fmla="*/ 149 h 1532"/>
                <a:gd name="T56" fmla="*/ 397 w 1259"/>
                <a:gd name="T57" fmla="*/ 149 h 1532"/>
                <a:gd name="T58" fmla="*/ 458 w 1259"/>
                <a:gd name="T59" fmla="*/ 141 h 1532"/>
                <a:gd name="T60" fmla="*/ 511 w 1259"/>
                <a:gd name="T61" fmla="*/ 146 h 1532"/>
                <a:gd name="T62" fmla="*/ 565 w 1259"/>
                <a:gd name="T63" fmla="*/ 152 h 1532"/>
                <a:gd name="T64" fmla="*/ 618 w 1259"/>
                <a:gd name="T65" fmla="*/ 166 h 1532"/>
                <a:gd name="T66" fmla="*/ 669 w 1259"/>
                <a:gd name="T67" fmla="*/ 186 h 1532"/>
                <a:gd name="T68" fmla="*/ 715 w 1259"/>
                <a:gd name="T69" fmla="*/ 205 h 1532"/>
                <a:gd name="T70" fmla="*/ 760 w 1259"/>
                <a:gd name="T71" fmla="*/ 239 h 1532"/>
                <a:gd name="T72" fmla="*/ 811 w 1259"/>
                <a:gd name="T73" fmla="*/ 267 h 1532"/>
                <a:gd name="T74" fmla="*/ 855 w 1259"/>
                <a:gd name="T75" fmla="*/ 307 h 1532"/>
                <a:gd name="T76" fmla="*/ 899 w 1259"/>
                <a:gd name="T77" fmla="*/ 348 h 1532"/>
                <a:gd name="T78" fmla="*/ 971 w 1259"/>
                <a:gd name="T79" fmla="*/ 464 h 1532"/>
                <a:gd name="T80" fmla="*/ 1016 w 1259"/>
                <a:gd name="T81" fmla="*/ 606 h 1532"/>
                <a:gd name="T82" fmla="*/ 1027 w 1259"/>
                <a:gd name="T83" fmla="*/ 774 h 1532"/>
                <a:gd name="T84" fmla="*/ 1022 w 1259"/>
                <a:gd name="T85" fmla="*/ 939 h 1532"/>
                <a:gd name="T86" fmla="*/ 1002 w 1259"/>
                <a:gd name="T87" fmla="*/ 1117 h 1532"/>
                <a:gd name="T88" fmla="*/ 966 w 1259"/>
                <a:gd name="T89" fmla="*/ 1279 h 1532"/>
                <a:gd name="T90" fmla="*/ 933 w 1259"/>
                <a:gd name="T91" fmla="*/ 1421 h 1532"/>
                <a:gd name="T92" fmla="*/ 891 w 1259"/>
                <a:gd name="T93" fmla="*/ 1532 h 15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6" name="Freeform 13">
              <a:extLst>
                <a:ext uri="{FF2B5EF4-FFF2-40B4-BE49-F238E27FC236}">
                  <a16:creationId xmlns:a16="http://schemas.microsoft.com/office/drawing/2014/main" id="{749DB741-8B9F-DD68-32FD-5C453FC66478}"/>
                </a:ext>
              </a:extLst>
            </p:cNvPr>
            <p:cNvSpPr>
              <a:spLocks/>
            </p:cNvSpPr>
            <p:nvPr userDrawn="1"/>
          </p:nvSpPr>
          <p:spPr bwMode="ltGray">
            <a:xfrm>
              <a:off x="0" y="2610"/>
              <a:ext cx="801" cy="459"/>
            </a:xfrm>
            <a:custGeom>
              <a:avLst/>
              <a:gdLst>
                <a:gd name="T0" fmla="*/ 0 w 801"/>
                <a:gd name="T1" fmla="*/ 0 h 459"/>
                <a:gd name="T2" fmla="*/ 37 w 801"/>
                <a:gd name="T3" fmla="*/ 69 h 459"/>
                <a:gd name="T4" fmla="*/ 68 w 801"/>
                <a:gd name="T5" fmla="*/ 132 h 459"/>
                <a:gd name="T6" fmla="*/ 110 w 801"/>
                <a:gd name="T7" fmla="*/ 188 h 459"/>
                <a:gd name="T8" fmla="*/ 149 w 801"/>
                <a:gd name="T9" fmla="*/ 229 h 459"/>
                <a:gd name="T10" fmla="*/ 192 w 801"/>
                <a:gd name="T11" fmla="*/ 278 h 459"/>
                <a:gd name="T12" fmla="*/ 250 w 801"/>
                <a:gd name="T13" fmla="*/ 314 h 459"/>
                <a:gd name="T14" fmla="*/ 308 w 801"/>
                <a:gd name="T15" fmla="*/ 336 h 459"/>
                <a:gd name="T16" fmla="*/ 365 w 801"/>
                <a:gd name="T17" fmla="*/ 365 h 459"/>
                <a:gd name="T18" fmla="*/ 430 w 801"/>
                <a:gd name="T19" fmla="*/ 381 h 459"/>
                <a:gd name="T20" fmla="*/ 501 w 801"/>
                <a:gd name="T21" fmla="*/ 390 h 459"/>
                <a:gd name="T22" fmla="*/ 573 w 801"/>
                <a:gd name="T23" fmla="*/ 392 h 459"/>
                <a:gd name="T24" fmla="*/ 646 w 801"/>
                <a:gd name="T25" fmla="*/ 381 h 459"/>
                <a:gd name="T26" fmla="*/ 726 w 801"/>
                <a:gd name="T27" fmla="*/ 362 h 459"/>
                <a:gd name="T28" fmla="*/ 801 w 801"/>
                <a:gd name="T29" fmla="*/ 335 h 459"/>
                <a:gd name="T30" fmla="*/ 731 w 801"/>
                <a:gd name="T31" fmla="*/ 377 h 459"/>
                <a:gd name="T32" fmla="*/ 662 w 801"/>
                <a:gd name="T33" fmla="*/ 404 h 459"/>
                <a:gd name="T34" fmla="*/ 594 w 801"/>
                <a:gd name="T35" fmla="*/ 432 h 459"/>
                <a:gd name="T36" fmla="*/ 532 w 801"/>
                <a:gd name="T37" fmla="*/ 445 h 459"/>
                <a:gd name="T38" fmla="*/ 471 w 801"/>
                <a:gd name="T39" fmla="*/ 459 h 459"/>
                <a:gd name="T40" fmla="*/ 411 w 801"/>
                <a:gd name="T41" fmla="*/ 458 h 459"/>
                <a:gd name="T42" fmla="*/ 350 w 801"/>
                <a:gd name="T43" fmla="*/ 458 h 459"/>
                <a:gd name="T44" fmla="*/ 291 w 801"/>
                <a:gd name="T45" fmla="*/ 450 h 459"/>
                <a:gd name="T46" fmla="*/ 244 w 801"/>
                <a:gd name="T47" fmla="*/ 436 h 459"/>
                <a:gd name="T48" fmla="*/ 192 w 801"/>
                <a:gd name="T49" fmla="*/ 415 h 459"/>
                <a:gd name="T50" fmla="*/ 145 w 801"/>
                <a:gd name="T51" fmla="*/ 394 h 459"/>
                <a:gd name="T52" fmla="*/ 100 w 801"/>
                <a:gd name="T53" fmla="*/ 373 h 459"/>
                <a:gd name="T54" fmla="*/ 60 w 801"/>
                <a:gd name="T55" fmla="*/ 347 h 459"/>
                <a:gd name="T56" fmla="*/ 0 w 801"/>
                <a:gd name="T57" fmla="*/ 294 h 459"/>
                <a:gd name="T58" fmla="*/ 0 w 801"/>
                <a:gd name="T59" fmla="*/ 0 h 4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7" name="Freeform 14">
              <a:extLst>
                <a:ext uri="{FF2B5EF4-FFF2-40B4-BE49-F238E27FC236}">
                  <a16:creationId xmlns:a16="http://schemas.microsoft.com/office/drawing/2014/main" id="{78854607-3B70-DCCF-643A-C2F128ADB70F}"/>
                </a:ext>
              </a:extLst>
            </p:cNvPr>
            <p:cNvSpPr>
              <a:spLocks/>
            </p:cNvSpPr>
            <p:nvPr userDrawn="1"/>
          </p:nvSpPr>
          <p:spPr bwMode="ltGray">
            <a:xfrm rot="373331" flipH="1">
              <a:off x="898" y="2855"/>
              <a:ext cx="354" cy="464"/>
            </a:xfrm>
            <a:custGeom>
              <a:avLst/>
              <a:gdLst>
                <a:gd name="T0" fmla="*/ 2147483646 w 117"/>
                <a:gd name="T1" fmla="*/ 0 h 132"/>
                <a:gd name="T2" fmla="*/ 0 w 117"/>
                <a:gd name="T3" fmla="*/ 2147483646 h 132"/>
                <a:gd name="T4" fmla="*/ 2147483646 w 117"/>
                <a:gd name="T5" fmla="*/ 2147483646 h 132"/>
                <a:gd name="T6" fmla="*/ 2147483646 w 117"/>
                <a:gd name="T7" fmla="*/ 2147483646 h 132"/>
                <a:gd name="T8" fmla="*/ 2147483646 w 117"/>
                <a:gd name="T9" fmla="*/ 2147483646 h 132"/>
                <a:gd name="T10" fmla="*/ 2147483646 w 117"/>
                <a:gd name="T11" fmla="*/ 2147483646 h 132"/>
                <a:gd name="T12" fmla="*/ 2147483646 w 117"/>
                <a:gd name="T13" fmla="*/ 2147483646 h 132"/>
                <a:gd name="T14" fmla="*/ 2147483646 w 117"/>
                <a:gd name="T15" fmla="*/ 2147483646 h 132"/>
                <a:gd name="T16" fmla="*/ 2147483646 w 117"/>
                <a:gd name="T17" fmla="*/ 2147483646 h 132"/>
                <a:gd name="T18" fmla="*/ 2147483646 w 117"/>
                <a:gd name="T19" fmla="*/ 2147483646 h 132"/>
                <a:gd name="T20" fmla="*/ 2147483646 w 117"/>
                <a:gd name="T21" fmla="*/ 2147483646 h 132"/>
                <a:gd name="T22" fmla="*/ 2147483646 w 117"/>
                <a:gd name="T23" fmla="*/ 2147483646 h 132"/>
                <a:gd name="T24" fmla="*/ 2147483646 w 117"/>
                <a:gd name="T25" fmla="*/ 2147483646 h 132"/>
                <a:gd name="T26" fmla="*/ 2147483646 w 117"/>
                <a:gd name="T27" fmla="*/ 2147483646 h 132"/>
                <a:gd name="T28" fmla="*/ 2147483646 w 117"/>
                <a:gd name="T29" fmla="*/ 2147483646 h 132"/>
                <a:gd name="T30" fmla="*/ 2147483646 w 117"/>
                <a:gd name="T31" fmla="*/ 2147483646 h 132"/>
                <a:gd name="T32" fmla="*/ 2147483646 w 117"/>
                <a:gd name="T33" fmla="*/ 2147483646 h 132"/>
                <a:gd name="T34" fmla="*/ 2147483646 w 117"/>
                <a:gd name="T35" fmla="*/ 2147483646 h 132"/>
                <a:gd name="T36" fmla="*/ 2147483646 w 117"/>
                <a:gd name="T37" fmla="*/ 2147483646 h 132"/>
                <a:gd name="T38" fmla="*/ 2147483646 w 117"/>
                <a:gd name="T39" fmla="*/ 2147483646 h 132"/>
                <a:gd name="T40" fmla="*/ 2147483646 w 117"/>
                <a:gd name="T41" fmla="*/ 2147483646 h 132"/>
                <a:gd name="T42" fmla="*/ 2147483646 w 117"/>
                <a:gd name="T43" fmla="*/ 2147483646 h 132"/>
                <a:gd name="T44" fmla="*/ 2147483646 w 117"/>
                <a:gd name="T45" fmla="*/ 2147483646 h 132"/>
                <a:gd name="T46" fmla="*/ 2147483646 w 117"/>
                <a:gd name="T47" fmla="*/ 2147483646 h 132"/>
                <a:gd name="T48" fmla="*/ 2147483646 w 117"/>
                <a:gd name="T49" fmla="*/ 2147483646 h 132"/>
                <a:gd name="T50" fmla="*/ 2147483646 w 117"/>
                <a:gd name="T51" fmla="*/ 2147483646 h 132"/>
                <a:gd name="T52" fmla="*/ 2147483646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8" name="Freeform 15">
              <a:extLst>
                <a:ext uri="{FF2B5EF4-FFF2-40B4-BE49-F238E27FC236}">
                  <a16:creationId xmlns:a16="http://schemas.microsoft.com/office/drawing/2014/main" id="{895726A3-206D-C162-D386-8AFE80B652F7}"/>
                </a:ext>
              </a:extLst>
            </p:cNvPr>
            <p:cNvSpPr>
              <a:spLocks/>
            </p:cNvSpPr>
            <p:nvPr userDrawn="1"/>
          </p:nvSpPr>
          <p:spPr bwMode="ltGray">
            <a:xfrm rot="373331" flipH="1">
              <a:off x="799" y="2979"/>
              <a:ext cx="87" cy="274"/>
            </a:xfrm>
            <a:custGeom>
              <a:avLst/>
              <a:gdLst>
                <a:gd name="T0" fmla="*/ 2147483646 w 29"/>
                <a:gd name="T1" fmla="*/ 0 h 77"/>
                <a:gd name="T2" fmla="*/ 2147483646 w 29"/>
                <a:gd name="T3" fmla="*/ 0 h 77"/>
                <a:gd name="T4" fmla="*/ 2147483646 w 29"/>
                <a:gd name="T5" fmla="*/ 2147483646 h 77"/>
                <a:gd name="T6" fmla="*/ 2147483646 w 29"/>
                <a:gd name="T7" fmla="*/ 2147483646 h 77"/>
                <a:gd name="T8" fmla="*/ 2147483646 w 29"/>
                <a:gd name="T9" fmla="*/ 2147483646 h 77"/>
                <a:gd name="T10" fmla="*/ 2147483646 w 29"/>
                <a:gd name="T11" fmla="*/ 2147483646 h 77"/>
                <a:gd name="T12" fmla="*/ 0 w 29"/>
                <a:gd name="T13" fmla="*/ 2147483646 h 77"/>
                <a:gd name="T14" fmla="*/ 2147483646 w 29"/>
                <a:gd name="T15" fmla="*/ 2147483646 h 77"/>
                <a:gd name="T16" fmla="*/ 2147483646 w 29"/>
                <a:gd name="T17" fmla="*/ 2147483646 h 77"/>
                <a:gd name="T18" fmla="*/ 2147483646 w 29"/>
                <a:gd name="T19" fmla="*/ 2147483646 h 77"/>
                <a:gd name="T20" fmla="*/ 2147483646 w 29"/>
                <a:gd name="T21" fmla="*/ 2147483646 h 77"/>
                <a:gd name="T22" fmla="*/ 2147483646 w 29"/>
                <a:gd name="T23" fmla="*/ 2147483646 h 77"/>
                <a:gd name="T24" fmla="*/ 2147483646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9" name="Freeform 16">
              <a:extLst>
                <a:ext uri="{FF2B5EF4-FFF2-40B4-BE49-F238E27FC236}">
                  <a16:creationId xmlns:a16="http://schemas.microsoft.com/office/drawing/2014/main" id="{89D7901E-6F8D-89D0-7924-52FE708EA745}"/>
                </a:ext>
              </a:extLst>
            </p:cNvPr>
            <p:cNvSpPr>
              <a:spLocks/>
            </p:cNvSpPr>
            <p:nvPr userDrawn="1"/>
          </p:nvSpPr>
          <p:spPr bwMode="ltGray">
            <a:xfrm>
              <a:off x="1190" y="3273"/>
              <a:ext cx="1108" cy="1047"/>
            </a:xfrm>
            <a:custGeom>
              <a:avLst/>
              <a:gdLst>
                <a:gd name="T0" fmla="*/ 784 w 1108"/>
                <a:gd name="T1" fmla="*/ 1047 h 1047"/>
                <a:gd name="T2" fmla="*/ 692 w 1108"/>
                <a:gd name="T3" fmla="*/ 1011 h 1047"/>
                <a:gd name="T4" fmla="*/ 607 w 1108"/>
                <a:gd name="T5" fmla="*/ 945 h 1047"/>
                <a:gd name="T6" fmla="*/ 517 w 1108"/>
                <a:gd name="T7" fmla="*/ 861 h 1047"/>
                <a:gd name="T8" fmla="*/ 432 w 1108"/>
                <a:gd name="T9" fmla="*/ 776 h 1047"/>
                <a:gd name="T10" fmla="*/ 350 w 1108"/>
                <a:gd name="T11" fmla="*/ 677 h 1047"/>
                <a:gd name="T12" fmla="*/ 266 w 1108"/>
                <a:gd name="T13" fmla="*/ 563 h 1047"/>
                <a:gd name="T14" fmla="*/ 188 w 1108"/>
                <a:gd name="T15" fmla="*/ 447 h 1047"/>
                <a:gd name="T16" fmla="*/ 122 w 1108"/>
                <a:gd name="T17" fmla="*/ 325 h 1047"/>
                <a:gd name="T18" fmla="*/ 65 w 1108"/>
                <a:gd name="T19" fmla="*/ 211 h 1047"/>
                <a:gd name="T20" fmla="*/ 21 w 1108"/>
                <a:gd name="T21" fmla="*/ 101 h 1047"/>
                <a:gd name="T22" fmla="*/ 0 w 1108"/>
                <a:gd name="T23" fmla="*/ 0 h 1047"/>
                <a:gd name="T24" fmla="*/ 109 w 1108"/>
                <a:gd name="T25" fmla="*/ 217 h 1047"/>
                <a:gd name="T26" fmla="*/ 209 w 1108"/>
                <a:gd name="T27" fmla="*/ 378 h 1047"/>
                <a:gd name="T28" fmla="*/ 294 w 1108"/>
                <a:gd name="T29" fmla="*/ 500 h 1047"/>
                <a:gd name="T30" fmla="*/ 373 w 1108"/>
                <a:gd name="T31" fmla="*/ 590 h 1047"/>
                <a:gd name="T32" fmla="*/ 441 w 1108"/>
                <a:gd name="T33" fmla="*/ 661 h 1047"/>
                <a:gd name="T34" fmla="*/ 506 w 1108"/>
                <a:gd name="T35" fmla="*/ 713 h 1047"/>
                <a:gd name="T36" fmla="*/ 564 w 1108"/>
                <a:gd name="T37" fmla="*/ 754 h 1047"/>
                <a:gd name="T38" fmla="*/ 620 w 1108"/>
                <a:gd name="T39" fmla="*/ 801 h 1047"/>
                <a:gd name="T40" fmla="*/ 754 w 1108"/>
                <a:gd name="T41" fmla="*/ 899 h 1047"/>
                <a:gd name="T42" fmla="*/ 925 w 1108"/>
                <a:gd name="T43" fmla="*/ 977 h 1047"/>
                <a:gd name="T44" fmla="*/ 1108 w 1108"/>
                <a:gd name="T45" fmla="*/ 1047 h 1047"/>
                <a:gd name="T46" fmla="*/ 784 w 1108"/>
                <a:gd name="T47" fmla="*/ 1047 h 10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nvGrpSpPr>
            <p:cNvPr id="10" name="Group 17">
              <a:extLst>
                <a:ext uri="{FF2B5EF4-FFF2-40B4-BE49-F238E27FC236}">
                  <a16:creationId xmlns:a16="http://schemas.microsoft.com/office/drawing/2014/main" id="{10A23EF9-9868-7ACD-4DC6-8C4F0904863E}"/>
                </a:ext>
              </a:extLst>
            </p:cNvPr>
            <p:cNvGrpSpPr>
              <a:grpSpLocks/>
            </p:cNvGrpSpPr>
            <p:nvPr userDrawn="1"/>
          </p:nvGrpSpPr>
          <p:grpSpPr bwMode="auto">
            <a:xfrm rot="3220060">
              <a:off x="2636" y="751"/>
              <a:ext cx="569" cy="636"/>
              <a:chOff x="1727" y="866"/>
              <a:chExt cx="129" cy="157"/>
            </a:xfrm>
          </p:grpSpPr>
          <p:sp>
            <p:nvSpPr>
              <p:cNvPr id="34" name="Freeform 18">
                <a:extLst>
                  <a:ext uri="{FF2B5EF4-FFF2-40B4-BE49-F238E27FC236}">
                    <a16:creationId xmlns:a16="http://schemas.microsoft.com/office/drawing/2014/main" id="{04A7ECEF-BEFB-CCEE-5A45-CA8FF983B058}"/>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5" name="Freeform 19">
                <a:extLst>
                  <a:ext uri="{FF2B5EF4-FFF2-40B4-BE49-F238E27FC236}">
                    <a16:creationId xmlns:a16="http://schemas.microsoft.com/office/drawing/2014/main" id="{09154470-D579-02D5-D4EA-179A4D06828C}"/>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6" name="Freeform 20">
                <a:extLst>
                  <a:ext uri="{FF2B5EF4-FFF2-40B4-BE49-F238E27FC236}">
                    <a16:creationId xmlns:a16="http://schemas.microsoft.com/office/drawing/2014/main" id="{B4D10690-FD82-8B4B-48C7-04BF3190E478}"/>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1" name="Group 21">
              <a:extLst>
                <a:ext uri="{FF2B5EF4-FFF2-40B4-BE49-F238E27FC236}">
                  <a16:creationId xmlns:a16="http://schemas.microsoft.com/office/drawing/2014/main" id="{DF9C70C4-13C5-09B7-E9EF-18D11AD5280C}"/>
                </a:ext>
              </a:extLst>
            </p:cNvPr>
            <p:cNvGrpSpPr>
              <a:grpSpLocks/>
            </p:cNvGrpSpPr>
            <p:nvPr userDrawn="1"/>
          </p:nvGrpSpPr>
          <p:grpSpPr bwMode="auto">
            <a:xfrm rot="-6691250">
              <a:off x="3598" y="64"/>
              <a:ext cx="369" cy="608"/>
              <a:chOff x="1749" y="866"/>
              <a:chExt cx="134" cy="157"/>
            </a:xfrm>
          </p:grpSpPr>
          <p:sp>
            <p:nvSpPr>
              <p:cNvPr id="31" name="Freeform 22">
                <a:extLst>
                  <a:ext uri="{FF2B5EF4-FFF2-40B4-BE49-F238E27FC236}">
                    <a16:creationId xmlns:a16="http://schemas.microsoft.com/office/drawing/2014/main" id="{124430C9-BAE8-9EFA-A3C0-E3AFCD0785DD}"/>
                  </a:ext>
                </a:extLst>
              </p:cNvPr>
              <p:cNvSpPr>
                <a:spLocks/>
              </p:cNvSpPr>
              <p:nvPr userDrawn="1"/>
            </p:nvSpPr>
            <p:spPr bwMode="ltGray">
              <a:xfrm>
                <a:off x="1749"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2" name="Freeform 23">
                <a:extLst>
                  <a:ext uri="{FF2B5EF4-FFF2-40B4-BE49-F238E27FC236}">
                    <a16:creationId xmlns:a16="http://schemas.microsoft.com/office/drawing/2014/main" id="{2BBB02F4-CADD-81F9-C237-F122852A2CDE}"/>
                  </a:ext>
                </a:extLst>
              </p:cNvPr>
              <p:cNvSpPr>
                <a:spLocks/>
              </p:cNvSpPr>
              <p:nvPr userDrawn="1"/>
            </p:nvSpPr>
            <p:spPr bwMode="ltGray">
              <a:xfrm>
                <a:off x="1813"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3" name="Freeform 24">
                <a:extLst>
                  <a:ext uri="{FF2B5EF4-FFF2-40B4-BE49-F238E27FC236}">
                    <a16:creationId xmlns:a16="http://schemas.microsoft.com/office/drawing/2014/main" id="{6F729434-2614-6218-1366-566DC55C2CF1}"/>
                  </a:ext>
                </a:extLst>
              </p:cNvPr>
              <p:cNvSpPr>
                <a:spLocks/>
              </p:cNvSpPr>
              <p:nvPr userDrawn="1"/>
            </p:nvSpPr>
            <p:spPr bwMode="ltGray">
              <a:xfrm>
                <a:off x="1788"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2" name="Group 25">
              <a:extLst>
                <a:ext uri="{FF2B5EF4-FFF2-40B4-BE49-F238E27FC236}">
                  <a16:creationId xmlns:a16="http://schemas.microsoft.com/office/drawing/2014/main" id="{F7B38B9E-1548-BCCD-2511-4933D68A50F4}"/>
                </a:ext>
              </a:extLst>
            </p:cNvPr>
            <p:cNvGrpSpPr>
              <a:grpSpLocks/>
            </p:cNvGrpSpPr>
            <p:nvPr userDrawn="1"/>
          </p:nvGrpSpPr>
          <p:grpSpPr bwMode="auto">
            <a:xfrm rot="8524840">
              <a:off x="673" y="3314"/>
              <a:ext cx="500" cy="483"/>
              <a:chOff x="1727" y="872"/>
              <a:chExt cx="129" cy="151"/>
            </a:xfrm>
          </p:grpSpPr>
          <p:sp>
            <p:nvSpPr>
              <p:cNvPr id="28" name="Freeform 26">
                <a:extLst>
                  <a:ext uri="{FF2B5EF4-FFF2-40B4-BE49-F238E27FC236}">
                    <a16:creationId xmlns:a16="http://schemas.microsoft.com/office/drawing/2014/main" id="{C7BD7E05-78D5-3EC7-0963-5765984D44A1}"/>
                  </a:ext>
                </a:extLst>
              </p:cNvPr>
              <p:cNvSpPr>
                <a:spLocks/>
              </p:cNvSpPr>
              <p:nvPr userDrawn="1"/>
            </p:nvSpPr>
            <p:spPr bwMode="ltGray">
              <a:xfrm>
                <a:off x="1727" y="872"/>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9" name="Freeform 27">
                <a:extLst>
                  <a:ext uri="{FF2B5EF4-FFF2-40B4-BE49-F238E27FC236}">
                    <a16:creationId xmlns:a16="http://schemas.microsoft.com/office/drawing/2014/main" id="{11CAA048-5DA6-4AA6-F584-94EC2C9033A7}"/>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30" name="Freeform 28">
                <a:extLst>
                  <a:ext uri="{FF2B5EF4-FFF2-40B4-BE49-F238E27FC236}">
                    <a16:creationId xmlns:a16="http://schemas.microsoft.com/office/drawing/2014/main" id="{F0E0B462-9746-C75E-E257-B1ABA6A7661E}"/>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3" name="Group 29">
              <a:extLst>
                <a:ext uri="{FF2B5EF4-FFF2-40B4-BE49-F238E27FC236}">
                  <a16:creationId xmlns:a16="http://schemas.microsoft.com/office/drawing/2014/main" id="{0BAFD23E-0364-A727-0F5E-1B069856FCB3}"/>
                </a:ext>
              </a:extLst>
            </p:cNvPr>
            <p:cNvGrpSpPr>
              <a:grpSpLocks/>
            </p:cNvGrpSpPr>
            <p:nvPr userDrawn="1"/>
          </p:nvGrpSpPr>
          <p:grpSpPr bwMode="auto">
            <a:xfrm rot="4106450" flipH="1">
              <a:off x="404" y="225"/>
              <a:ext cx="708" cy="891"/>
              <a:chOff x="1727" y="866"/>
              <a:chExt cx="129" cy="157"/>
            </a:xfrm>
          </p:grpSpPr>
          <p:sp>
            <p:nvSpPr>
              <p:cNvPr id="25" name="Freeform 30">
                <a:extLst>
                  <a:ext uri="{FF2B5EF4-FFF2-40B4-BE49-F238E27FC236}">
                    <a16:creationId xmlns:a16="http://schemas.microsoft.com/office/drawing/2014/main" id="{FA147B70-8AEC-A5A7-9F45-606AF0E952B3}"/>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6" name="Freeform 31">
                <a:extLst>
                  <a:ext uri="{FF2B5EF4-FFF2-40B4-BE49-F238E27FC236}">
                    <a16:creationId xmlns:a16="http://schemas.microsoft.com/office/drawing/2014/main" id="{1F584FF8-E522-B2DE-25B9-22C970CA0807}"/>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7" name="Freeform 32">
                <a:extLst>
                  <a:ext uri="{FF2B5EF4-FFF2-40B4-BE49-F238E27FC236}">
                    <a16:creationId xmlns:a16="http://schemas.microsoft.com/office/drawing/2014/main" id="{02BA611F-366C-9112-5777-E60ED21E8ABC}"/>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4" name="Group 33">
              <a:extLst>
                <a:ext uri="{FF2B5EF4-FFF2-40B4-BE49-F238E27FC236}">
                  <a16:creationId xmlns:a16="http://schemas.microsoft.com/office/drawing/2014/main" id="{687F748F-FDE2-990E-7AF5-2968D5C8F378}"/>
                </a:ext>
              </a:extLst>
            </p:cNvPr>
            <p:cNvGrpSpPr>
              <a:grpSpLocks/>
            </p:cNvGrpSpPr>
            <p:nvPr userDrawn="1"/>
          </p:nvGrpSpPr>
          <p:grpSpPr bwMode="auto">
            <a:xfrm rot="10015322" flipH="1">
              <a:off x="4661" y="2392"/>
              <a:ext cx="708" cy="891"/>
              <a:chOff x="1727" y="866"/>
              <a:chExt cx="129" cy="157"/>
            </a:xfrm>
          </p:grpSpPr>
          <p:sp>
            <p:nvSpPr>
              <p:cNvPr id="22" name="Freeform 34">
                <a:extLst>
                  <a:ext uri="{FF2B5EF4-FFF2-40B4-BE49-F238E27FC236}">
                    <a16:creationId xmlns:a16="http://schemas.microsoft.com/office/drawing/2014/main" id="{55FAB165-668D-4C3A-42B7-C381551232FC}"/>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3" name="Freeform 35">
                <a:extLst>
                  <a:ext uri="{FF2B5EF4-FFF2-40B4-BE49-F238E27FC236}">
                    <a16:creationId xmlns:a16="http://schemas.microsoft.com/office/drawing/2014/main" id="{9826C755-A85F-51AE-FD5F-0DE29D487608}"/>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4" name="Freeform 36">
                <a:extLst>
                  <a:ext uri="{FF2B5EF4-FFF2-40B4-BE49-F238E27FC236}">
                    <a16:creationId xmlns:a16="http://schemas.microsoft.com/office/drawing/2014/main" id="{3854D6B1-833B-E8E2-9662-B6DEA4C8AD90}"/>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15" name="Freeform 37">
              <a:extLst>
                <a:ext uri="{FF2B5EF4-FFF2-40B4-BE49-F238E27FC236}">
                  <a16:creationId xmlns:a16="http://schemas.microsoft.com/office/drawing/2014/main" id="{02CBB32E-0D18-4AB7-3FD2-0C51FFA25539}"/>
                </a:ext>
              </a:extLst>
            </p:cNvPr>
            <p:cNvSpPr>
              <a:spLocks/>
            </p:cNvSpPr>
            <p:nvPr userDrawn="1"/>
          </p:nvSpPr>
          <p:spPr bwMode="ltGray">
            <a:xfrm>
              <a:off x="1217" y="2"/>
              <a:ext cx="862" cy="886"/>
            </a:xfrm>
            <a:custGeom>
              <a:avLst/>
              <a:gdLst>
                <a:gd name="T0" fmla="*/ 0 w 862"/>
                <a:gd name="T1" fmla="*/ 0 h 886"/>
                <a:gd name="T2" fmla="*/ 6 w 862"/>
                <a:gd name="T3" fmla="*/ 107 h 886"/>
                <a:gd name="T4" fmla="*/ 37 w 862"/>
                <a:gd name="T5" fmla="*/ 262 h 886"/>
                <a:gd name="T6" fmla="*/ 83 w 862"/>
                <a:gd name="T7" fmla="*/ 410 h 886"/>
                <a:gd name="T8" fmla="*/ 149 w 862"/>
                <a:gd name="T9" fmla="*/ 546 h 886"/>
                <a:gd name="T10" fmla="*/ 237 w 862"/>
                <a:gd name="T11" fmla="*/ 666 h 886"/>
                <a:gd name="T12" fmla="*/ 338 w 862"/>
                <a:gd name="T13" fmla="*/ 764 h 886"/>
                <a:gd name="T14" fmla="*/ 450 w 862"/>
                <a:gd name="T15" fmla="*/ 838 h 886"/>
                <a:gd name="T16" fmla="*/ 579 w 862"/>
                <a:gd name="T17" fmla="*/ 879 h 886"/>
                <a:gd name="T18" fmla="*/ 714 w 862"/>
                <a:gd name="T19" fmla="*/ 886 h 886"/>
                <a:gd name="T20" fmla="*/ 862 w 862"/>
                <a:gd name="T21" fmla="*/ 851 h 886"/>
                <a:gd name="T22" fmla="*/ 784 w 862"/>
                <a:gd name="T23" fmla="*/ 856 h 886"/>
                <a:gd name="T24" fmla="*/ 700 w 862"/>
                <a:gd name="T25" fmla="*/ 835 h 886"/>
                <a:gd name="T26" fmla="*/ 621 w 862"/>
                <a:gd name="T27" fmla="*/ 794 h 886"/>
                <a:gd name="T28" fmla="*/ 542 w 862"/>
                <a:gd name="T29" fmla="*/ 728 h 886"/>
                <a:gd name="T30" fmla="*/ 466 w 862"/>
                <a:gd name="T31" fmla="*/ 649 h 886"/>
                <a:gd name="T32" fmla="*/ 397 w 862"/>
                <a:gd name="T33" fmla="*/ 557 h 886"/>
                <a:gd name="T34" fmla="*/ 334 w 862"/>
                <a:gd name="T35" fmla="*/ 454 h 886"/>
                <a:gd name="T36" fmla="*/ 279 w 862"/>
                <a:gd name="T37" fmla="*/ 339 h 886"/>
                <a:gd name="T38" fmla="*/ 238 w 862"/>
                <a:gd name="T39" fmla="*/ 225 h 886"/>
                <a:gd name="T40" fmla="*/ 205 w 862"/>
                <a:gd name="T41" fmla="*/ 105 h 886"/>
                <a:gd name="T42" fmla="*/ 184 w 862"/>
                <a:gd name="T43" fmla="*/ 3 h 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6" name="Freeform 38">
              <a:extLst>
                <a:ext uri="{FF2B5EF4-FFF2-40B4-BE49-F238E27FC236}">
                  <a16:creationId xmlns:a16="http://schemas.microsoft.com/office/drawing/2014/main" id="{8C387160-70AA-E096-1997-410A837BE44B}"/>
                </a:ext>
              </a:extLst>
            </p:cNvPr>
            <p:cNvSpPr>
              <a:spLocks/>
            </p:cNvSpPr>
            <p:nvPr userDrawn="1"/>
          </p:nvSpPr>
          <p:spPr bwMode="ltGray">
            <a:xfrm rot="9832527" flipV="1">
              <a:off x="2158" y="102"/>
              <a:ext cx="681" cy="593"/>
            </a:xfrm>
            <a:custGeom>
              <a:avLst/>
              <a:gdLst>
                <a:gd name="T0" fmla="*/ 0 w 257"/>
                <a:gd name="T1" fmla="*/ 0 h 237"/>
                <a:gd name="T2" fmla="*/ 0 w 257"/>
                <a:gd name="T3" fmla="*/ 2147483646 h 237"/>
                <a:gd name="T4" fmla="*/ 2147483646 w 257"/>
                <a:gd name="T5" fmla="*/ 2147483646 h 237"/>
                <a:gd name="T6" fmla="*/ 2147483646 w 257"/>
                <a:gd name="T7" fmla="*/ 2147483646 h 237"/>
                <a:gd name="T8" fmla="*/ 2147483646 w 257"/>
                <a:gd name="T9" fmla="*/ 2147483646 h 237"/>
                <a:gd name="T10" fmla="*/ 2147483646 w 257"/>
                <a:gd name="T11" fmla="*/ 2147483646 h 237"/>
                <a:gd name="T12" fmla="*/ 2147483646 w 257"/>
                <a:gd name="T13" fmla="*/ 2147483646 h 237"/>
                <a:gd name="T14" fmla="*/ 2147483646 w 257"/>
                <a:gd name="T15" fmla="*/ 2147483646 h 237"/>
                <a:gd name="T16" fmla="*/ 2147483646 w 257"/>
                <a:gd name="T17" fmla="*/ 2147483646 h 237"/>
                <a:gd name="T18" fmla="*/ 2147483646 w 257"/>
                <a:gd name="T19" fmla="*/ 2147483646 h 237"/>
                <a:gd name="T20" fmla="*/ 2147483646 w 257"/>
                <a:gd name="T21" fmla="*/ 2147483646 h 237"/>
                <a:gd name="T22" fmla="*/ 2147483646 w 257"/>
                <a:gd name="T23" fmla="*/ 2147483646 h 237"/>
                <a:gd name="T24" fmla="*/ 2147483646 w 257"/>
                <a:gd name="T25" fmla="*/ 2147483646 h 237"/>
                <a:gd name="T26" fmla="*/ 2147483646 w 257"/>
                <a:gd name="T27" fmla="*/ 2147483646 h 237"/>
                <a:gd name="T28" fmla="*/ 2147483646 w 257"/>
                <a:gd name="T29" fmla="*/ 2147483646 h 237"/>
                <a:gd name="T30" fmla="*/ 2147483646 w 257"/>
                <a:gd name="T31" fmla="*/ 2147483646 h 237"/>
                <a:gd name="T32" fmla="*/ 2147483646 w 257"/>
                <a:gd name="T33" fmla="*/ 2147483646 h 237"/>
                <a:gd name="T34" fmla="*/ 2147483646 w 257"/>
                <a:gd name="T35" fmla="*/ 2147483646 h 237"/>
                <a:gd name="T36" fmla="*/ 2147483646 w 257"/>
                <a:gd name="T37" fmla="*/ 2147483646 h 237"/>
                <a:gd name="T38" fmla="*/ 2147483646 w 257"/>
                <a:gd name="T39" fmla="*/ 2147483646 h 237"/>
                <a:gd name="T40" fmla="*/ 2147483646 w 257"/>
                <a:gd name="T41" fmla="*/ 2147483646 h 237"/>
                <a:gd name="T42" fmla="*/ 2147483646 w 257"/>
                <a:gd name="T43" fmla="*/ 2147483646 h 237"/>
                <a:gd name="T44" fmla="*/ 2147483646 w 257"/>
                <a:gd name="T45" fmla="*/ 2147483646 h 237"/>
                <a:gd name="T46" fmla="*/ 2147483646 w 257"/>
                <a:gd name="T47" fmla="*/ 2147483646 h 237"/>
                <a:gd name="T48" fmla="*/ 2147483646 w 257"/>
                <a:gd name="T49" fmla="*/ 2147483646 h 237"/>
                <a:gd name="T50" fmla="*/ 2147483646 w 257"/>
                <a:gd name="T51" fmla="*/ 2147483646 h 237"/>
                <a:gd name="T52" fmla="*/ 2147483646 w 257"/>
                <a:gd name="T53" fmla="*/ 2147483646 h 237"/>
                <a:gd name="T54" fmla="*/ 2147483646 w 257"/>
                <a:gd name="T55" fmla="*/ 2147483646 h 237"/>
                <a:gd name="T56" fmla="*/ 2147483646 w 257"/>
                <a:gd name="T57" fmla="*/ 2147483646 h 237"/>
                <a:gd name="T58" fmla="*/ 2147483646 w 257"/>
                <a:gd name="T59" fmla="*/ 2147483646 h 237"/>
                <a:gd name="T60" fmla="*/ 2147483646 w 257"/>
                <a:gd name="T61" fmla="*/ 2147483646 h 237"/>
                <a:gd name="T62" fmla="*/ 2147483646 w 257"/>
                <a:gd name="T63" fmla="*/ 2147483646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7" name="Freeform 39">
              <a:extLst>
                <a:ext uri="{FF2B5EF4-FFF2-40B4-BE49-F238E27FC236}">
                  <a16:creationId xmlns:a16="http://schemas.microsoft.com/office/drawing/2014/main" id="{72A51E61-46F0-DB29-1C93-43AB8414F4A4}"/>
                </a:ext>
              </a:extLst>
            </p:cNvPr>
            <p:cNvSpPr>
              <a:spLocks/>
            </p:cNvSpPr>
            <p:nvPr userDrawn="1"/>
          </p:nvSpPr>
          <p:spPr bwMode="ltGray">
            <a:xfrm rot="9832527" flipV="1">
              <a:off x="1997" y="858"/>
              <a:ext cx="332" cy="278"/>
            </a:xfrm>
            <a:custGeom>
              <a:avLst/>
              <a:gdLst>
                <a:gd name="T0" fmla="*/ 2147483646 w 124"/>
                <a:gd name="T1" fmla="*/ 0 h 110"/>
                <a:gd name="T2" fmla="*/ 2147483646 w 124"/>
                <a:gd name="T3" fmla="*/ 2147483646 h 110"/>
                <a:gd name="T4" fmla="*/ 2147483646 w 124"/>
                <a:gd name="T5" fmla="*/ 2147483646 h 110"/>
                <a:gd name="T6" fmla="*/ 2147483646 w 124"/>
                <a:gd name="T7" fmla="*/ 2147483646 h 110"/>
                <a:gd name="T8" fmla="*/ 2147483646 w 124"/>
                <a:gd name="T9" fmla="*/ 2147483646 h 110"/>
                <a:gd name="T10" fmla="*/ 2147483646 w 124"/>
                <a:gd name="T11" fmla="*/ 2147483646 h 110"/>
                <a:gd name="T12" fmla="*/ 2147483646 w 124"/>
                <a:gd name="T13" fmla="*/ 2147483646 h 110"/>
                <a:gd name="T14" fmla="*/ 2147483646 w 124"/>
                <a:gd name="T15" fmla="*/ 2147483646 h 110"/>
                <a:gd name="T16" fmla="*/ 2147483646 w 124"/>
                <a:gd name="T17" fmla="*/ 2147483646 h 110"/>
                <a:gd name="T18" fmla="*/ 0 w 124"/>
                <a:gd name="T19" fmla="*/ 2147483646 h 110"/>
                <a:gd name="T20" fmla="*/ 2147483646 w 124"/>
                <a:gd name="T21" fmla="*/ 2147483646 h 110"/>
                <a:gd name="T22" fmla="*/ 2147483646 w 124"/>
                <a:gd name="T23" fmla="*/ 2147483646 h 110"/>
                <a:gd name="T24" fmla="*/ 2147483646 w 124"/>
                <a:gd name="T25" fmla="*/ 2147483646 h 110"/>
                <a:gd name="T26" fmla="*/ 2147483646 w 124"/>
                <a:gd name="T27" fmla="*/ 2147483646 h 110"/>
                <a:gd name="T28" fmla="*/ 2147483646 w 124"/>
                <a:gd name="T29" fmla="*/ 2147483646 h 110"/>
                <a:gd name="T30" fmla="*/ 2147483646 w 124"/>
                <a:gd name="T31" fmla="*/ 2147483646 h 110"/>
                <a:gd name="T32" fmla="*/ 2147483646 w 124"/>
                <a:gd name="T33" fmla="*/ 2147483646 h 110"/>
                <a:gd name="T34" fmla="*/ 2147483646 w 124"/>
                <a:gd name="T35" fmla="*/ 2147483646 h 110"/>
                <a:gd name="T36" fmla="*/ 2147483646 w 124"/>
                <a:gd name="T37" fmla="*/ 2147483646 h 110"/>
                <a:gd name="T38" fmla="*/ 2147483646 w 124"/>
                <a:gd name="T39" fmla="*/ 2147483646 h 110"/>
                <a:gd name="T40" fmla="*/ 2147483646 w 124"/>
                <a:gd name="T41" fmla="*/ 2147483646 h 110"/>
                <a:gd name="T42" fmla="*/ 2147483646 w 124"/>
                <a:gd name="T43" fmla="*/ 2147483646 h 110"/>
                <a:gd name="T44" fmla="*/ 2147483646 w 124"/>
                <a:gd name="T45" fmla="*/ 2147483646 h 110"/>
                <a:gd name="T46" fmla="*/ 2147483646 w 124"/>
                <a:gd name="T47" fmla="*/ 2147483646 h 110"/>
                <a:gd name="T48" fmla="*/ 2147483646 w 124"/>
                <a:gd name="T49" fmla="*/ 2147483646 h 110"/>
                <a:gd name="T50" fmla="*/ 2147483646 w 124"/>
                <a:gd name="T51" fmla="*/ 2147483646 h 110"/>
                <a:gd name="T52" fmla="*/ 2147483646 w 124"/>
                <a:gd name="T53" fmla="*/ 2147483646 h 110"/>
                <a:gd name="T54" fmla="*/ 2147483646 w 124"/>
                <a:gd name="T55" fmla="*/ 2147483646 h 110"/>
                <a:gd name="T56" fmla="*/ 2147483646 w 124"/>
                <a:gd name="T57" fmla="*/ 2147483646 h 110"/>
                <a:gd name="T58" fmla="*/ 2147483646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8" name="Freeform 40">
              <a:extLst>
                <a:ext uri="{FF2B5EF4-FFF2-40B4-BE49-F238E27FC236}">
                  <a16:creationId xmlns:a16="http://schemas.microsoft.com/office/drawing/2014/main" id="{BBEF6709-370B-C04A-FB2B-6A66D735E46B}"/>
                </a:ext>
              </a:extLst>
            </p:cNvPr>
            <p:cNvSpPr>
              <a:spLocks/>
            </p:cNvSpPr>
            <p:nvPr userDrawn="1"/>
          </p:nvSpPr>
          <p:spPr bwMode="ltGray">
            <a:xfrm rot="9832527" flipV="1">
              <a:off x="2224" y="808"/>
              <a:ext cx="123" cy="233"/>
            </a:xfrm>
            <a:custGeom>
              <a:avLst/>
              <a:gdLst>
                <a:gd name="T0" fmla="*/ 2147483646 w 46"/>
                <a:gd name="T1" fmla="*/ 0 h 94"/>
                <a:gd name="T2" fmla="*/ 2147483646 w 46"/>
                <a:gd name="T3" fmla="*/ 2147483646 h 94"/>
                <a:gd name="T4" fmla="*/ 2147483646 w 46"/>
                <a:gd name="T5" fmla="*/ 2147483646 h 94"/>
                <a:gd name="T6" fmla="*/ 2147483646 w 46"/>
                <a:gd name="T7" fmla="*/ 2147483646 h 94"/>
                <a:gd name="T8" fmla="*/ 0 w 46"/>
                <a:gd name="T9" fmla="*/ 2147483646 h 94"/>
                <a:gd name="T10" fmla="*/ 2147483646 w 46"/>
                <a:gd name="T11" fmla="*/ 2147483646 h 94"/>
                <a:gd name="T12" fmla="*/ 2147483646 w 46"/>
                <a:gd name="T13" fmla="*/ 2147483646 h 94"/>
                <a:gd name="T14" fmla="*/ 2147483646 w 46"/>
                <a:gd name="T15" fmla="*/ 2147483646 h 94"/>
                <a:gd name="T16" fmla="*/ 2147483646 w 46"/>
                <a:gd name="T17" fmla="*/ 2147483646 h 94"/>
                <a:gd name="T18" fmla="*/ 2147483646 w 46"/>
                <a:gd name="T19" fmla="*/ 2147483646 h 94"/>
                <a:gd name="T20" fmla="*/ 2147483646 w 46"/>
                <a:gd name="T21" fmla="*/ 2147483646 h 94"/>
                <a:gd name="T22" fmla="*/ 2147483646 w 46"/>
                <a:gd name="T23" fmla="*/ 2147483646 h 94"/>
                <a:gd name="T24" fmla="*/ 2147483646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9" name="Freeform 41">
              <a:extLst>
                <a:ext uri="{FF2B5EF4-FFF2-40B4-BE49-F238E27FC236}">
                  <a16:creationId xmlns:a16="http://schemas.microsoft.com/office/drawing/2014/main" id="{9972B412-9648-7A3B-D75E-C04F1E1DF726}"/>
                </a:ext>
              </a:extLst>
            </p:cNvPr>
            <p:cNvSpPr>
              <a:spLocks/>
            </p:cNvSpPr>
            <p:nvPr userDrawn="1"/>
          </p:nvSpPr>
          <p:spPr bwMode="ltGray">
            <a:xfrm>
              <a:off x="1603" y="0"/>
              <a:ext cx="124" cy="121"/>
            </a:xfrm>
            <a:custGeom>
              <a:avLst/>
              <a:gdLst>
                <a:gd name="T0" fmla="*/ 124 w 124"/>
                <a:gd name="T1" fmla="*/ 0 h 121"/>
                <a:gd name="T2" fmla="*/ 113 w 124"/>
                <a:gd name="T3" fmla="*/ 9 h 121"/>
                <a:gd name="T4" fmla="*/ 99 w 124"/>
                <a:gd name="T5" fmla="*/ 25 h 121"/>
                <a:gd name="T6" fmla="*/ 81 w 124"/>
                <a:gd name="T7" fmla="*/ 41 h 121"/>
                <a:gd name="T8" fmla="*/ 63 w 124"/>
                <a:gd name="T9" fmla="*/ 54 h 121"/>
                <a:gd name="T10" fmla="*/ 41 w 124"/>
                <a:gd name="T11" fmla="*/ 66 h 121"/>
                <a:gd name="T12" fmla="*/ 22 w 124"/>
                <a:gd name="T13" fmla="*/ 74 h 121"/>
                <a:gd name="T14" fmla="*/ 0 w 124"/>
                <a:gd name="T15" fmla="*/ 75 h 121"/>
                <a:gd name="T16" fmla="*/ 10 w 124"/>
                <a:gd name="T17" fmla="*/ 96 h 121"/>
                <a:gd name="T18" fmla="*/ 23 w 124"/>
                <a:gd name="T19" fmla="*/ 113 h 121"/>
                <a:gd name="T20" fmla="*/ 41 w 124"/>
                <a:gd name="T21" fmla="*/ 121 h 121"/>
                <a:gd name="T22" fmla="*/ 60 w 124"/>
                <a:gd name="T23" fmla="*/ 121 h 121"/>
                <a:gd name="T24" fmla="*/ 83 w 124"/>
                <a:gd name="T25" fmla="*/ 111 h 121"/>
                <a:gd name="T26" fmla="*/ 101 w 124"/>
                <a:gd name="T27" fmla="*/ 88 h 121"/>
                <a:gd name="T28" fmla="*/ 116 w 124"/>
                <a:gd name="T29" fmla="*/ 53 h 121"/>
                <a:gd name="T30" fmla="*/ 124 w 124"/>
                <a:gd name="T31" fmla="*/ 0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0" name="Freeform 42">
              <a:extLst>
                <a:ext uri="{FF2B5EF4-FFF2-40B4-BE49-F238E27FC236}">
                  <a16:creationId xmlns:a16="http://schemas.microsoft.com/office/drawing/2014/main" id="{35BB147A-F6DD-1AE4-E0AD-8517478AA2E0}"/>
                </a:ext>
              </a:extLst>
            </p:cNvPr>
            <p:cNvSpPr>
              <a:spLocks/>
            </p:cNvSpPr>
            <p:nvPr userDrawn="1"/>
          </p:nvSpPr>
          <p:spPr bwMode="ltGray">
            <a:xfrm rot="9832527" flipV="1">
              <a:off x="2173" y="1238"/>
              <a:ext cx="396" cy="2300"/>
            </a:xfrm>
            <a:custGeom>
              <a:avLst/>
              <a:gdLst>
                <a:gd name="T0" fmla="*/ 0 w 149"/>
                <a:gd name="T1" fmla="*/ 0 h 704"/>
                <a:gd name="T2" fmla="*/ 2147483646 w 149"/>
                <a:gd name="T3" fmla="*/ 2147483646 h 704"/>
                <a:gd name="T4" fmla="*/ 2147483646 w 149"/>
                <a:gd name="T5" fmla="*/ 2147483646 h 704"/>
                <a:gd name="T6" fmla="*/ 2147483646 w 149"/>
                <a:gd name="T7" fmla="*/ 2147483646 h 704"/>
                <a:gd name="T8" fmla="*/ 2147483646 w 149"/>
                <a:gd name="T9" fmla="*/ 2147483646 h 704"/>
                <a:gd name="T10" fmla="*/ 2147483646 w 149"/>
                <a:gd name="T11" fmla="*/ 2147483646 h 704"/>
                <a:gd name="T12" fmla="*/ 2147483646 w 149"/>
                <a:gd name="T13" fmla="*/ 2147483646 h 704"/>
                <a:gd name="T14" fmla="*/ 2147483646 w 149"/>
                <a:gd name="T15" fmla="*/ 2147483646 h 704"/>
                <a:gd name="T16" fmla="*/ 2147483646 w 149"/>
                <a:gd name="T17" fmla="*/ 2147483646 h 704"/>
                <a:gd name="T18" fmla="*/ 2147483646 w 149"/>
                <a:gd name="T19" fmla="*/ 2147483646 h 704"/>
                <a:gd name="T20" fmla="*/ 2147483646 w 149"/>
                <a:gd name="T21" fmla="*/ 2147483646 h 704"/>
                <a:gd name="T22" fmla="*/ 2147483646 w 149"/>
                <a:gd name="T23" fmla="*/ 2147483646 h 704"/>
                <a:gd name="T24" fmla="*/ 2147483646 w 149"/>
                <a:gd name="T25" fmla="*/ 2147483646 h 704"/>
                <a:gd name="T26" fmla="*/ 2147483646 w 149"/>
                <a:gd name="T27" fmla="*/ 2147483646 h 704"/>
                <a:gd name="T28" fmla="*/ 2147483646 w 149"/>
                <a:gd name="T29" fmla="*/ 2147483646 h 704"/>
                <a:gd name="T30" fmla="*/ 2147483646 w 149"/>
                <a:gd name="T31" fmla="*/ 2147483646 h 704"/>
                <a:gd name="T32" fmla="*/ 2147483646 w 149"/>
                <a:gd name="T33" fmla="*/ 2147483646 h 704"/>
                <a:gd name="T34" fmla="*/ 2147483646 w 149"/>
                <a:gd name="T35" fmla="*/ 2147483646 h 704"/>
                <a:gd name="T36" fmla="*/ 2147483646 w 149"/>
                <a:gd name="T37" fmla="*/ 2147483646 h 704"/>
                <a:gd name="T38" fmla="*/ 2147483646 w 149"/>
                <a:gd name="T39" fmla="*/ 2147483646 h 704"/>
                <a:gd name="T40" fmla="*/ 2147483646 w 149"/>
                <a:gd name="T41" fmla="*/ 2147483646 h 704"/>
                <a:gd name="T42" fmla="*/ 2147483646 w 149"/>
                <a:gd name="T43" fmla="*/ 2147483646 h 704"/>
                <a:gd name="T44" fmla="*/ 2147483646 w 149"/>
                <a:gd name="T45" fmla="*/ 2147483646 h 704"/>
                <a:gd name="T46" fmla="*/ 2147483646 w 149"/>
                <a:gd name="T47" fmla="*/ 2147483646 h 704"/>
                <a:gd name="T48" fmla="*/ 2147483646 w 149"/>
                <a:gd name="T49" fmla="*/ 2147483646 h 704"/>
                <a:gd name="T50" fmla="*/ 2147483646 w 149"/>
                <a:gd name="T51" fmla="*/ 2147483646 h 704"/>
                <a:gd name="T52" fmla="*/ 2147483646 w 149"/>
                <a:gd name="T53" fmla="*/ 2147483646 h 704"/>
                <a:gd name="T54" fmla="*/ 2147483646 w 149"/>
                <a:gd name="T55" fmla="*/ 2147483646 h 704"/>
                <a:gd name="T56" fmla="*/ 2147483646 w 149"/>
                <a:gd name="T57" fmla="*/ 2147483646 h 704"/>
                <a:gd name="T58" fmla="*/ 2147483646 w 149"/>
                <a:gd name="T59" fmla="*/ 2147483646 h 704"/>
                <a:gd name="T60" fmla="*/ 2147483646 w 149"/>
                <a:gd name="T61" fmla="*/ 2147483646 h 704"/>
                <a:gd name="T62" fmla="*/ 2147483646 w 149"/>
                <a:gd name="T63" fmla="*/ 2147483646 h 704"/>
                <a:gd name="T64" fmla="*/ 2147483646 w 149"/>
                <a:gd name="T65" fmla="*/ 2147483646 h 704"/>
                <a:gd name="T66" fmla="*/ 2147483646 w 149"/>
                <a:gd name="T67" fmla="*/ 2147483646 h 704"/>
                <a:gd name="T68" fmla="*/ 2147483646 w 149"/>
                <a:gd name="T69" fmla="*/ 2147483646 h 704"/>
                <a:gd name="T70" fmla="*/ 2147483646 w 149"/>
                <a:gd name="T71" fmla="*/ 2147483646 h 704"/>
                <a:gd name="T72" fmla="*/ 2147483646 w 149"/>
                <a:gd name="T73" fmla="*/ 2147483646 h 704"/>
                <a:gd name="T74" fmla="*/ 2147483646 w 149"/>
                <a:gd name="T75" fmla="*/ 2147483646 h 704"/>
                <a:gd name="T76" fmla="*/ 2147483646 w 149"/>
                <a:gd name="T77" fmla="*/ 2147483646 h 704"/>
                <a:gd name="T78" fmla="*/ 2147483646 w 149"/>
                <a:gd name="T79" fmla="*/ 2147483646 h 704"/>
                <a:gd name="T80" fmla="*/ 2147483646 w 149"/>
                <a:gd name="T81" fmla="*/ 2147483646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1" name="Freeform 43">
              <a:extLst>
                <a:ext uri="{FF2B5EF4-FFF2-40B4-BE49-F238E27FC236}">
                  <a16:creationId xmlns:a16="http://schemas.microsoft.com/office/drawing/2014/main" id="{A08E2E17-61DD-FE55-DD5D-1C53CDE8FE7D}"/>
                </a:ext>
              </a:extLst>
            </p:cNvPr>
            <p:cNvSpPr>
              <a:spLocks/>
            </p:cNvSpPr>
            <p:nvPr userDrawn="1"/>
          </p:nvSpPr>
          <p:spPr bwMode="ltGray">
            <a:xfrm>
              <a:off x="0" y="1848"/>
              <a:ext cx="36" cy="132"/>
            </a:xfrm>
            <a:custGeom>
              <a:avLst/>
              <a:gdLst>
                <a:gd name="T0" fmla="*/ 0 w 36"/>
                <a:gd name="T1" fmla="*/ 0 h 132"/>
                <a:gd name="T2" fmla="*/ 36 w 36"/>
                <a:gd name="T3" fmla="*/ 12 h 132"/>
                <a:gd name="T4" fmla="*/ 0 w 36"/>
                <a:gd name="T5" fmla="*/ 132 h 132"/>
                <a:gd name="T6" fmla="*/ 0 w 36"/>
                <a:gd name="T7" fmla="*/ 0 h 1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32">
                  <a:moveTo>
                    <a:pt x="0" y="0"/>
                  </a:moveTo>
                  <a:lnTo>
                    <a:pt x="36" y="12"/>
                  </a:lnTo>
                  <a:lnTo>
                    <a:pt x="0" y="13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644143" name="Rectangle 47"/>
          <p:cNvSpPr>
            <a:spLocks noGrp="1" noChangeArrowheads="1"/>
          </p:cNvSpPr>
          <p:nvPr>
            <p:ph type="ctrTitle"/>
          </p:nvPr>
        </p:nvSpPr>
        <p:spPr>
          <a:xfrm>
            <a:off x="3273778" y="596900"/>
            <a:ext cx="8257823" cy="3581400"/>
          </a:xfrm>
        </p:spPr>
        <p:txBody>
          <a:bodyPr/>
          <a:lstStyle>
            <a:lvl1pPr>
              <a:defRPr sz="5200" b="1"/>
            </a:lvl1pPr>
          </a:lstStyle>
          <a:p>
            <a:r>
              <a:rPr lang="zh-CN" altLang="en-US"/>
              <a:t>单击此处编辑母版标题样式</a:t>
            </a:r>
          </a:p>
        </p:txBody>
      </p:sp>
      <p:sp>
        <p:nvSpPr>
          <p:cNvPr id="644144" name="Rectangle 48"/>
          <p:cNvSpPr>
            <a:spLocks noGrp="1" noChangeArrowheads="1"/>
          </p:cNvSpPr>
          <p:nvPr>
            <p:ph type="subTitle" idx="1"/>
          </p:nvPr>
        </p:nvSpPr>
        <p:spPr>
          <a:xfrm>
            <a:off x="3318933" y="4279900"/>
            <a:ext cx="8195733"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4" name="Rectangle 44">
            <a:extLst>
              <a:ext uri="{FF2B5EF4-FFF2-40B4-BE49-F238E27FC236}">
                <a16:creationId xmlns:a16="http://schemas.microsoft.com/office/drawing/2014/main" id="{6DB75B6B-ECC0-6B88-AFA2-DC9D805A133B}"/>
              </a:ext>
            </a:extLst>
          </p:cNvPr>
          <p:cNvSpPr>
            <a:spLocks noGrp="1" noChangeArrowheads="1"/>
          </p:cNvSpPr>
          <p:nvPr>
            <p:ph type="dt" sz="half" idx="10"/>
          </p:nvPr>
        </p:nvSpPr>
        <p:spPr>
          <a:xfrm>
            <a:off x="609600" y="6248400"/>
            <a:ext cx="2844800" cy="457200"/>
          </a:xfrm>
        </p:spPr>
        <p:txBody>
          <a:bodyPr/>
          <a:lstStyle>
            <a:lvl1pPr>
              <a:defRPr/>
            </a:lvl1pPr>
          </a:lstStyle>
          <a:p>
            <a:pPr>
              <a:defRPr/>
            </a:pPr>
            <a:endParaRPr lang="en-US" altLang="zh-CN"/>
          </a:p>
        </p:txBody>
      </p:sp>
      <p:sp>
        <p:nvSpPr>
          <p:cNvPr id="45" name="Rectangle 45">
            <a:extLst>
              <a:ext uri="{FF2B5EF4-FFF2-40B4-BE49-F238E27FC236}">
                <a16:creationId xmlns:a16="http://schemas.microsoft.com/office/drawing/2014/main" id="{8040F178-1546-AB3A-3974-41D4E54FD9C0}"/>
              </a:ext>
            </a:extLst>
          </p:cNvPr>
          <p:cNvSpPr>
            <a:spLocks noGrp="1" noChangeArrowheads="1"/>
          </p:cNvSpPr>
          <p:nvPr>
            <p:ph type="ftr" sz="quarter" idx="11"/>
          </p:nvPr>
        </p:nvSpPr>
        <p:spPr/>
        <p:txBody>
          <a:bodyPr/>
          <a:lstStyle>
            <a:lvl1pPr>
              <a:defRPr/>
            </a:lvl1pPr>
          </a:lstStyle>
          <a:p>
            <a:pPr>
              <a:defRPr/>
            </a:pPr>
            <a:endParaRPr lang="en-US" altLang="zh-CN"/>
          </a:p>
        </p:txBody>
      </p:sp>
      <p:sp>
        <p:nvSpPr>
          <p:cNvPr id="46" name="Rectangle 46">
            <a:extLst>
              <a:ext uri="{FF2B5EF4-FFF2-40B4-BE49-F238E27FC236}">
                <a16:creationId xmlns:a16="http://schemas.microsoft.com/office/drawing/2014/main" id="{42A9C9D3-1B9B-8E35-C943-7B75274652E7}"/>
              </a:ext>
            </a:extLst>
          </p:cNvPr>
          <p:cNvSpPr>
            <a:spLocks noGrp="1" noChangeArrowheads="1"/>
          </p:cNvSpPr>
          <p:nvPr>
            <p:ph type="sldNum" sz="quarter" idx="12"/>
          </p:nvPr>
        </p:nvSpPr>
        <p:spPr/>
        <p:txBody>
          <a:bodyPr/>
          <a:lstStyle>
            <a:lvl1pPr>
              <a:defRPr/>
            </a:lvl1pPr>
          </a:lstStyle>
          <a:p>
            <a:pPr>
              <a:defRPr/>
            </a:pPr>
            <a:fld id="{BEC04C53-A507-4684-A333-D8D1F81BCD36}" type="slidenum">
              <a:rPr lang="en-US" altLang="zh-CN"/>
              <a:pPr>
                <a:defRPr/>
              </a:pPr>
              <a:t>‹#›</a:t>
            </a:fld>
            <a:endParaRPr lang="en-US" altLang="zh-CN"/>
          </a:p>
        </p:txBody>
      </p:sp>
    </p:spTree>
    <p:extLst>
      <p:ext uri="{BB962C8B-B14F-4D97-AF65-F5344CB8AC3E}">
        <p14:creationId xmlns:p14="http://schemas.microsoft.com/office/powerpoint/2010/main" val="193351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7">
            <a:extLst>
              <a:ext uri="{FF2B5EF4-FFF2-40B4-BE49-F238E27FC236}">
                <a16:creationId xmlns:a16="http://schemas.microsoft.com/office/drawing/2014/main" id="{110A3661-6F15-F282-C6D4-277E4359AA4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a:extLst>
              <a:ext uri="{FF2B5EF4-FFF2-40B4-BE49-F238E27FC236}">
                <a16:creationId xmlns:a16="http://schemas.microsoft.com/office/drawing/2014/main" id="{AF5F0A7B-44C7-D487-CABD-3E138C2AF34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a:extLst>
              <a:ext uri="{FF2B5EF4-FFF2-40B4-BE49-F238E27FC236}">
                <a16:creationId xmlns:a16="http://schemas.microsoft.com/office/drawing/2014/main" id="{14712476-8625-F3F3-0E98-8DAAD26FD7F5}"/>
              </a:ext>
            </a:extLst>
          </p:cNvPr>
          <p:cNvSpPr>
            <a:spLocks noGrp="1" noChangeArrowheads="1"/>
          </p:cNvSpPr>
          <p:nvPr>
            <p:ph type="sldNum" sz="quarter" idx="12"/>
          </p:nvPr>
        </p:nvSpPr>
        <p:spPr>
          <a:ln/>
        </p:spPr>
        <p:txBody>
          <a:bodyPr/>
          <a:lstStyle>
            <a:lvl1pPr>
              <a:defRPr/>
            </a:lvl1pPr>
          </a:lstStyle>
          <a:p>
            <a:pPr>
              <a:defRPr/>
            </a:pPr>
            <a:fld id="{95AFACAD-5056-4E93-90DC-7F1B44C04E15}" type="slidenum">
              <a:rPr lang="en-US" altLang="zh-CN"/>
              <a:pPr>
                <a:defRPr/>
              </a:pPr>
              <a:t>‹#›</a:t>
            </a:fld>
            <a:endParaRPr lang="en-US" altLang="zh-CN"/>
          </a:p>
        </p:txBody>
      </p:sp>
    </p:spTree>
    <p:extLst>
      <p:ext uri="{BB962C8B-B14F-4D97-AF65-F5344CB8AC3E}">
        <p14:creationId xmlns:p14="http://schemas.microsoft.com/office/powerpoint/2010/main" val="1832101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19"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19"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7">
            <a:extLst>
              <a:ext uri="{FF2B5EF4-FFF2-40B4-BE49-F238E27FC236}">
                <a16:creationId xmlns:a16="http://schemas.microsoft.com/office/drawing/2014/main" id="{1EA8CE5F-6029-FB79-819E-BE9C881CE95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a:extLst>
              <a:ext uri="{FF2B5EF4-FFF2-40B4-BE49-F238E27FC236}">
                <a16:creationId xmlns:a16="http://schemas.microsoft.com/office/drawing/2014/main" id="{903268A6-90E7-9D81-0B9E-893C20A0A13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a:extLst>
              <a:ext uri="{FF2B5EF4-FFF2-40B4-BE49-F238E27FC236}">
                <a16:creationId xmlns:a16="http://schemas.microsoft.com/office/drawing/2014/main" id="{76E75FEC-FCF7-5F71-0811-2AFB48485CE1}"/>
              </a:ext>
            </a:extLst>
          </p:cNvPr>
          <p:cNvSpPr>
            <a:spLocks noGrp="1" noChangeArrowheads="1"/>
          </p:cNvSpPr>
          <p:nvPr>
            <p:ph type="sldNum" sz="quarter" idx="12"/>
          </p:nvPr>
        </p:nvSpPr>
        <p:spPr>
          <a:ln/>
        </p:spPr>
        <p:txBody>
          <a:bodyPr/>
          <a:lstStyle>
            <a:lvl1pPr>
              <a:defRPr/>
            </a:lvl1pPr>
          </a:lstStyle>
          <a:p>
            <a:pPr>
              <a:defRPr/>
            </a:pPr>
            <a:fld id="{548BEEB9-686C-470A-B3E2-3EE9AAE1C663}" type="slidenum">
              <a:rPr lang="en-US" altLang="zh-CN"/>
              <a:pPr>
                <a:defRPr/>
              </a:pPr>
              <a:t>‹#›</a:t>
            </a:fld>
            <a:endParaRPr lang="en-US" altLang="zh-CN"/>
          </a:p>
        </p:txBody>
      </p:sp>
    </p:spTree>
    <p:extLst>
      <p:ext uri="{BB962C8B-B14F-4D97-AF65-F5344CB8AC3E}">
        <p14:creationId xmlns:p14="http://schemas.microsoft.com/office/powerpoint/2010/main" val="1460464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96089"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86311" y="1600201"/>
            <a:ext cx="5396089"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7">
            <a:extLst>
              <a:ext uri="{FF2B5EF4-FFF2-40B4-BE49-F238E27FC236}">
                <a16:creationId xmlns:a16="http://schemas.microsoft.com/office/drawing/2014/main" id="{75D5A9D0-743E-B4B1-8042-F892B1CAE28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a:extLst>
              <a:ext uri="{FF2B5EF4-FFF2-40B4-BE49-F238E27FC236}">
                <a16:creationId xmlns:a16="http://schemas.microsoft.com/office/drawing/2014/main" id="{C29B88C1-3B9D-82AF-A138-1DE85BF53FA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a:extLst>
              <a:ext uri="{FF2B5EF4-FFF2-40B4-BE49-F238E27FC236}">
                <a16:creationId xmlns:a16="http://schemas.microsoft.com/office/drawing/2014/main" id="{F38FFABA-B52C-CD5E-8BC8-BD80C1D2E1C9}"/>
              </a:ext>
            </a:extLst>
          </p:cNvPr>
          <p:cNvSpPr>
            <a:spLocks noGrp="1" noChangeArrowheads="1"/>
          </p:cNvSpPr>
          <p:nvPr>
            <p:ph type="sldNum" sz="quarter" idx="12"/>
          </p:nvPr>
        </p:nvSpPr>
        <p:spPr>
          <a:ln/>
        </p:spPr>
        <p:txBody>
          <a:bodyPr/>
          <a:lstStyle>
            <a:lvl1pPr>
              <a:defRPr/>
            </a:lvl1pPr>
          </a:lstStyle>
          <a:p>
            <a:pPr>
              <a:defRPr/>
            </a:pPr>
            <a:fld id="{CE52DE9B-7D77-4A32-9E39-01280D02723A}" type="slidenum">
              <a:rPr lang="en-US" altLang="zh-CN"/>
              <a:pPr>
                <a:defRPr/>
              </a:pPr>
              <a:t>‹#›</a:t>
            </a:fld>
            <a:endParaRPr lang="en-US" altLang="zh-CN"/>
          </a:p>
        </p:txBody>
      </p:sp>
    </p:spTree>
    <p:extLst>
      <p:ext uri="{BB962C8B-B14F-4D97-AF65-F5344CB8AC3E}">
        <p14:creationId xmlns:p14="http://schemas.microsoft.com/office/powerpoint/2010/main" val="170459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1" y="1535113"/>
            <a:ext cx="53866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1" y="2174875"/>
            <a:ext cx="53866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837" y="1535113"/>
            <a:ext cx="5388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837" y="2174875"/>
            <a:ext cx="5388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7">
            <a:extLst>
              <a:ext uri="{FF2B5EF4-FFF2-40B4-BE49-F238E27FC236}">
                <a16:creationId xmlns:a16="http://schemas.microsoft.com/office/drawing/2014/main" id="{B63C49DF-4DEE-A0F4-06B0-0D1095992E0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48">
            <a:extLst>
              <a:ext uri="{FF2B5EF4-FFF2-40B4-BE49-F238E27FC236}">
                <a16:creationId xmlns:a16="http://schemas.microsoft.com/office/drawing/2014/main" id="{7F2E04F4-B58F-D1EC-8A32-E801C588DA6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49">
            <a:extLst>
              <a:ext uri="{FF2B5EF4-FFF2-40B4-BE49-F238E27FC236}">
                <a16:creationId xmlns:a16="http://schemas.microsoft.com/office/drawing/2014/main" id="{4EEE3F87-6951-98A0-64DE-62CF8ADE116C}"/>
              </a:ext>
            </a:extLst>
          </p:cNvPr>
          <p:cNvSpPr>
            <a:spLocks noGrp="1" noChangeArrowheads="1"/>
          </p:cNvSpPr>
          <p:nvPr>
            <p:ph type="sldNum" sz="quarter" idx="12"/>
          </p:nvPr>
        </p:nvSpPr>
        <p:spPr>
          <a:ln/>
        </p:spPr>
        <p:txBody>
          <a:bodyPr/>
          <a:lstStyle>
            <a:lvl1pPr>
              <a:defRPr/>
            </a:lvl1pPr>
          </a:lstStyle>
          <a:p>
            <a:pPr>
              <a:defRPr/>
            </a:pPr>
            <a:fld id="{D938A3A0-F8B7-4B8F-B942-924C368A3F98}" type="slidenum">
              <a:rPr lang="en-US" altLang="zh-CN"/>
              <a:pPr>
                <a:defRPr/>
              </a:pPr>
              <a:t>‹#›</a:t>
            </a:fld>
            <a:endParaRPr lang="en-US" altLang="zh-CN"/>
          </a:p>
        </p:txBody>
      </p:sp>
    </p:spTree>
    <p:extLst>
      <p:ext uri="{BB962C8B-B14F-4D97-AF65-F5344CB8AC3E}">
        <p14:creationId xmlns:p14="http://schemas.microsoft.com/office/powerpoint/2010/main" val="2889947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7">
            <a:extLst>
              <a:ext uri="{FF2B5EF4-FFF2-40B4-BE49-F238E27FC236}">
                <a16:creationId xmlns:a16="http://schemas.microsoft.com/office/drawing/2014/main" id="{9AFF8782-513B-7344-898B-10F934EE0E2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48">
            <a:extLst>
              <a:ext uri="{FF2B5EF4-FFF2-40B4-BE49-F238E27FC236}">
                <a16:creationId xmlns:a16="http://schemas.microsoft.com/office/drawing/2014/main" id="{8CAF4D29-8F71-4F2A-6ABC-DE7440C0557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49">
            <a:extLst>
              <a:ext uri="{FF2B5EF4-FFF2-40B4-BE49-F238E27FC236}">
                <a16:creationId xmlns:a16="http://schemas.microsoft.com/office/drawing/2014/main" id="{7083F7D1-9FDC-1797-971E-558201B78238}"/>
              </a:ext>
            </a:extLst>
          </p:cNvPr>
          <p:cNvSpPr>
            <a:spLocks noGrp="1" noChangeArrowheads="1"/>
          </p:cNvSpPr>
          <p:nvPr>
            <p:ph type="sldNum" sz="quarter" idx="12"/>
          </p:nvPr>
        </p:nvSpPr>
        <p:spPr>
          <a:ln/>
        </p:spPr>
        <p:txBody>
          <a:bodyPr/>
          <a:lstStyle>
            <a:lvl1pPr>
              <a:defRPr/>
            </a:lvl1pPr>
          </a:lstStyle>
          <a:p>
            <a:pPr>
              <a:defRPr/>
            </a:pPr>
            <a:fld id="{848BD5F5-6D28-4572-95F6-785F62B4E758}" type="slidenum">
              <a:rPr lang="en-US" altLang="zh-CN"/>
              <a:pPr>
                <a:defRPr/>
              </a:pPr>
              <a:t>‹#›</a:t>
            </a:fld>
            <a:endParaRPr lang="en-US" altLang="zh-CN"/>
          </a:p>
        </p:txBody>
      </p:sp>
    </p:spTree>
    <p:extLst>
      <p:ext uri="{BB962C8B-B14F-4D97-AF65-F5344CB8AC3E}">
        <p14:creationId xmlns:p14="http://schemas.microsoft.com/office/powerpoint/2010/main" val="564598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a:extLst>
              <a:ext uri="{FF2B5EF4-FFF2-40B4-BE49-F238E27FC236}">
                <a16:creationId xmlns:a16="http://schemas.microsoft.com/office/drawing/2014/main" id="{12CAE2C7-B3DD-F7F2-451E-71C96AECC1C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48">
            <a:extLst>
              <a:ext uri="{FF2B5EF4-FFF2-40B4-BE49-F238E27FC236}">
                <a16:creationId xmlns:a16="http://schemas.microsoft.com/office/drawing/2014/main" id="{374D7EEF-DFB5-BE38-A2F3-9F79C6189D7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49">
            <a:extLst>
              <a:ext uri="{FF2B5EF4-FFF2-40B4-BE49-F238E27FC236}">
                <a16:creationId xmlns:a16="http://schemas.microsoft.com/office/drawing/2014/main" id="{3425E871-EC1E-43FF-5A5C-EB9EB51F24EA}"/>
              </a:ext>
            </a:extLst>
          </p:cNvPr>
          <p:cNvSpPr>
            <a:spLocks noGrp="1" noChangeArrowheads="1"/>
          </p:cNvSpPr>
          <p:nvPr>
            <p:ph type="sldNum" sz="quarter" idx="12"/>
          </p:nvPr>
        </p:nvSpPr>
        <p:spPr>
          <a:ln/>
        </p:spPr>
        <p:txBody>
          <a:bodyPr/>
          <a:lstStyle>
            <a:lvl1pPr>
              <a:defRPr/>
            </a:lvl1pPr>
          </a:lstStyle>
          <a:p>
            <a:pPr>
              <a:defRPr/>
            </a:pPr>
            <a:fld id="{9B943C65-3ABF-4788-AD7B-1F64ACB95690}" type="slidenum">
              <a:rPr lang="en-US" altLang="zh-CN"/>
              <a:pPr>
                <a:defRPr/>
              </a:pPr>
              <a:t>‹#›</a:t>
            </a:fld>
            <a:endParaRPr lang="en-US" altLang="zh-CN"/>
          </a:p>
        </p:txBody>
      </p:sp>
    </p:spTree>
    <p:extLst>
      <p:ext uri="{BB962C8B-B14F-4D97-AF65-F5344CB8AC3E}">
        <p14:creationId xmlns:p14="http://schemas.microsoft.com/office/powerpoint/2010/main" val="1127819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319"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675" y="273051"/>
            <a:ext cx="681472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1"/>
            <a:ext cx="401131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7">
            <a:extLst>
              <a:ext uri="{FF2B5EF4-FFF2-40B4-BE49-F238E27FC236}">
                <a16:creationId xmlns:a16="http://schemas.microsoft.com/office/drawing/2014/main" id="{A5B47183-C819-91FA-A9CA-7DD2A1BCB29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a:extLst>
              <a:ext uri="{FF2B5EF4-FFF2-40B4-BE49-F238E27FC236}">
                <a16:creationId xmlns:a16="http://schemas.microsoft.com/office/drawing/2014/main" id="{03B920D3-4857-F54E-DEB1-BB37607501E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a:extLst>
              <a:ext uri="{FF2B5EF4-FFF2-40B4-BE49-F238E27FC236}">
                <a16:creationId xmlns:a16="http://schemas.microsoft.com/office/drawing/2014/main" id="{C1ED94BF-FE8E-61EF-3665-A552605F0F43}"/>
              </a:ext>
            </a:extLst>
          </p:cNvPr>
          <p:cNvSpPr>
            <a:spLocks noGrp="1" noChangeArrowheads="1"/>
          </p:cNvSpPr>
          <p:nvPr>
            <p:ph type="sldNum" sz="quarter" idx="12"/>
          </p:nvPr>
        </p:nvSpPr>
        <p:spPr>
          <a:ln/>
        </p:spPr>
        <p:txBody>
          <a:bodyPr/>
          <a:lstStyle>
            <a:lvl1pPr>
              <a:defRPr/>
            </a:lvl1pPr>
          </a:lstStyle>
          <a:p>
            <a:pPr>
              <a:defRPr/>
            </a:pPr>
            <a:fld id="{24783415-F8DA-40BB-82C0-F079EDC6D90B}" type="slidenum">
              <a:rPr lang="en-US" altLang="zh-CN"/>
              <a:pPr>
                <a:defRPr/>
              </a:pPr>
              <a:t>‹#›</a:t>
            </a:fld>
            <a:endParaRPr lang="en-US" altLang="zh-CN"/>
          </a:p>
        </p:txBody>
      </p:sp>
    </p:spTree>
    <p:extLst>
      <p:ext uri="{BB962C8B-B14F-4D97-AF65-F5344CB8AC3E}">
        <p14:creationId xmlns:p14="http://schemas.microsoft.com/office/powerpoint/2010/main" val="2504716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81" y="4800600"/>
            <a:ext cx="73152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81"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481"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7">
            <a:extLst>
              <a:ext uri="{FF2B5EF4-FFF2-40B4-BE49-F238E27FC236}">
                <a16:creationId xmlns:a16="http://schemas.microsoft.com/office/drawing/2014/main" id="{F5B17276-B660-B839-10CA-2837BC1B2FF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a:extLst>
              <a:ext uri="{FF2B5EF4-FFF2-40B4-BE49-F238E27FC236}">
                <a16:creationId xmlns:a16="http://schemas.microsoft.com/office/drawing/2014/main" id="{CFADA816-5818-3AAC-66A0-D0E409E3B5DC}"/>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a:extLst>
              <a:ext uri="{FF2B5EF4-FFF2-40B4-BE49-F238E27FC236}">
                <a16:creationId xmlns:a16="http://schemas.microsoft.com/office/drawing/2014/main" id="{53037F72-23AE-1AA0-EB63-65FCB15FD916}"/>
              </a:ext>
            </a:extLst>
          </p:cNvPr>
          <p:cNvSpPr>
            <a:spLocks noGrp="1" noChangeArrowheads="1"/>
          </p:cNvSpPr>
          <p:nvPr>
            <p:ph type="sldNum" sz="quarter" idx="12"/>
          </p:nvPr>
        </p:nvSpPr>
        <p:spPr>
          <a:ln/>
        </p:spPr>
        <p:txBody>
          <a:bodyPr/>
          <a:lstStyle>
            <a:lvl1pPr>
              <a:defRPr/>
            </a:lvl1pPr>
          </a:lstStyle>
          <a:p>
            <a:pPr>
              <a:defRPr/>
            </a:pPr>
            <a:fld id="{20BD33D0-2CF6-44B4-A1A0-362BA60A1848}" type="slidenum">
              <a:rPr lang="en-US" altLang="zh-CN"/>
              <a:pPr>
                <a:defRPr/>
              </a:pPr>
              <a:t>‹#›</a:t>
            </a:fld>
            <a:endParaRPr lang="en-US" altLang="zh-CN"/>
          </a:p>
        </p:txBody>
      </p:sp>
    </p:spTree>
    <p:extLst>
      <p:ext uri="{BB962C8B-B14F-4D97-AF65-F5344CB8AC3E}">
        <p14:creationId xmlns:p14="http://schemas.microsoft.com/office/powerpoint/2010/main" val="3390372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7">
            <a:extLst>
              <a:ext uri="{FF2B5EF4-FFF2-40B4-BE49-F238E27FC236}">
                <a16:creationId xmlns:a16="http://schemas.microsoft.com/office/drawing/2014/main" id="{85A820BF-04A8-1271-6B76-E2B204D37CD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a:extLst>
              <a:ext uri="{FF2B5EF4-FFF2-40B4-BE49-F238E27FC236}">
                <a16:creationId xmlns:a16="http://schemas.microsoft.com/office/drawing/2014/main" id="{35981D20-EC46-0C06-29F7-F4B6EA87D78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a:extLst>
              <a:ext uri="{FF2B5EF4-FFF2-40B4-BE49-F238E27FC236}">
                <a16:creationId xmlns:a16="http://schemas.microsoft.com/office/drawing/2014/main" id="{164F275E-188E-C865-6FF5-5D06B310FC15}"/>
              </a:ext>
            </a:extLst>
          </p:cNvPr>
          <p:cNvSpPr>
            <a:spLocks noGrp="1" noChangeArrowheads="1"/>
          </p:cNvSpPr>
          <p:nvPr>
            <p:ph type="sldNum" sz="quarter" idx="12"/>
          </p:nvPr>
        </p:nvSpPr>
        <p:spPr>
          <a:ln/>
        </p:spPr>
        <p:txBody>
          <a:bodyPr/>
          <a:lstStyle>
            <a:lvl1pPr>
              <a:defRPr/>
            </a:lvl1pPr>
          </a:lstStyle>
          <a:p>
            <a:pPr>
              <a:defRPr/>
            </a:pPr>
            <a:fld id="{19984246-9752-45CE-A71A-EB108D1C84AE}" type="slidenum">
              <a:rPr lang="en-US" altLang="zh-CN"/>
              <a:pPr>
                <a:defRPr/>
              </a:pPr>
              <a:t>‹#›</a:t>
            </a:fld>
            <a:endParaRPr lang="en-US" altLang="zh-CN"/>
          </a:p>
        </p:txBody>
      </p:sp>
    </p:spTree>
    <p:extLst>
      <p:ext uri="{BB962C8B-B14F-4D97-AF65-F5344CB8AC3E}">
        <p14:creationId xmlns:p14="http://schemas.microsoft.com/office/powerpoint/2010/main" val="2993933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5437" y="103189"/>
            <a:ext cx="2746963" cy="59531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90786" y="103189"/>
            <a:ext cx="8064030" cy="59531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7">
            <a:extLst>
              <a:ext uri="{FF2B5EF4-FFF2-40B4-BE49-F238E27FC236}">
                <a16:creationId xmlns:a16="http://schemas.microsoft.com/office/drawing/2014/main" id="{9FE1A1C3-7574-E8D8-0402-D054F5E44E5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8">
            <a:extLst>
              <a:ext uri="{FF2B5EF4-FFF2-40B4-BE49-F238E27FC236}">
                <a16:creationId xmlns:a16="http://schemas.microsoft.com/office/drawing/2014/main" id="{DF985418-F6AF-DEC1-266D-54C82689930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49">
            <a:extLst>
              <a:ext uri="{FF2B5EF4-FFF2-40B4-BE49-F238E27FC236}">
                <a16:creationId xmlns:a16="http://schemas.microsoft.com/office/drawing/2014/main" id="{DD57B7B7-8EBE-189C-B6AC-D8A94D9B9DD5}"/>
              </a:ext>
            </a:extLst>
          </p:cNvPr>
          <p:cNvSpPr>
            <a:spLocks noGrp="1" noChangeArrowheads="1"/>
          </p:cNvSpPr>
          <p:nvPr>
            <p:ph type="sldNum" sz="quarter" idx="12"/>
          </p:nvPr>
        </p:nvSpPr>
        <p:spPr>
          <a:ln/>
        </p:spPr>
        <p:txBody>
          <a:bodyPr/>
          <a:lstStyle>
            <a:lvl1pPr>
              <a:defRPr/>
            </a:lvl1pPr>
          </a:lstStyle>
          <a:p>
            <a:pPr>
              <a:defRPr/>
            </a:pPr>
            <a:fld id="{4087222B-51F2-4105-8A78-C07470BF7B42}" type="slidenum">
              <a:rPr lang="en-US" altLang="zh-CN"/>
              <a:pPr>
                <a:defRPr/>
              </a:pPr>
              <a:t>‹#›</a:t>
            </a:fld>
            <a:endParaRPr lang="en-US" altLang="zh-CN"/>
          </a:p>
        </p:txBody>
      </p:sp>
    </p:spTree>
    <p:extLst>
      <p:ext uri="{BB962C8B-B14F-4D97-AF65-F5344CB8AC3E}">
        <p14:creationId xmlns:p14="http://schemas.microsoft.com/office/powerpoint/2010/main" val="2818006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90786" y="103188"/>
            <a:ext cx="10991615" cy="1314450"/>
          </a:xfrm>
        </p:spPr>
        <p:txBody>
          <a:bodyPr/>
          <a:lstStyle/>
          <a:p>
            <a:r>
              <a:rPr lang="zh-CN" altLang="en-US"/>
              <a:t>单击此处编辑母版标题样式</a:t>
            </a:r>
          </a:p>
        </p:txBody>
      </p:sp>
      <p:sp>
        <p:nvSpPr>
          <p:cNvPr id="3" name="文本占位符 2"/>
          <p:cNvSpPr>
            <a:spLocks noGrp="1"/>
          </p:cNvSpPr>
          <p:nvPr>
            <p:ph type="body" sz="half" idx="1"/>
          </p:nvPr>
        </p:nvSpPr>
        <p:spPr>
          <a:xfrm>
            <a:off x="609600" y="1600201"/>
            <a:ext cx="5396089" cy="445611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86311" y="1600201"/>
            <a:ext cx="5396089" cy="445611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7">
            <a:extLst>
              <a:ext uri="{FF2B5EF4-FFF2-40B4-BE49-F238E27FC236}">
                <a16:creationId xmlns:a16="http://schemas.microsoft.com/office/drawing/2014/main" id="{B0ECE1CF-004B-AAF3-A9CF-FE03012ED09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a:extLst>
              <a:ext uri="{FF2B5EF4-FFF2-40B4-BE49-F238E27FC236}">
                <a16:creationId xmlns:a16="http://schemas.microsoft.com/office/drawing/2014/main" id="{E0C8086B-E4B4-250D-A57A-8073ACD72A7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a:extLst>
              <a:ext uri="{FF2B5EF4-FFF2-40B4-BE49-F238E27FC236}">
                <a16:creationId xmlns:a16="http://schemas.microsoft.com/office/drawing/2014/main" id="{A92802A0-FCE2-AF63-C8CA-DA675D294D68}"/>
              </a:ext>
            </a:extLst>
          </p:cNvPr>
          <p:cNvSpPr>
            <a:spLocks noGrp="1" noChangeArrowheads="1"/>
          </p:cNvSpPr>
          <p:nvPr>
            <p:ph type="sldNum" sz="quarter" idx="12"/>
          </p:nvPr>
        </p:nvSpPr>
        <p:spPr>
          <a:ln/>
        </p:spPr>
        <p:txBody>
          <a:bodyPr/>
          <a:lstStyle>
            <a:lvl1pPr>
              <a:defRPr/>
            </a:lvl1pPr>
          </a:lstStyle>
          <a:p>
            <a:pPr>
              <a:defRPr/>
            </a:pPr>
            <a:fld id="{74870232-4380-420E-856B-4D377C7769FF}" type="slidenum">
              <a:rPr lang="en-US" altLang="zh-CN"/>
              <a:pPr>
                <a:defRPr/>
              </a:pPr>
              <a:t>‹#›</a:t>
            </a:fld>
            <a:endParaRPr lang="en-US" altLang="zh-CN"/>
          </a:p>
        </p:txBody>
      </p:sp>
    </p:spTree>
    <p:extLst>
      <p:ext uri="{BB962C8B-B14F-4D97-AF65-F5344CB8AC3E}">
        <p14:creationId xmlns:p14="http://schemas.microsoft.com/office/powerpoint/2010/main" val="4147779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reserve="1">
  <p:cSld name="标题，内容与文本">
    <p:spTree>
      <p:nvGrpSpPr>
        <p:cNvPr id="1" name=""/>
        <p:cNvGrpSpPr/>
        <p:nvPr/>
      </p:nvGrpSpPr>
      <p:grpSpPr>
        <a:xfrm>
          <a:off x="0" y="0"/>
          <a:ext cx="0" cy="0"/>
          <a:chOff x="0" y="0"/>
          <a:chExt cx="0" cy="0"/>
        </a:xfrm>
      </p:grpSpPr>
      <p:sp>
        <p:nvSpPr>
          <p:cNvPr id="2" name="标题 1"/>
          <p:cNvSpPr>
            <a:spLocks noGrp="1"/>
          </p:cNvSpPr>
          <p:nvPr>
            <p:ph type="title"/>
          </p:nvPr>
        </p:nvSpPr>
        <p:spPr>
          <a:xfrm>
            <a:off x="590786" y="103188"/>
            <a:ext cx="10991615" cy="1314450"/>
          </a:xfr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96089" cy="445611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186311" y="1600201"/>
            <a:ext cx="5396089" cy="445611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7">
            <a:extLst>
              <a:ext uri="{FF2B5EF4-FFF2-40B4-BE49-F238E27FC236}">
                <a16:creationId xmlns:a16="http://schemas.microsoft.com/office/drawing/2014/main" id="{4FC5ED11-8E17-9C0C-331D-3DB71C9989C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48">
            <a:extLst>
              <a:ext uri="{FF2B5EF4-FFF2-40B4-BE49-F238E27FC236}">
                <a16:creationId xmlns:a16="http://schemas.microsoft.com/office/drawing/2014/main" id="{73CFF001-0E1E-C607-785A-4D993BF95F8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49">
            <a:extLst>
              <a:ext uri="{FF2B5EF4-FFF2-40B4-BE49-F238E27FC236}">
                <a16:creationId xmlns:a16="http://schemas.microsoft.com/office/drawing/2014/main" id="{B2347B20-4D1B-BA52-C4B7-7A967E0C227D}"/>
              </a:ext>
            </a:extLst>
          </p:cNvPr>
          <p:cNvSpPr>
            <a:spLocks noGrp="1" noChangeArrowheads="1"/>
          </p:cNvSpPr>
          <p:nvPr>
            <p:ph type="sldNum" sz="quarter" idx="12"/>
          </p:nvPr>
        </p:nvSpPr>
        <p:spPr>
          <a:ln/>
        </p:spPr>
        <p:txBody>
          <a:bodyPr/>
          <a:lstStyle>
            <a:lvl1pPr>
              <a:defRPr/>
            </a:lvl1pPr>
          </a:lstStyle>
          <a:p>
            <a:pPr>
              <a:defRPr/>
            </a:pPr>
            <a:fld id="{6218B3BB-B06B-4864-8971-0DDD94999DC1}" type="slidenum">
              <a:rPr lang="en-US" altLang="zh-CN"/>
              <a:pPr>
                <a:defRPr/>
              </a:pPr>
              <a:t>‹#›</a:t>
            </a:fld>
            <a:endParaRPr lang="en-US" altLang="zh-CN"/>
          </a:p>
        </p:txBody>
      </p:sp>
    </p:spTree>
    <p:extLst>
      <p:ext uri="{BB962C8B-B14F-4D97-AF65-F5344CB8AC3E}">
        <p14:creationId xmlns:p14="http://schemas.microsoft.com/office/powerpoint/2010/main" val="4171819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78E50DE-D8B1-4641-9F44-093893738EC6}"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5516531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8E50DE-D8B1-4641-9F44-093893738EC6}"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16257331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78E50DE-D8B1-4641-9F44-093893738EC6}"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2673846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78E50DE-D8B1-4641-9F44-093893738EC6}"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28880017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78E50DE-D8B1-4641-9F44-093893738EC6}" type="datetimeFigureOut">
              <a:rPr lang="en-GB" smtClean="0"/>
              <a:t>13/09/2025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13935718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78E50DE-D8B1-4641-9F44-093893738EC6}" type="datetimeFigureOut">
              <a:rPr lang="en-GB" smtClean="0"/>
              <a:t>13/09/2025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361091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8E50DE-D8B1-4641-9F44-093893738EC6}" type="datetimeFigureOut">
              <a:rPr lang="en-GB" smtClean="0"/>
              <a:t>13/09/2025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13933219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78E50DE-D8B1-4641-9F44-093893738EC6}"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29271439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78E50DE-D8B1-4641-9F44-093893738EC6}" type="datetimeFigureOut">
              <a:rPr lang="en-GB" smtClean="0"/>
              <a:t>13/09/2025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40402781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8E50DE-D8B1-4641-9F44-093893738EC6}"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1420108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8E50DE-D8B1-4641-9F44-093893738EC6}" type="datetimeFigureOut">
              <a:rPr lang="en-GB" smtClean="0"/>
              <a:t>13/09/2025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FDEDC-421F-4146-9929-E9E622068636}" type="slidenum">
              <a:rPr lang="en-GB" smtClean="0"/>
              <a:t>‹#›</a:t>
            </a:fld>
            <a:endParaRPr lang="en-GB"/>
          </a:p>
        </p:txBody>
      </p:sp>
    </p:spTree>
    <p:extLst>
      <p:ext uri="{BB962C8B-B14F-4D97-AF65-F5344CB8AC3E}">
        <p14:creationId xmlns:p14="http://schemas.microsoft.com/office/powerpoint/2010/main" val="29699154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1156" y="908050"/>
            <a:ext cx="103632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974633" y="21336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246561" y="21336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246561" y="42672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31"/>
          <p:cNvSpPr>
            <a:spLocks noGrp="1" noChangeArrowheads="1"/>
          </p:cNvSpPr>
          <p:nvPr>
            <p:ph type="dt" sz="half" idx="10"/>
          </p:nvPr>
        </p:nvSpPr>
        <p:spPr>
          <a:ln/>
        </p:spPr>
        <p:txBody>
          <a:bodyPr/>
          <a:lstStyle>
            <a:lvl1pPr>
              <a:defRPr/>
            </a:lvl1pPr>
          </a:lstStyle>
          <a:p>
            <a:pPr>
              <a:defRPr/>
            </a:pPr>
            <a:endParaRPr lang="en-GB">
              <a:solidFill>
                <a:srgbClr val="545472"/>
              </a:solidFill>
            </a:endParaRPr>
          </a:p>
        </p:txBody>
      </p:sp>
      <p:sp>
        <p:nvSpPr>
          <p:cNvPr id="7" name="Rectangle 32"/>
          <p:cNvSpPr>
            <a:spLocks noGrp="1" noChangeArrowheads="1"/>
          </p:cNvSpPr>
          <p:nvPr>
            <p:ph type="ftr" sz="quarter" idx="11"/>
          </p:nvPr>
        </p:nvSpPr>
        <p:spPr>
          <a:ln/>
        </p:spPr>
        <p:txBody>
          <a:bodyPr/>
          <a:lstStyle>
            <a:lvl1pPr>
              <a:defRPr/>
            </a:lvl1pPr>
          </a:lstStyle>
          <a:p>
            <a:pPr>
              <a:defRPr/>
            </a:pPr>
            <a:endParaRPr lang="en-GB">
              <a:solidFill>
                <a:srgbClr val="545472"/>
              </a:solidFill>
            </a:endParaRPr>
          </a:p>
        </p:txBody>
      </p:sp>
      <p:sp>
        <p:nvSpPr>
          <p:cNvPr id="8" name="Rectangle 33"/>
          <p:cNvSpPr>
            <a:spLocks noGrp="1" noChangeArrowheads="1"/>
          </p:cNvSpPr>
          <p:nvPr>
            <p:ph type="sldNum" sz="quarter" idx="12"/>
          </p:nvPr>
        </p:nvSpPr>
        <p:spPr>
          <a:ln/>
        </p:spPr>
        <p:txBody>
          <a:bodyPr/>
          <a:lstStyle>
            <a:lvl1pPr>
              <a:defRPr/>
            </a:lvl1pPr>
          </a:lstStyle>
          <a:p>
            <a:pPr>
              <a:defRPr/>
            </a:pPr>
            <a:fld id="{EE2FE8F4-D369-45DA-AEBF-CA803DC949C7}" type="slidenum">
              <a:rPr lang="en-GB">
                <a:solidFill>
                  <a:srgbClr val="545472"/>
                </a:solidFill>
              </a:rPr>
              <a:pPr>
                <a:defRPr/>
              </a:pPr>
              <a:t>‹#›</a:t>
            </a:fld>
            <a:endParaRPr lang="en-GB">
              <a:solidFill>
                <a:srgbClr val="545472"/>
              </a:solidFill>
            </a:endParaRPr>
          </a:p>
        </p:txBody>
      </p:sp>
    </p:spTree>
    <p:extLst>
      <p:ext uri="{BB962C8B-B14F-4D97-AF65-F5344CB8AC3E}">
        <p14:creationId xmlns:p14="http://schemas.microsoft.com/office/powerpoint/2010/main" val="1730274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1156" y="908050"/>
            <a:ext cx="103632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974633" y="21336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46545" y="21336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1"/>
          <p:cNvSpPr>
            <a:spLocks noGrp="1" noChangeArrowheads="1"/>
          </p:cNvSpPr>
          <p:nvPr>
            <p:ph type="dt" sz="half" idx="10"/>
          </p:nvPr>
        </p:nvSpPr>
        <p:spPr>
          <a:ln/>
        </p:spPr>
        <p:txBody>
          <a:bodyPr/>
          <a:lstStyle>
            <a:lvl1pPr>
              <a:defRPr/>
            </a:lvl1pPr>
          </a:lstStyle>
          <a:p>
            <a:pPr>
              <a:defRPr/>
            </a:pPr>
            <a:endParaRPr lang="en-GB"/>
          </a:p>
        </p:txBody>
      </p:sp>
      <p:sp>
        <p:nvSpPr>
          <p:cNvPr id="6" name="Rectangle 32"/>
          <p:cNvSpPr>
            <a:spLocks noGrp="1" noChangeArrowheads="1"/>
          </p:cNvSpPr>
          <p:nvPr>
            <p:ph type="ftr" sz="quarter" idx="11"/>
          </p:nvPr>
        </p:nvSpPr>
        <p:spPr>
          <a:ln/>
        </p:spPr>
        <p:txBody>
          <a:bodyPr/>
          <a:lstStyle>
            <a:lvl1pPr>
              <a:defRPr/>
            </a:lvl1pPr>
          </a:lstStyle>
          <a:p>
            <a:pPr>
              <a:defRPr/>
            </a:pPr>
            <a:endParaRPr lang="en-GB"/>
          </a:p>
        </p:txBody>
      </p:sp>
      <p:sp>
        <p:nvSpPr>
          <p:cNvPr id="7" name="Rectangle 33"/>
          <p:cNvSpPr>
            <a:spLocks noGrp="1" noChangeArrowheads="1"/>
          </p:cNvSpPr>
          <p:nvPr>
            <p:ph type="sldNum" sz="quarter" idx="12"/>
          </p:nvPr>
        </p:nvSpPr>
        <p:spPr>
          <a:ln/>
        </p:spPr>
        <p:txBody>
          <a:bodyPr/>
          <a:lstStyle>
            <a:lvl1pPr>
              <a:defRPr/>
            </a:lvl1pPr>
          </a:lstStyle>
          <a:p>
            <a:pPr>
              <a:defRPr/>
            </a:pPr>
            <a:fld id="{32493F35-FDAC-4BB1-9B80-7C6DE4DE0DF5}" type="slidenum">
              <a:rPr lang="en-GB"/>
              <a:pPr>
                <a:defRPr/>
              </a:pPr>
              <a:t>‹#›</a:t>
            </a:fld>
            <a:endParaRPr lang="en-GB"/>
          </a:p>
        </p:txBody>
      </p:sp>
    </p:spTree>
    <p:extLst>
      <p:ext uri="{BB962C8B-B14F-4D97-AF65-F5344CB8AC3E}">
        <p14:creationId xmlns:p14="http://schemas.microsoft.com/office/powerpoint/2010/main" val="233568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1E465B-227B-AA33-3036-1DD5CCA563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226BF8-26F0-585E-4876-0648E8B328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85DFD4-3FBD-4E1B-6153-4F6B205A94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D4F8B5-B69E-4A72-9F82-E93D4039B98E}" type="datetimeFigureOut">
              <a:rPr lang="en-GB" smtClean="0"/>
              <a:t>14/09/2025</a:t>
            </a:fld>
            <a:endParaRPr lang="en-GB"/>
          </a:p>
        </p:txBody>
      </p:sp>
      <p:sp>
        <p:nvSpPr>
          <p:cNvPr id="5" name="Footer Placeholder 4">
            <a:extLst>
              <a:ext uri="{FF2B5EF4-FFF2-40B4-BE49-F238E27FC236}">
                <a16:creationId xmlns:a16="http://schemas.microsoft.com/office/drawing/2014/main" id="{74C7BEFD-A770-21EC-11EC-F619A97B95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344E61D-BD65-274A-4867-05AC795252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02D154-D2D0-4D6E-B767-66545AA35D03}" type="slidenum">
              <a:rPr lang="en-GB" smtClean="0"/>
              <a:t>‹#›</a:t>
            </a:fld>
            <a:endParaRPr lang="en-GB"/>
          </a:p>
        </p:txBody>
      </p:sp>
    </p:spTree>
    <p:extLst>
      <p:ext uri="{BB962C8B-B14F-4D97-AF65-F5344CB8AC3E}">
        <p14:creationId xmlns:p14="http://schemas.microsoft.com/office/powerpoint/2010/main" val="1381114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3172FF60-753E-2324-C566-51D93D637281}"/>
              </a:ext>
            </a:extLst>
          </p:cNvPr>
          <p:cNvGrpSpPr>
            <a:grpSpLocks/>
          </p:cNvGrpSpPr>
          <p:nvPr/>
        </p:nvGrpSpPr>
        <p:grpSpPr bwMode="auto">
          <a:xfrm>
            <a:off x="-11289" y="1"/>
            <a:ext cx="3779897" cy="6856413"/>
            <a:chOff x="-5" y="0"/>
            <a:chExt cx="1785" cy="4319"/>
          </a:xfrm>
        </p:grpSpPr>
        <p:sp>
          <p:nvSpPr>
            <p:cNvPr id="1032" name="Freeform 3">
              <a:extLst>
                <a:ext uri="{FF2B5EF4-FFF2-40B4-BE49-F238E27FC236}">
                  <a16:creationId xmlns:a16="http://schemas.microsoft.com/office/drawing/2014/main" id="{8848C1F5-4EA9-72B0-EA9B-466E05A8351C}"/>
                </a:ext>
              </a:extLst>
            </p:cNvPr>
            <p:cNvSpPr>
              <a:spLocks/>
            </p:cNvSpPr>
            <p:nvPr/>
          </p:nvSpPr>
          <p:spPr bwMode="ltGray">
            <a:xfrm>
              <a:off x="-5" y="3262"/>
              <a:ext cx="472" cy="802"/>
            </a:xfrm>
            <a:custGeom>
              <a:avLst/>
              <a:gdLst>
                <a:gd name="T0" fmla="*/ 5 w 472"/>
                <a:gd name="T1" fmla="*/ 32 h 802"/>
                <a:gd name="T2" fmla="*/ 189 w 472"/>
                <a:gd name="T3" fmla="*/ 26 h 802"/>
                <a:gd name="T4" fmla="*/ 309 w 472"/>
                <a:gd name="T5" fmla="*/ 66 h 802"/>
                <a:gd name="T6" fmla="*/ 357 w 472"/>
                <a:gd name="T7" fmla="*/ 98 h 802"/>
                <a:gd name="T8" fmla="*/ 413 w 472"/>
                <a:gd name="T9" fmla="*/ 162 h 802"/>
                <a:gd name="T10" fmla="*/ 437 w 472"/>
                <a:gd name="T11" fmla="*/ 250 h 802"/>
                <a:gd name="T12" fmla="*/ 397 w 472"/>
                <a:gd name="T13" fmla="*/ 530 h 802"/>
                <a:gd name="T14" fmla="*/ 341 w 472"/>
                <a:gd name="T15" fmla="*/ 634 h 802"/>
                <a:gd name="T16" fmla="*/ 173 w 472"/>
                <a:gd name="T17" fmla="*/ 714 h 802"/>
                <a:gd name="T18" fmla="*/ 77 w 472"/>
                <a:gd name="T19" fmla="*/ 730 h 802"/>
                <a:gd name="T20" fmla="*/ 69 w 472"/>
                <a:gd name="T21" fmla="*/ 802 h 802"/>
                <a:gd name="T22" fmla="*/ 7 w 472"/>
                <a:gd name="T23" fmla="*/ 788 h 802"/>
                <a:gd name="T24" fmla="*/ 5 w 472"/>
                <a:gd name="T25" fmla="*/ 751 h 802"/>
                <a:gd name="T26" fmla="*/ 37 w 472"/>
                <a:gd name="T27" fmla="*/ 722 h 802"/>
                <a:gd name="T28" fmla="*/ 5 w 472"/>
                <a:gd name="T29" fmla="*/ 670 h 802"/>
                <a:gd name="T30" fmla="*/ 5 w 472"/>
                <a:gd name="T31" fmla="*/ 32 h 8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nvGrpSpPr>
            <p:cNvPr id="1033" name="Group 4">
              <a:extLst>
                <a:ext uri="{FF2B5EF4-FFF2-40B4-BE49-F238E27FC236}">
                  <a16:creationId xmlns:a16="http://schemas.microsoft.com/office/drawing/2014/main" id="{29168D4D-0239-70C3-5551-C061ABC03267}"/>
                </a:ext>
              </a:extLst>
            </p:cNvPr>
            <p:cNvGrpSpPr>
              <a:grpSpLocks/>
            </p:cNvGrpSpPr>
            <p:nvPr/>
          </p:nvGrpSpPr>
          <p:grpSpPr bwMode="auto">
            <a:xfrm rot="14964908" flipH="1">
              <a:off x="104" y="2441"/>
              <a:ext cx="452" cy="444"/>
              <a:chOff x="1727" y="866"/>
              <a:chExt cx="129" cy="157"/>
            </a:xfrm>
          </p:grpSpPr>
          <p:sp>
            <p:nvSpPr>
              <p:cNvPr id="1071" name="Freeform 5">
                <a:extLst>
                  <a:ext uri="{FF2B5EF4-FFF2-40B4-BE49-F238E27FC236}">
                    <a16:creationId xmlns:a16="http://schemas.microsoft.com/office/drawing/2014/main" id="{D80CADD0-C2A4-9CFC-D0A2-760DDAFA4674}"/>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72" name="Freeform 6">
                <a:extLst>
                  <a:ext uri="{FF2B5EF4-FFF2-40B4-BE49-F238E27FC236}">
                    <a16:creationId xmlns:a16="http://schemas.microsoft.com/office/drawing/2014/main" id="{F27C353E-61A9-7768-E4EF-BCDA7618B5B5}"/>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73" name="Freeform 7">
                <a:extLst>
                  <a:ext uri="{FF2B5EF4-FFF2-40B4-BE49-F238E27FC236}">
                    <a16:creationId xmlns:a16="http://schemas.microsoft.com/office/drawing/2014/main" id="{42575FE9-3E15-1088-0D0F-6A10AAAB3244}"/>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1034" name="Freeform 8">
              <a:extLst>
                <a:ext uri="{FF2B5EF4-FFF2-40B4-BE49-F238E27FC236}">
                  <a16:creationId xmlns:a16="http://schemas.microsoft.com/office/drawing/2014/main" id="{740B09FC-5E5E-3827-D364-72B5B918C98C}"/>
                </a:ext>
              </a:extLst>
            </p:cNvPr>
            <p:cNvSpPr>
              <a:spLocks/>
            </p:cNvSpPr>
            <p:nvPr/>
          </p:nvSpPr>
          <p:spPr bwMode="ltGray">
            <a:xfrm>
              <a:off x="90" y="1736"/>
              <a:ext cx="710" cy="768"/>
            </a:xfrm>
            <a:custGeom>
              <a:avLst/>
              <a:gdLst>
                <a:gd name="T0" fmla="*/ 14 w 710"/>
                <a:gd name="T1" fmla="*/ 416 h 768"/>
                <a:gd name="T2" fmla="*/ 14 w 710"/>
                <a:gd name="T3" fmla="*/ 272 h 768"/>
                <a:gd name="T4" fmla="*/ 102 w 710"/>
                <a:gd name="T5" fmla="*/ 144 h 768"/>
                <a:gd name="T6" fmla="*/ 150 w 710"/>
                <a:gd name="T7" fmla="*/ 96 h 768"/>
                <a:gd name="T8" fmla="*/ 198 w 710"/>
                <a:gd name="T9" fmla="*/ 64 h 768"/>
                <a:gd name="T10" fmla="*/ 350 w 710"/>
                <a:gd name="T11" fmla="*/ 0 h 768"/>
                <a:gd name="T12" fmla="*/ 534 w 710"/>
                <a:gd name="T13" fmla="*/ 8 h 768"/>
                <a:gd name="T14" fmla="*/ 662 w 710"/>
                <a:gd name="T15" fmla="*/ 96 h 768"/>
                <a:gd name="T16" fmla="*/ 710 w 710"/>
                <a:gd name="T17" fmla="*/ 200 h 768"/>
                <a:gd name="T18" fmla="*/ 702 w 710"/>
                <a:gd name="T19" fmla="*/ 400 h 768"/>
                <a:gd name="T20" fmla="*/ 678 w 710"/>
                <a:gd name="T21" fmla="*/ 448 h 768"/>
                <a:gd name="T22" fmla="*/ 550 w 710"/>
                <a:gd name="T23" fmla="*/ 632 h 768"/>
                <a:gd name="T24" fmla="*/ 518 w 710"/>
                <a:gd name="T25" fmla="*/ 656 h 768"/>
                <a:gd name="T26" fmla="*/ 470 w 710"/>
                <a:gd name="T27" fmla="*/ 664 h 768"/>
                <a:gd name="T28" fmla="*/ 518 w 710"/>
                <a:gd name="T29" fmla="*/ 680 h 768"/>
                <a:gd name="T30" fmla="*/ 566 w 710"/>
                <a:gd name="T31" fmla="*/ 696 h 768"/>
                <a:gd name="T32" fmla="*/ 574 w 710"/>
                <a:gd name="T33" fmla="*/ 720 h 768"/>
                <a:gd name="T34" fmla="*/ 526 w 710"/>
                <a:gd name="T35" fmla="*/ 736 h 768"/>
                <a:gd name="T36" fmla="*/ 502 w 710"/>
                <a:gd name="T37" fmla="*/ 752 h 768"/>
                <a:gd name="T38" fmla="*/ 454 w 710"/>
                <a:gd name="T39" fmla="*/ 768 h 768"/>
                <a:gd name="T40" fmla="*/ 438 w 710"/>
                <a:gd name="T41" fmla="*/ 712 h 768"/>
                <a:gd name="T42" fmla="*/ 246 w 710"/>
                <a:gd name="T43" fmla="*/ 688 h 768"/>
                <a:gd name="T44" fmla="*/ 134 w 710"/>
                <a:gd name="T45" fmla="*/ 648 h 768"/>
                <a:gd name="T46" fmla="*/ 110 w 710"/>
                <a:gd name="T47" fmla="*/ 624 h 768"/>
                <a:gd name="T48" fmla="*/ 78 w 710"/>
                <a:gd name="T49" fmla="*/ 576 h 768"/>
                <a:gd name="T50" fmla="*/ 54 w 710"/>
                <a:gd name="T51" fmla="*/ 464 h 768"/>
                <a:gd name="T52" fmla="*/ 30 w 710"/>
                <a:gd name="T53" fmla="*/ 408 h 768"/>
                <a:gd name="T54" fmla="*/ 22 w 710"/>
                <a:gd name="T55" fmla="*/ 384 h 768"/>
                <a:gd name="T56" fmla="*/ 14 w 710"/>
                <a:gd name="T57" fmla="*/ 416 h 7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nvGrpSpPr>
            <p:cNvPr id="1035" name="Group 9">
              <a:extLst>
                <a:ext uri="{FF2B5EF4-FFF2-40B4-BE49-F238E27FC236}">
                  <a16:creationId xmlns:a16="http://schemas.microsoft.com/office/drawing/2014/main" id="{7837A472-D94B-C32B-A483-C1284EF454C9}"/>
                </a:ext>
              </a:extLst>
            </p:cNvPr>
            <p:cNvGrpSpPr>
              <a:grpSpLocks/>
            </p:cNvGrpSpPr>
            <p:nvPr/>
          </p:nvGrpSpPr>
          <p:grpSpPr bwMode="auto">
            <a:xfrm rot="416244">
              <a:off x="9" y="1746"/>
              <a:ext cx="1771" cy="1741"/>
              <a:chOff x="41" y="2787"/>
              <a:chExt cx="902" cy="833"/>
            </a:xfrm>
          </p:grpSpPr>
          <p:sp>
            <p:nvSpPr>
              <p:cNvPr id="1062" name="Freeform 10">
                <a:extLst>
                  <a:ext uri="{FF2B5EF4-FFF2-40B4-BE49-F238E27FC236}">
                    <a16:creationId xmlns:a16="http://schemas.microsoft.com/office/drawing/2014/main" id="{20FC7B83-927F-19A7-B816-448F5EE433CA}"/>
                  </a:ext>
                </a:extLst>
              </p:cNvPr>
              <p:cNvSpPr>
                <a:spLocks/>
              </p:cNvSpPr>
              <p:nvPr userDrawn="1"/>
            </p:nvSpPr>
            <p:spPr bwMode="ltGray">
              <a:xfrm rot="373331" flipH="1">
                <a:off x="125" y="2787"/>
                <a:ext cx="313" cy="303"/>
              </a:xfrm>
              <a:custGeom>
                <a:avLst/>
                <a:gdLst>
                  <a:gd name="T0" fmla="*/ 145040 w 217"/>
                  <a:gd name="T1" fmla="*/ 668245 h 210"/>
                  <a:gd name="T2" fmla="*/ 115884 w 217"/>
                  <a:gd name="T3" fmla="*/ 631821 h 210"/>
                  <a:gd name="T4" fmla="*/ 83251 w 217"/>
                  <a:gd name="T5" fmla="*/ 576885 h 210"/>
                  <a:gd name="T6" fmla="*/ 48332 w 217"/>
                  <a:gd name="T7" fmla="*/ 504483 h 210"/>
                  <a:gd name="T8" fmla="*/ 14861 w 217"/>
                  <a:gd name="T9" fmla="*/ 429080 h 210"/>
                  <a:gd name="T10" fmla="*/ 0 w 217"/>
                  <a:gd name="T11" fmla="*/ 347209 h 210"/>
                  <a:gd name="T12" fmla="*/ 1 w 217"/>
                  <a:gd name="T13" fmla="*/ 259929 h 210"/>
                  <a:gd name="T14" fmla="*/ 28578 w 217"/>
                  <a:gd name="T15" fmla="*/ 180149 h 210"/>
                  <a:gd name="T16" fmla="*/ 85761 w 217"/>
                  <a:gd name="T17" fmla="*/ 113033 h 210"/>
                  <a:gd name="T18" fmla="*/ 143018 w 217"/>
                  <a:gd name="T19" fmla="*/ 70025 h 210"/>
                  <a:gd name="T20" fmla="*/ 189871 w 217"/>
                  <a:gd name="T21" fmla="*/ 38214 h 210"/>
                  <a:gd name="T22" fmla="*/ 227721 w 217"/>
                  <a:gd name="T23" fmla="*/ 21530 h 210"/>
                  <a:gd name="T24" fmla="*/ 257361 w 217"/>
                  <a:gd name="T25" fmla="*/ 14922 h 210"/>
                  <a:gd name="T26" fmla="*/ 278430 w 217"/>
                  <a:gd name="T27" fmla="*/ 14922 h 210"/>
                  <a:gd name="T28" fmla="*/ 328464 w 217"/>
                  <a:gd name="T29" fmla="*/ 0 h 210"/>
                  <a:gd name="T30" fmla="*/ 466908 w 217"/>
                  <a:gd name="T31" fmla="*/ 26485 h 210"/>
                  <a:gd name="T32" fmla="*/ 505466 w 217"/>
                  <a:gd name="T33" fmla="*/ 38214 h 210"/>
                  <a:gd name="T34" fmla="*/ 543424 w 217"/>
                  <a:gd name="T35" fmla="*/ 48532 h 210"/>
                  <a:gd name="T36" fmla="*/ 575981 w 217"/>
                  <a:gd name="T37" fmla="*/ 59716 h 210"/>
                  <a:gd name="T38" fmla="*/ 600736 w 217"/>
                  <a:gd name="T39" fmla="*/ 73382 h 210"/>
                  <a:gd name="T40" fmla="*/ 627807 w 217"/>
                  <a:gd name="T41" fmla="*/ 86162 h 210"/>
                  <a:gd name="T42" fmla="*/ 649104 w 217"/>
                  <a:gd name="T43" fmla="*/ 101036 h 210"/>
                  <a:gd name="T44" fmla="*/ 665838 w 217"/>
                  <a:gd name="T45" fmla="*/ 120474 h 210"/>
                  <a:gd name="T46" fmla="*/ 685415 w 217"/>
                  <a:gd name="T47" fmla="*/ 143999 h 210"/>
                  <a:gd name="T48" fmla="*/ 649104 w 217"/>
                  <a:gd name="T49" fmla="*/ 128847 h 210"/>
                  <a:gd name="T50" fmla="*/ 614332 w 217"/>
                  <a:gd name="T51" fmla="*/ 114787 h 210"/>
                  <a:gd name="T52" fmla="*/ 579275 w 217"/>
                  <a:gd name="T53" fmla="*/ 105880 h 210"/>
                  <a:gd name="T54" fmla="*/ 543424 w 217"/>
                  <a:gd name="T55" fmla="*/ 94154 h 210"/>
                  <a:gd name="T56" fmla="*/ 514907 w 217"/>
                  <a:gd name="T57" fmla="*/ 86162 h 210"/>
                  <a:gd name="T58" fmla="*/ 485114 w 217"/>
                  <a:gd name="T59" fmla="*/ 83497 h 210"/>
                  <a:gd name="T60" fmla="*/ 450770 w 217"/>
                  <a:gd name="T61" fmla="*/ 78340 h 210"/>
                  <a:gd name="T62" fmla="*/ 422309 w 217"/>
                  <a:gd name="T63" fmla="*/ 78340 h 210"/>
                  <a:gd name="T64" fmla="*/ 395028 w 217"/>
                  <a:gd name="T65" fmla="*/ 78340 h 210"/>
                  <a:gd name="T66" fmla="*/ 366468 w 217"/>
                  <a:gd name="T67" fmla="*/ 79555 h 210"/>
                  <a:gd name="T68" fmla="*/ 337193 w 217"/>
                  <a:gd name="T69" fmla="*/ 86162 h 210"/>
                  <a:gd name="T70" fmla="*/ 312515 w 217"/>
                  <a:gd name="T71" fmla="*/ 93312 h 210"/>
                  <a:gd name="T72" fmla="*/ 287341 w 217"/>
                  <a:gd name="T73" fmla="*/ 105880 h 210"/>
                  <a:gd name="T74" fmla="*/ 257737 w 217"/>
                  <a:gd name="T75" fmla="*/ 114787 h 210"/>
                  <a:gd name="T76" fmla="*/ 233773 w 217"/>
                  <a:gd name="T77" fmla="*/ 129797 h 210"/>
                  <a:gd name="T78" fmla="*/ 209205 w 217"/>
                  <a:gd name="T79" fmla="*/ 145781 h 210"/>
                  <a:gd name="T80" fmla="*/ 164453 w 217"/>
                  <a:gd name="T81" fmla="*/ 194261 h 210"/>
                  <a:gd name="T82" fmla="*/ 133828 w 217"/>
                  <a:gd name="T83" fmla="*/ 254057 h 210"/>
                  <a:gd name="T84" fmla="*/ 115884 w 217"/>
                  <a:gd name="T85" fmla="*/ 328387 h 210"/>
                  <a:gd name="T86" fmla="*/ 109455 w 217"/>
                  <a:gd name="T87" fmla="*/ 401492 h 210"/>
                  <a:gd name="T88" fmla="*/ 109455 w 217"/>
                  <a:gd name="T89" fmla="*/ 482724 h 210"/>
                  <a:gd name="T90" fmla="*/ 120081 w 217"/>
                  <a:gd name="T91" fmla="*/ 552932 h 210"/>
                  <a:gd name="T92" fmla="*/ 129257 w 217"/>
                  <a:gd name="T93" fmla="*/ 617433 h 210"/>
                  <a:gd name="T94" fmla="*/ 145040 w 217"/>
                  <a:gd name="T95" fmla="*/ 668245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3" name="Freeform 11">
                <a:extLst>
                  <a:ext uri="{FF2B5EF4-FFF2-40B4-BE49-F238E27FC236}">
                    <a16:creationId xmlns:a16="http://schemas.microsoft.com/office/drawing/2014/main" id="{CBA49257-2006-6A4A-9334-6EC4E3E3D8E0}"/>
                  </a:ext>
                </a:extLst>
              </p:cNvPr>
              <p:cNvSpPr>
                <a:spLocks/>
              </p:cNvSpPr>
              <p:nvPr userDrawn="1"/>
            </p:nvSpPr>
            <p:spPr bwMode="ltGray">
              <a:xfrm rot="373331" flipH="1">
                <a:off x="41" y="2843"/>
                <a:ext cx="262" cy="308"/>
              </a:xfrm>
              <a:custGeom>
                <a:avLst/>
                <a:gdLst>
                  <a:gd name="T0" fmla="*/ 329967 w 182"/>
                  <a:gd name="T1" fmla="*/ 0 h 213"/>
                  <a:gd name="T2" fmla="*/ 338747 w 182"/>
                  <a:gd name="T3" fmla="*/ 6737 h 213"/>
                  <a:gd name="T4" fmla="*/ 357706 w 182"/>
                  <a:gd name="T5" fmla="*/ 27340 h 213"/>
                  <a:gd name="T6" fmla="*/ 384688 w 182"/>
                  <a:gd name="T7" fmla="*/ 61432 h 213"/>
                  <a:gd name="T8" fmla="*/ 415546 w 182"/>
                  <a:gd name="T9" fmla="*/ 111133 h 213"/>
                  <a:gd name="T10" fmla="*/ 439100 w 182"/>
                  <a:gd name="T11" fmla="*/ 172846 h 213"/>
                  <a:gd name="T12" fmla="*/ 454782 w 182"/>
                  <a:gd name="T13" fmla="*/ 254709 h 213"/>
                  <a:gd name="T14" fmla="*/ 454782 w 182"/>
                  <a:gd name="T15" fmla="*/ 351392 h 213"/>
                  <a:gd name="T16" fmla="*/ 435739 w 182"/>
                  <a:gd name="T17" fmla="*/ 465465 h 213"/>
                  <a:gd name="T18" fmla="*/ 425102 w 182"/>
                  <a:gd name="T19" fmla="*/ 497245 h 213"/>
                  <a:gd name="T20" fmla="*/ 411901 w 182"/>
                  <a:gd name="T21" fmla="*/ 523499 h 213"/>
                  <a:gd name="T22" fmla="*/ 397692 w 182"/>
                  <a:gd name="T23" fmla="*/ 552162 h 213"/>
                  <a:gd name="T24" fmla="*/ 378537 w 182"/>
                  <a:gd name="T25" fmla="*/ 577384 h 213"/>
                  <a:gd name="T26" fmla="*/ 353002 w 182"/>
                  <a:gd name="T27" fmla="*/ 601486 h 213"/>
                  <a:gd name="T28" fmla="*/ 332069 w 182"/>
                  <a:gd name="T29" fmla="*/ 619671 h 213"/>
                  <a:gd name="T30" fmla="*/ 309559 w 182"/>
                  <a:gd name="T31" fmla="*/ 637306 h 213"/>
                  <a:gd name="T32" fmla="*/ 277541 w 182"/>
                  <a:gd name="T33" fmla="*/ 651447 h 213"/>
                  <a:gd name="T34" fmla="*/ 248483 w 182"/>
                  <a:gd name="T35" fmla="*/ 658450 h 213"/>
                  <a:gd name="T36" fmla="*/ 219454 w 182"/>
                  <a:gd name="T37" fmla="*/ 666814 h 213"/>
                  <a:gd name="T38" fmla="*/ 185630 w 182"/>
                  <a:gd name="T39" fmla="*/ 673067 h 213"/>
                  <a:gd name="T40" fmla="*/ 149377 w 182"/>
                  <a:gd name="T41" fmla="*/ 673067 h 213"/>
                  <a:gd name="T42" fmla="*/ 110607 w 182"/>
                  <a:gd name="T43" fmla="*/ 666814 h 213"/>
                  <a:gd name="T44" fmla="*/ 75819 w 182"/>
                  <a:gd name="T45" fmla="*/ 658450 h 213"/>
                  <a:gd name="T46" fmla="*/ 35497 w 182"/>
                  <a:gd name="T47" fmla="*/ 644029 h 213"/>
                  <a:gd name="T48" fmla="*/ 0 w 182"/>
                  <a:gd name="T49" fmla="*/ 626914 h 213"/>
                  <a:gd name="T50" fmla="*/ 33894 w 182"/>
                  <a:gd name="T51" fmla="*/ 651447 h 213"/>
                  <a:gd name="T52" fmla="*/ 67216 w 182"/>
                  <a:gd name="T53" fmla="*/ 666814 h 213"/>
                  <a:gd name="T54" fmla="*/ 101113 w 182"/>
                  <a:gd name="T55" fmla="*/ 683371 h 213"/>
                  <a:gd name="T56" fmla="*/ 129536 w 182"/>
                  <a:gd name="T57" fmla="*/ 695314 h 213"/>
                  <a:gd name="T58" fmla="*/ 159225 w 182"/>
                  <a:gd name="T59" fmla="*/ 705255 h 213"/>
                  <a:gd name="T60" fmla="*/ 191905 w 182"/>
                  <a:gd name="T61" fmla="*/ 709210 h 213"/>
                  <a:gd name="T62" fmla="*/ 219818 w 182"/>
                  <a:gd name="T63" fmla="*/ 710459 h 213"/>
                  <a:gd name="T64" fmla="*/ 249814 w 182"/>
                  <a:gd name="T65" fmla="*/ 710459 h 213"/>
                  <a:gd name="T66" fmla="*/ 276259 w 182"/>
                  <a:gd name="T67" fmla="*/ 709210 h 213"/>
                  <a:gd name="T68" fmla="*/ 302689 w 182"/>
                  <a:gd name="T69" fmla="*/ 702583 h 213"/>
                  <a:gd name="T70" fmla="*/ 325610 w 182"/>
                  <a:gd name="T71" fmla="*/ 695314 h 213"/>
                  <a:gd name="T72" fmla="*/ 349967 w 182"/>
                  <a:gd name="T73" fmla="*/ 688296 h 213"/>
                  <a:gd name="T74" fmla="*/ 372056 w 182"/>
                  <a:gd name="T75" fmla="*/ 679772 h 213"/>
                  <a:gd name="T76" fmla="*/ 392935 w 182"/>
                  <a:gd name="T77" fmla="*/ 664583 h 213"/>
                  <a:gd name="T78" fmla="*/ 411901 w 182"/>
                  <a:gd name="T79" fmla="*/ 651447 h 213"/>
                  <a:gd name="T80" fmla="*/ 429370 w 182"/>
                  <a:gd name="T81" fmla="*/ 637306 h 213"/>
                  <a:gd name="T82" fmla="*/ 478033 w 182"/>
                  <a:gd name="T83" fmla="*/ 587370 h 213"/>
                  <a:gd name="T84" fmla="*/ 511604 w 182"/>
                  <a:gd name="T85" fmla="*/ 538025 h 213"/>
                  <a:gd name="T86" fmla="*/ 531460 w 182"/>
                  <a:gd name="T87" fmla="*/ 480850 h 213"/>
                  <a:gd name="T88" fmla="*/ 542340 w 182"/>
                  <a:gd name="T89" fmla="*/ 428539 h 213"/>
                  <a:gd name="T90" fmla="*/ 548894 w 182"/>
                  <a:gd name="T91" fmla="*/ 372076 h 213"/>
                  <a:gd name="T92" fmla="*/ 548894 w 182"/>
                  <a:gd name="T93" fmla="*/ 316249 h 213"/>
                  <a:gd name="T94" fmla="*/ 551534 w 182"/>
                  <a:gd name="T95" fmla="*/ 264073 h 213"/>
                  <a:gd name="T96" fmla="*/ 522429 w 182"/>
                  <a:gd name="T97" fmla="*/ 154067 h 213"/>
                  <a:gd name="T98" fmla="*/ 473051 w 182"/>
                  <a:gd name="T99" fmla="*/ 68578 h 213"/>
                  <a:gd name="T100" fmla="*/ 455536 w 182"/>
                  <a:gd name="T101" fmla="*/ 61432 h 213"/>
                  <a:gd name="T102" fmla="*/ 445629 w 182"/>
                  <a:gd name="T103" fmla="*/ 50956 h 213"/>
                  <a:gd name="T104" fmla="*/ 429370 w 182"/>
                  <a:gd name="T105" fmla="*/ 42592 h 213"/>
                  <a:gd name="T106" fmla="*/ 418086 w 182"/>
                  <a:gd name="T107" fmla="*/ 36756 h 213"/>
                  <a:gd name="T108" fmla="*/ 399537 w 182"/>
                  <a:gd name="T109" fmla="*/ 29455 h 213"/>
                  <a:gd name="T110" fmla="*/ 381293 w 182"/>
                  <a:gd name="T111" fmla="*/ 20370 h 213"/>
                  <a:gd name="T112" fmla="*/ 359622 w 182"/>
                  <a:gd name="T113" fmla="*/ 9742 h 213"/>
                  <a:gd name="T114" fmla="*/ 329967 w 182"/>
                  <a:gd name="T115" fmla="*/ 0 h 2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4" name="Freeform 12">
                <a:extLst>
                  <a:ext uri="{FF2B5EF4-FFF2-40B4-BE49-F238E27FC236}">
                    <a16:creationId xmlns:a16="http://schemas.microsoft.com/office/drawing/2014/main" id="{23D85ABF-06B2-B897-9B65-BBC8FFF80E67}"/>
                  </a:ext>
                </a:extLst>
              </p:cNvPr>
              <p:cNvSpPr>
                <a:spLocks/>
              </p:cNvSpPr>
              <p:nvPr userDrawn="1"/>
            </p:nvSpPr>
            <p:spPr bwMode="ltGray">
              <a:xfrm rot="373331" flipH="1">
                <a:off x="121" y="2907"/>
                <a:ext cx="93" cy="156"/>
              </a:xfrm>
              <a:custGeom>
                <a:avLst/>
                <a:gdLst>
                  <a:gd name="T0" fmla="*/ 1 w 128"/>
                  <a:gd name="T1" fmla="*/ 0 h 217"/>
                  <a:gd name="T2" fmla="*/ 1 w 128"/>
                  <a:gd name="T3" fmla="*/ 1 h 217"/>
                  <a:gd name="T4" fmla="*/ 1 w 128"/>
                  <a:gd name="T5" fmla="*/ 1 h 217"/>
                  <a:gd name="T6" fmla="*/ 1 w 128"/>
                  <a:gd name="T7" fmla="*/ 1 h 217"/>
                  <a:gd name="T8" fmla="*/ 1 w 128"/>
                  <a:gd name="T9" fmla="*/ 1 h 217"/>
                  <a:gd name="T10" fmla="*/ 1 w 128"/>
                  <a:gd name="T11" fmla="*/ 1 h 217"/>
                  <a:gd name="T12" fmla="*/ 1 w 128"/>
                  <a:gd name="T13" fmla="*/ 1 h 217"/>
                  <a:gd name="T14" fmla="*/ 1 w 128"/>
                  <a:gd name="T15" fmla="*/ 1 h 217"/>
                  <a:gd name="T16" fmla="*/ 1 w 128"/>
                  <a:gd name="T17" fmla="*/ 1 h 217"/>
                  <a:gd name="T18" fmla="*/ 1 w 128"/>
                  <a:gd name="T19" fmla="*/ 1 h 217"/>
                  <a:gd name="T20" fmla="*/ 1 w 128"/>
                  <a:gd name="T21" fmla="*/ 1 h 217"/>
                  <a:gd name="T22" fmla="*/ 1 w 128"/>
                  <a:gd name="T23" fmla="*/ 1 h 217"/>
                  <a:gd name="T24" fmla="*/ 1 w 128"/>
                  <a:gd name="T25" fmla="*/ 1 h 217"/>
                  <a:gd name="T26" fmla="*/ 1 w 128"/>
                  <a:gd name="T27" fmla="*/ 1 h 217"/>
                  <a:gd name="T28" fmla="*/ 1 w 128"/>
                  <a:gd name="T29" fmla="*/ 1 h 217"/>
                  <a:gd name="T30" fmla="*/ 0 w 128"/>
                  <a:gd name="T31" fmla="*/ 1 h 217"/>
                  <a:gd name="T32" fmla="*/ 1 w 128"/>
                  <a:gd name="T33" fmla="*/ 1 h 217"/>
                  <a:gd name="T34" fmla="*/ 1 w 128"/>
                  <a:gd name="T35" fmla="*/ 1 h 217"/>
                  <a:gd name="T36" fmla="*/ 1 w 128"/>
                  <a:gd name="T37" fmla="*/ 1 h 217"/>
                  <a:gd name="T38" fmla="*/ 1 w 128"/>
                  <a:gd name="T39" fmla="*/ 1 h 217"/>
                  <a:gd name="T40" fmla="*/ 1 w 128"/>
                  <a:gd name="T41" fmla="*/ 1 h 217"/>
                  <a:gd name="T42" fmla="*/ 1 w 128"/>
                  <a:gd name="T43" fmla="*/ 1 h 217"/>
                  <a:gd name="T44" fmla="*/ 1 w 128"/>
                  <a:gd name="T45" fmla="*/ 1 h 217"/>
                  <a:gd name="T46" fmla="*/ 1 w 128"/>
                  <a:gd name="T47" fmla="*/ 1 h 217"/>
                  <a:gd name="T48" fmla="*/ 1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5" name="Freeform 13">
                <a:extLst>
                  <a:ext uri="{FF2B5EF4-FFF2-40B4-BE49-F238E27FC236}">
                    <a16:creationId xmlns:a16="http://schemas.microsoft.com/office/drawing/2014/main" id="{2BFC66EC-E67E-23DC-62F0-80EE879F37BD}"/>
                  </a:ext>
                </a:extLst>
              </p:cNvPr>
              <p:cNvSpPr>
                <a:spLocks/>
              </p:cNvSpPr>
              <p:nvPr userDrawn="1"/>
            </p:nvSpPr>
            <p:spPr bwMode="ltGray">
              <a:xfrm rot="373331" flipH="1">
                <a:off x="313" y="3110"/>
                <a:ext cx="85" cy="93"/>
              </a:xfrm>
              <a:custGeom>
                <a:avLst/>
                <a:gdLst>
                  <a:gd name="T0" fmla="*/ 1 w 117"/>
                  <a:gd name="T1" fmla="*/ 0 h 132"/>
                  <a:gd name="T2" fmla="*/ 0 w 117"/>
                  <a:gd name="T3" fmla="*/ 1 h 132"/>
                  <a:gd name="T4" fmla="*/ 1 w 117"/>
                  <a:gd name="T5" fmla="*/ 1 h 132"/>
                  <a:gd name="T6" fmla="*/ 1 w 117"/>
                  <a:gd name="T7" fmla="*/ 1 h 132"/>
                  <a:gd name="T8" fmla="*/ 1 w 117"/>
                  <a:gd name="T9" fmla="*/ 1 h 132"/>
                  <a:gd name="T10" fmla="*/ 1 w 117"/>
                  <a:gd name="T11" fmla="*/ 1 h 132"/>
                  <a:gd name="T12" fmla="*/ 1 w 117"/>
                  <a:gd name="T13" fmla="*/ 1 h 132"/>
                  <a:gd name="T14" fmla="*/ 1 w 117"/>
                  <a:gd name="T15" fmla="*/ 1 h 132"/>
                  <a:gd name="T16" fmla="*/ 1 w 117"/>
                  <a:gd name="T17" fmla="*/ 1 h 132"/>
                  <a:gd name="T18" fmla="*/ 1 w 117"/>
                  <a:gd name="T19" fmla="*/ 1 h 132"/>
                  <a:gd name="T20" fmla="*/ 1 w 117"/>
                  <a:gd name="T21" fmla="*/ 1 h 132"/>
                  <a:gd name="T22" fmla="*/ 1 w 117"/>
                  <a:gd name="T23" fmla="*/ 1 h 132"/>
                  <a:gd name="T24" fmla="*/ 1 w 117"/>
                  <a:gd name="T25" fmla="*/ 1 h 132"/>
                  <a:gd name="T26" fmla="*/ 1 w 117"/>
                  <a:gd name="T27" fmla="*/ 1 h 132"/>
                  <a:gd name="T28" fmla="*/ 1 w 117"/>
                  <a:gd name="T29" fmla="*/ 1 h 132"/>
                  <a:gd name="T30" fmla="*/ 1 w 117"/>
                  <a:gd name="T31" fmla="*/ 1 h 132"/>
                  <a:gd name="T32" fmla="*/ 1 w 117"/>
                  <a:gd name="T33" fmla="*/ 1 h 132"/>
                  <a:gd name="T34" fmla="*/ 1 w 117"/>
                  <a:gd name="T35" fmla="*/ 1 h 132"/>
                  <a:gd name="T36" fmla="*/ 1 w 117"/>
                  <a:gd name="T37" fmla="*/ 1 h 132"/>
                  <a:gd name="T38" fmla="*/ 1 w 117"/>
                  <a:gd name="T39" fmla="*/ 1 h 132"/>
                  <a:gd name="T40" fmla="*/ 1 w 117"/>
                  <a:gd name="T41" fmla="*/ 1 h 132"/>
                  <a:gd name="T42" fmla="*/ 1 w 117"/>
                  <a:gd name="T43" fmla="*/ 1 h 132"/>
                  <a:gd name="T44" fmla="*/ 1 w 117"/>
                  <a:gd name="T45" fmla="*/ 1 h 132"/>
                  <a:gd name="T46" fmla="*/ 1 w 117"/>
                  <a:gd name="T47" fmla="*/ 1 h 132"/>
                  <a:gd name="T48" fmla="*/ 1 w 117"/>
                  <a:gd name="T49" fmla="*/ 1 h 132"/>
                  <a:gd name="T50" fmla="*/ 1 w 117"/>
                  <a:gd name="T51" fmla="*/ 1 h 132"/>
                  <a:gd name="T52" fmla="*/ 1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6" name="Freeform 14">
                <a:extLst>
                  <a:ext uri="{FF2B5EF4-FFF2-40B4-BE49-F238E27FC236}">
                    <a16:creationId xmlns:a16="http://schemas.microsoft.com/office/drawing/2014/main" id="{3F6B5CB4-32CA-2B89-9120-1D089B1E2D92}"/>
                  </a:ext>
                </a:extLst>
              </p:cNvPr>
              <p:cNvSpPr>
                <a:spLocks/>
              </p:cNvSpPr>
              <p:nvPr userDrawn="1"/>
            </p:nvSpPr>
            <p:spPr bwMode="ltGray">
              <a:xfrm rot="373331" flipH="1">
                <a:off x="289" y="3135"/>
                <a:ext cx="21" cy="55"/>
              </a:xfrm>
              <a:custGeom>
                <a:avLst/>
                <a:gdLst>
                  <a:gd name="T0" fmla="*/ 1 w 29"/>
                  <a:gd name="T1" fmla="*/ 0 h 77"/>
                  <a:gd name="T2" fmla="*/ 1 w 29"/>
                  <a:gd name="T3" fmla="*/ 0 h 77"/>
                  <a:gd name="T4" fmla="*/ 1 w 29"/>
                  <a:gd name="T5" fmla="*/ 1 h 77"/>
                  <a:gd name="T6" fmla="*/ 1 w 29"/>
                  <a:gd name="T7" fmla="*/ 1 h 77"/>
                  <a:gd name="T8" fmla="*/ 1 w 29"/>
                  <a:gd name="T9" fmla="*/ 1 h 77"/>
                  <a:gd name="T10" fmla="*/ 1 w 29"/>
                  <a:gd name="T11" fmla="*/ 1 h 77"/>
                  <a:gd name="T12" fmla="*/ 0 w 29"/>
                  <a:gd name="T13" fmla="*/ 1 h 77"/>
                  <a:gd name="T14" fmla="*/ 1 w 29"/>
                  <a:gd name="T15" fmla="*/ 1 h 77"/>
                  <a:gd name="T16" fmla="*/ 1 w 29"/>
                  <a:gd name="T17" fmla="*/ 1 h 77"/>
                  <a:gd name="T18" fmla="*/ 1 w 29"/>
                  <a:gd name="T19" fmla="*/ 1 h 77"/>
                  <a:gd name="T20" fmla="*/ 1 w 29"/>
                  <a:gd name="T21" fmla="*/ 1 h 77"/>
                  <a:gd name="T22" fmla="*/ 1 w 29"/>
                  <a:gd name="T23" fmla="*/ 1 h 77"/>
                  <a:gd name="T24" fmla="*/ 1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nvGrpSpPr>
              <p:cNvPr id="1067" name="Group 15">
                <a:extLst>
                  <a:ext uri="{FF2B5EF4-FFF2-40B4-BE49-F238E27FC236}">
                    <a16:creationId xmlns:a16="http://schemas.microsoft.com/office/drawing/2014/main" id="{D74CA036-FFE9-5D93-91B9-F787C5EEA28C}"/>
                  </a:ext>
                </a:extLst>
              </p:cNvPr>
              <p:cNvGrpSpPr>
                <a:grpSpLocks/>
              </p:cNvGrpSpPr>
              <p:nvPr userDrawn="1"/>
            </p:nvGrpSpPr>
            <p:grpSpPr bwMode="auto">
              <a:xfrm rot="10886446" flipH="1">
                <a:off x="335" y="3251"/>
                <a:ext cx="608" cy="369"/>
                <a:chOff x="-366" y="1704"/>
                <a:chExt cx="608" cy="369"/>
              </a:xfrm>
            </p:grpSpPr>
            <p:sp>
              <p:nvSpPr>
                <p:cNvPr id="1068" name="Freeform 16">
                  <a:extLst>
                    <a:ext uri="{FF2B5EF4-FFF2-40B4-BE49-F238E27FC236}">
                      <a16:creationId xmlns:a16="http://schemas.microsoft.com/office/drawing/2014/main" id="{E9BB08DD-BDD7-01F9-FE85-D0AD503F369E}"/>
                    </a:ext>
                  </a:extLst>
                </p:cNvPr>
                <p:cNvSpPr>
                  <a:spLocks/>
                </p:cNvSpPr>
                <p:nvPr userDrawn="1"/>
              </p:nvSpPr>
              <p:spPr bwMode="ltGray">
                <a:xfrm rot="4200091">
                  <a:off x="-243" y="1807"/>
                  <a:ext cx="143" cy="390"/>
                </a:xfrm>
                <a:custGeom>
                  <a:avLst/>
                  <a:gdLst>
                    <a:gd name="T0" fmla="*/ 1 w 207"/>
                    <a:gd name="T1" fmla="*/ 1 h 564"/>
                    <a:gd name="T2" fmla="*/ 1 w 207"/>
                    <a:gd name="T3" fmla="*/ 1 h 564"/>
                    <a:gd name="T4" fmla="*/ 1 w 207"/>
                    <a:gd name="T5" fmla="*/ 1 h 564"/>
                    <a:gd name="T6" fmla="*/ 0 w 207"/>
                    <a:gd name="T7" fmla="*/ 1 h 564"/>
                    <a:gd name="T8" fmla="*/ 0 w 207"/>
                    <a:gd name="T9" fmla="*/ 1 h 564"/>
                    <a:gd name="T10" fmla="*/ 1 w 207"/>
                    <a:gd name="T11" fmla="*/ 1 h 564"/>
                    <a:gd name="T12" fmla="*/ 1 w 207"/>
                    <a:gd name="T13" fmla="*/ 1 h 564"/>
                    <a:gd name="T14" fmla="*/ 1 w 207"/>
                    <a:gd name="T15" fmla="*/ 1 h 564"/>
                    <a:gd name="T16" fmla="*/ 1 w 207"/>
                    <a:gd name="T17" fmla="*/ 1 h 564"/>
                    <a:gd name="T18" fmla="*/ 1 w 207"/>
                    <a:gd name="T19" fmla="*/ 1 h 564"/>
                    <a:gd name="T20" fmla="*/ 1 w 207"/>
                    <a:gd name="T21" fmla="*/ 1 h 564"/>
                    <a:gd name="T22" fmla="*/ 1 w 207"/>
                    <a:gd name="T23" fmla="*/ 1 h 564"/>
                    <a:gd name="T24" fmla="*/ 1 w 207"/>
                    <a:gd name="T25" fmla="*/ 1 h 564"/>
                    <a:gd name="T26" fmla="*/ 1 w 207"/>
                    <a:gd name="T27" fmla="*/ 1 h 564"/>
                    <a:gd name="T28" fmla="*/ 1 w 207"/>
                    <a:gd name="T29" fmla="*/ 1 h 564"/>
                    <a:gd name="T30" fmla="*/ 1 w 207"/>
                    <a:gd name="T31" fmla="*/ 1 h 564"/>
                    <a:gd name="T32" fmla="*/ 1 w 207"/>
                    <a:gd name="T33" fmla="*/ 1 h 564"/>
                    <a:gd name="T34" fmla="*/ 1 w 207"/>
                    <a:gd name="T35" fmla="*/ 1 h 564"/>
                    <a:gd name="T36" fmla="*/ 1 w 207"/>
                    <a:gd name="T37" fmla="*/ 1 h 564"/>
                    <a:gd name="T38" fmla="*/ 1 w 207"/>
                    <a:gd name="T39" fmla="*/ 1 h 564"/>
                    <a:gd name="T40" fmla="*/ 1 w 207"/>
                    <a:gd name="T41" fmla="*/ 1 h 564"/>
                    <a:gd name="T42" fmla="*/ 1 w 207"/>
                    <a:gd name="T43" fmla="*/ 1 h 564"/>
                    <a:gd name="T44" fmla="*/ 1 w 207"/>
                    <a:gd name="T45" fmla="*/ 1 h 564"/>
                    <a:gd name="T46" fmla="*/ 1 w 207"/>
                    <a:gd name="T47" fmla="*/ 1 h 564"/>
                    <a:gd name="T48" fmla="*/ 1 w 207"/>
                    <a:gd name="T49" fmla="*/ 1 h 564"/>
                    <a:gd name="T50" fmla="*/ 1 w 207"/>
                    <a:gd name="T51" fmla="*/ 1 h 564"/>
                    <a:gd name="T52" fmla="*/ 1 w 207"/>
                    <a:gd name="T53" fmla="*/ 1 h 564"/>
                    <a:gd name="T54" fmla="*/ 1 w 207"/>
                    <a:gd name="T55" fmla="*/ 1 h 564"/>
                    <a:gd name="T56" fmla="*/ 1 w 207"/>
                    <a:gd name="T57" fmla="*/ 0 h 564"/>
                    <a:gd name="T58" fmla="*/ 1 w 207"/>
                    <a:gd name="T59" fmla="*/ 1 h 5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9" name="Freeform 17">
                  <a:extLst>
                    <a:ext uri="{FF2B5EF4-FFF2-40B4-BE49-F238E27FC236}">
                      <a16:creationId xmlns:a16="http://schemas.microsoft.com/office/drawing/2014/main" id="{DA5E56EF-289F-2C46-BC59-4085D5226022}"/>
                    </a:ext>
                  </a:extLst>
                </p:cNvPr>
                <p:cNvSpPr>
                  <a:spLocks/>
                </p:cNvSpPr>
                <p:nvPr userDrawn="1"/>
              </p:nvSpPr>
              <p:spPr bwMode="ltGray">
                <a:xfrm rot="4200091">
                  <a:off x="126" y="1761"/>
                  <a:ext cx="33" cy="160"/>
                </a:xfrm>
                <a:custGeom>
                  <a:avLst/>
                  <a:gdLst>
                    <a:gd name="T0" fmla="*/ 0 w 47"/>
                    <a:gd name="T1" fmla="*/ 1 h 232"/>
                    <a:gd name="T2" fmla="*/ 1 w 47"/>
                    <a:gd name="T3" fmla="*/ 1 h 232"/>
                    <a:gd name="T4" fmla="*/ 1 w 47"/>
                    <a:gd name="T5" fmla="*/ 1 h 232"/>
                    <a:gd name="T6" fmla="*/ 1 w 47"/>
                    <a:gd name="T7" fmla="*/ 1 h 232"/>
                    <a:gd name="T8" fmla="*/ 1 w 47"/>
                    <a:gd name="T9" fmla="*/ 1 h 232"/>
                    <a:gd name="T10" fmla="*/ 1 w 47"/>
                    <a:gd name="T11" fmla="*/ 1 h 232"/>
                    <a:gd name="T12" fmla="*/ 1 w 47"/>
                    <a:gd name="T13" fmla="*/ 1 h 232"/>
                    <a:gd name="T14" fmla="*/ 1 w 47"/>
                    <a:gd name="T15" fmla="*/ 1 h 232"/>
                    <a:gd name="T16" fmla="*/ 1 w 47"/>
                    <a:gd name="T17" fmla="*/ 1 h 232"/>
                    <a:gd name="T18" fmla="*/ 1 w 47"/>
                    <a:gd name="T19" fmla="*/ 1 h 232"/>
                    <a:gd name="T20" fmla="*/ 1 w 47"/>
                    <a:gd name="T21" fmla="*/ 1 h 232"/>
                    <a:gd name="T22" fmla="*/ 1 w 47"/>
                    <a:gd name="T23" fmla="*/ 1 h 232"/>
                    <a:gd name="T24" fmla="*/ 1 w 47"/>
                    <a:gd name="T25" fmla="*/ 1 h 232"/>
                    <a:gd name="T26" fmla="*/ 1 w 47"/>
                    <a:gd name="T27" fmla="*/ 0 h 232"/>
                    <a:gd name="T28" fmla="*/ 0 w 47"/>
                    <a:gd name="T29" fmla="*/ 1 h 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70" name="Freeform 18">
                  <a:extLst>
                    <a:ext uri="{FF2B5EF4-FFF2-40B4-BE49-F238E27FC236}">
                      <a16:creationId xmlns:a16="http://schemas.microsoft.com/office/drawing/2014/main" id="{D07D011D-0238-942C-9BDE-B6FFF0E4777A}"/>
                    </a:ext>
                  </a:extLst>
                </p:cNvPr>
                <p:cNvSpPr>
                  <a:spLocks/>
                </p:cNvSpPr>
                <p:nvPr userDrawn="1"/>
              </p:nvSpPr>
              <p:spPr bwMode="ltGray">
                <a:xfrm rot="4200091">
                  <a:off x="192" y="1747"/>
                  <a:ext cx="60" cy="27"/>
                </a:xfrm>
                <a:custGeom>
                  <a:avLst/>
                  <a:gdLst>
                    <a:gd name="T0" fmla="*/ 1 w 87"/>
                    <a:gd name="T1" fmla="*/ 1 h 40"/>
                    <a:gd name="T2" fmla="*/ 1 w 87"/>
                    <a:gd name="T3" fmla="*/ 1 h 40"/>
                    <a:gd name="T4" fmla="*/ 1 w 87"/>
                    <a:gd name="T5" fmla="*/ 1 h 40"/>
                    <a:gd name="T6" fmla="*/ 1 w 87"/>
                    <a:gd name="T7" fmla="*/ 1 h 40"/>
                    <a:gd name="T8" fmla="*/ 1 w 87"/>
                    <a:gd name="T9" fmla="*/ 1 h 40"/>
                    <a:gd name="T10" fmla="*/ 1 w 87"/>
                    <a:gd name="T11" fmla="*/ 1 h 40"/>
                    <a:gd name="T12" fmla="*/ 1 w 87"/>
                    <a:gd name="T13" fmla="*/ 1 h 40"/>
                    <a:gd name="T14" fmla="*/ 1 w 87"/>
                    <a:gd name="T15" fmla="*/ 0 h 40"/>
                    <a:gd name="T16" fmla="*/ 0 w 87"/>
                    <a:gd name="T17" fmla="*/ 1 h 40"/>
                    <a:gd name="T18" fmla="*/ 1 w 87"/>
                    <a:gd name="T19" fmla="*/ 1 h 40"/>
                    <a:gd name="T20" fmla="*/ 1 w 87"/>
                    <a:gd name="T21" fmla="*/ 1 h 40"/>
                    <a:gd name="T22" fmla="*/ 1 w 87"/>
                    <a:gd name="T23" fmla="*/ 1 h 40"/>
                    <a:gd name="T24" fmla="*/ 1 w 87"/>
                    <a:gd name="T25" fmla="*/ 1 h 40"/>
                    <a:gd name="T26" fmla="*/ 1 w 87"/>
                    <a:gd name="T27" fmla="*/ 1 h 40"/>
                    <a:gd name="T28" fmla="*/ 1 w 87"/>
                    <a:gd name="T29" fmla="*/ 1 h 40"/>
                    <a:gd name="T30" fmla="*/ 1 w 87"/>
                    <a:gd name="T31" fmla="*/ 1 h 40"/>
                    <a:gd name="T32" fmla="*/ 1 w 87"/>
                    <a:gd name="T33" fmla="*/ 1 h 40"/>
                    <a:gd name="T34" fmla="*/ 1 w 87"/>
                    <a:gd name="T35" fmla="*/ 1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grpSp>
          <p:nvGrpSpPr>
            <p:cNvPr id="1036" name="Group 19">
              <a:extLst>
                <a:ext uri="{FF2B5EF4-FFF2-40B4-BE49-F238E27FC236}">
                  <a16:creationId xmlns:a16="http://schemas.microsoft.com/office/drawing/2014/main" id="{75BE7360-6AF7-D29D-3797-CB08672EC469}"/>
                </a:ext>
              </a:extLst>
            </p:cNvPr>
            <p:cNvGrpSpPr>
              <a:grpSpLocks/>
            </p:cNvGrpSpPr>
            <p:nvPr/>
          </p:nvGrpSpPr>
          <p:grpSpPr bwMode="auto">
            <a:xfrm rot="6248562">
              <a:off x="343" y="3854"/>
              <a:ext cx="392" cy="424"/>
              <a:chOff x="1727" y="866"/>
              <a:chExt cx="129" cy="157"/>
            </a:xfrm>
          </p:grpSpPr>
          <p:sp>
            <p:nvSpPr>
              <p:cNvPr id="1059" name="Freeform 20">
                <a:extLst>
                  <a:ext uri="{FF2B5EF4-FFF2-40B4-BE49-F238E27FC236}">
                    <a16:creationId xmlns:a16="http://schemas.microsoft.com/office/drawing/2014/main" id="{F002B9F2-B0FE-1CB6-DDBD-4BC0D9AE8BB2}"/>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0" name="Freeform 21">
                <a:extLst>
                  <a:ext uri="{FF2B5EF4-FFF2-40B4-BE49-F238E27FC236}">
                    <a16:creationId xmlns:a16="http://schemas.microsoft.com/office/drawing/2014/main" id="{862C5E67-0B87-B172-BB64-465A177FDDB5}"/>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61" name="Freeform 22">
                <a:extLst>
                  <a:ext uri="{FF2B5EF4-FFF2-40B4-BE49-F238E27FC236}">
                    <a16:creationId xmlns:a16="http://schemas.microsoft.com/office/drawing/2014/main" id="{5E7601A2-DB97-5382-3D01-BA20A173C9C5}"/>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037" name="Group 23">
              <a:extLst>
                <a:ext uri="{FF2B5EF4-FFF2-40B4-BE49-F238E27FC236}">
                  <a16:creationId xmlns:a16="http://schemas.microsoft.com/office/drawing/2014/main" id="{0814E8CB-95DC-4D85-1782-1E0304034B33}"/>
                </a:ext>
              </a:extLst>
            </p:cNvPr>
            <p:cNvGrpSpPr>
              <a:grpSpLocks/>
            </p:cNvGrpSpPr>
            <p:nvPr/>
          </p:nvGrpSpPr>
          <p:grpSpPr bwMode="auto">
            <a:xfrm rot="5003157">
              <a:off x="249" y="1102"/>
              <a:ext cx="412" cy="500"/>
              <a:chOff x="1727" y="866"/>
              <a:chExt cx="129" cy="157"/>
            </a:xfrm>
          </p:grpSpPr>
          <p:sp>
            <p:nvSpPr>
              <p:cNvPr id="1056" name="Freeform 24">
                <a:extLst>
                  <a:ext uri="{FF2B5EF4-FFF2-40B4-BE49-F238E27FC236}">
                    <a16:creationId xmlns:a16="http://schemas.microsoft.com/office/drawing/2014/main" id="{4FBF20EC-02C5-B93B-64A9-D3BED0030906}"/>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7" name="Freeform 25">
                <a:extLst>
                  <a:ext uri="{FF2B5EF4-FFF2-40B4-BE49-F238E27FC236}">
                    <a16:creationId xmlns:a16="http://schemas.microsoft.com/office/drawing/2014/main" id="{36D1E6D7-9C6A-E323-53D2-02477E0A25E4}"/>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8" name="Freeform 26">
                <a:extLst>
                  <a:ext uri="{FF2B5EF4-FFF2-40B4-BE49-F238E27FC236}">
                    <a16:creationId xmlns:a16="http://schemas.microsoft.com/office/drawing/2014/main" id="{70E8A62A-A06E-CC2F-046C-131473E29085}"/>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grpSp>
          <p:nvGrpSpPr>
            <p:cNvPr id="1038" name="Group 27">
              <a:extLst>
                <a:ext uri="{FF2B5EF4-FFF2-40B4-BE49-F238E27FC236}">
                  <a16:creationId xmlns:a16="http://schemas.microsoft.com/office/drawing/2014/main" id="{441658F7-24C3-C40D-7DDE-8B241D27C9D3}"/>
                </a:ext>
              </a:extLst>
            </p:cNvPr>
            <p:cNvGrpSpPr>
              <a:grpSpLocks/>
            </p:cNvGrpSpPr>
            <p:nvPr/>
          </p:nvGrpSpPr>
          <p:grpSpPr bwMode="auto">
            <a:xfrm>
              <a:off x="815" y="0"/>
              <a:ext cx="345" cy="367"/>
              <a:chOff x="1727" y="866"/>
              <a:chExt cx="129" cy="157"/>
            </a:xfrm>
          </p:grpSpPr>
          <p:sp>
            <p:nvSpPr>
              <p:cNvPr id="1053" name="Freeform 28">
                <a:extLst>
                  <a:ext uri="{FF2B5EF4-FFF2-40B4-BE49-F238E27FC236}">
                    <a16:creationId xmlns:a16="http://schemas.microsoft.com/office/drawing/2014/main" id="{C0E54B6F-C85B-0ABF-8159-27FED73540E9}"/>
                  </a:ext>
                </a:extLst>
              </p:cNvPr>
              <p:cNvSpPr>
                <a:spLocks/>
              </p:cNvSpPr>
              <p:nvPr userDrawn="1"/>
            </p:nvSpPr>
            <p:spPr bwMode="ltGray">
              <a:xfrm>
                <a:off x="1727" y="866"/>
                <a:ext cx="41" cy="59"/>
              </a:xfrm>
              <a:custGeom>
                <a:avLst/>
                <a:gdLst>
                  <a:gd name="T0" fmla="*/ 0 w 83"/>
                  <a:gd name="T1" fmla="*/ 1 h 117"/>
                  <a:gd name="T2" fmla="*/ 0 w 83"/>
                  <a:gd name="T3" fmla="*/ 0 h 117"/>
                  <a:gd name="T4" fmla="*/ 0 w 83"/>
                  <a:gd name="T5" fmla="*/ 1 h 117"/>
                  <a:gd name="T6" fmla="*/ 0 w 83"/>
                  <a:gd name="T7" fmla="*/ 1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4" name="Freeform 29">
                <a:extLst>
                  <a:ext uri="{FF2B5EF4-FFF2-40B4-BE49-F238E27FC236}">
                    <a16:creationId xmlns:a16="http://schemas.microsoft.com/office/drawing/2014/main" id="{5FA5B0F3-37AD-92B6-CBFA-07CEB1D171DB}"/>
                  </a:ext>
                </a:extLst>
              </p:cNvPr>
              <p:cNvSpPr>
                <a:spLocks/>
              </p:cNvSpPr>
              <p:nvPr userDrawn="1"/>
            </p:nvSpPr>
            <p:spPr bwMode="ltGray">
              <a:xfrm>
                <a:off x="1786" y="894"/>
                <a:ext cx="70" cy="49"/>
              </a:xfrm>
              <a:custGeom>
                <a:avLst/>
                <a:gdLst>
                  <a:gd name="T0" fmla="*/ 0 w 140"/>
                  <a:gd name="T1" fmla="*/ 1 h 98"/>
                  <a:gd name="T2" fmla="*/ 1 w 140"/>
                  <a:gd name="T3" fmla="*/ 0 h 98"/>
                  <a:gd name="T4" fmla="*/ 1 w 140"/>
                  <a:gd name="T5" fmla="*/ 1 h 98"/>
                  <a:gd name="T6" fmla="*/ 0 w 140"/>
                  <a:gd name="T7" fmla="*/ 1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5" name="Freeform 30">
                <a:extLst>
                  <a:ext uri="{FF2B5EF4-FFF2-40B4-BE49-F238E27FC236}">
                    <a16:creationId xmlns:a16="http://schemas.microsoft.com/office/drawing/2014/main" id="{B1993893-9316-B26B-64DF-52C4D452D19A}"/>
                  </a:ext>
                </a:extLst>
              </p:cNvPr>
              <p:cNvSpPr>
                <a:spLocks/>
              </p:cNvSpPr>
              <p:nvPr userDrawn="1"/>
            </p:nvSpPr>
            <p:spPr bwMode="ltGray">
              <a:xfrm>
                <a:off x="1772" y="998"/>
                <a:ext cx="73" cy="25"/>
              </a:xfrm>
              <a:custGeom>
                <a:avLst/>
                <a:gdLst>
                  <a:gd name="T0" fmla="*/ 0 w 145"/>
                  <a:gd name="T1" fmla="*/ 1 h 49"/>
                  <a:gd name="T2" fmla="*/ 1 w 145"/>
                  <a:gd name="T3" fmla="*/ 0 h 49"/>
                  <a:gd name="T4" fmla="*/ 1 w 145"/>
                  <a:gd name="T5" fmla="*/ 1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1039" name="Freeform 31">
              <a:extLst>
                <a:ext uri="{FF2B5EF4-FFF2-40B4-BE49-F238E27FC236}">
                  <a16:creationId xmlns:a16="http://schemas.microsoft.com/office/drawing/2014/main" id="{61BAFCAF-8F7D-CE79-D32D-C297E94BDFB2}"/>
                </a:ext>
              </a:extLst>
            </p:cNvPr>
            <p:cNvSpPr>
              <a:spLocks/>
            </p:cNvSpPr>
            <p:nvPr/>
          </p:nvSpPr>
          <p:spPr bwMode="ltGray">
            <a:xfrm>
              <a:off x="87" y="94"/>
              <a:ext cx="697" cy="756"/>
            </a:xfrm>
            <a:custGeom>
              <a:avLst/>
              <a:gdLst>
                <a:gd name="T0" fmla="*/ 1 w 699"/>
                <a:gd name="T1" fmla="*/ 392 h 756"/>
                <a:gd name="T2" fmla="*/ 3 w 699"/>
                <a:gd name="T3" fmla="*/ 252 h 756"/>
                <a:gd name="T4" fmla="*/ 21 w 699"/>
                <a:gd name="T5" fmla="*/ 210 h 756"/>
                <a:gd name="T6" fmla="*/ 29 w 699"/>
                <a:gd name="T7" fmla="*/ 182 h 756"/>
                <a:gd name="T8" fmla="*/ 39 w 699"/>
                <a:gd name="T9" fmla="*/ 154 h 756"/>
                <a:gd name="T10" fmla="*/ 51 w 699"/>
                <a:gd name="T11" fmla="*/ 138 h 756"/>
                <a:gd name="T12" fmla="*/ 111 w 699"/>
                <a:gd name="T13" fmla="*/ 74 h 756"/>
                <a:gd name="T14" fmla="*/ 169 w 699"/>
                <a:gd name="T15" fmla="*/ 30 h 756"/>
                <a:gd name="T16" fmla="*/ 203 w 699"/>
                <a:gd name="T17" fmla="*/ 10 h 756"/>
                <a:gd name="T18" fmla="*/ 227 w 699"/>
                <a:gd name="T19" fmla="*/ 4 h 756"/>
                <a:gd name="T20" fmla="*/ 243 w 699"/>
                <a:gd name="T21" fmla="*/ 0 h 756"/>
                <a:gd name="T22" fmla="*/ 335 w 699"/>
                <a:gd name="T23" fmla="*/ 2 h 756"/>
                <a:gd name="T24" fmla="*/ 363 w 699"/>
                <a:gd name="T25" fmla="*/ 6 h 756"/>
                <a:gd name="T26" fmla="*/ 467 w 699"/>
                <a:gd name="T27" fmla="*/ 40 h 756"/>
                <a:gd name="T28" fmla="*/ 575 w 699"/>
                <a:gd name="T29" fmla="*/ 128 h 756"/>
                <a:gd name="T30" fmla="*/ 609 w 699"/>
                <a:gd name="T31" fmla="*/ 178 h 756"/>
                <a:gd name="T32" fmla="*/ 649 w 699"/>
                <a:gd name="T33" fmla="*/ 322 h 756"/>
                <a:gd name="T34" fmla="*/ 643 w 699"/>
                <a:gd name="T35" fmla="*/ 434 h 756"/>
                <a:gd name="T36" fmla="*/ 621 w 699"/>
                <a:gd name="T37" fmla="*/ 538 h 756"/>
                <a:gd name="T38" fmla="*/ 595 w 699"/>
                <a:gd name="T39" fmla="*/ 564 h 756"/>
                <a:gd name="T40" fmla="*/ 587 w 699"/>
                <a:gd name="T41" fmla="*/ 580 h 756"/>
                <a:gd name="T42" fmla="*/ 563 w 699"/>
                <a:gd name="T43" fmla="*/ 588 h 756"/>
                <a:gd name="T44" fmla="*/ 451 w 699"/>
                <a:gd name="T45" fmla="*/ 664 h 756"/>
                <a:gd name="T46" fmla="*/ 427 w 699"/>
                <a:gd name="T47" fmla="*/ 678 h 756"/>
                <a:gd name="T48" fmla="*/ 383 w 699"/>
                <a:gd name="T49" fmla="*/ 684 h 756"/>
                <a:gd name="T50" fmla="*/ 353 w 699"/>
                <a:gd name="T51" fmla="*/ 690 h 756"/>
                <a:gd name="T52" fmla="*/ 245 w 699"/>
                <a:gd name="T53" fmla="*/ 684 h 756"/>
                <a:gd name="T54" fmla="*/ 237 w 699"/>
                <a:gd name="T55" fmla="*/ 722 h 756"/>
                <a:gd name="T56" fmla="*/ 219 w 699"/>
                <a:gd name="T57" fmla="*/ 756 h 756"/>
                <a:gd name="T58" fmla="*/ 174 w 699"/>
                <a:gd name="T59" fmla="*/ 728 h 756"/>
                <a:gd name="T60" fmla="*/ 163 w 699"/>
                <a:gd name="T61" fmla="*/ 720 h 756"/>
                <a:gd name="T62" fmla="*/ 151 w 699"/>
                <a:gd name="T63" fmla="*/ 716 h 756"/>
                <a:gd name="T64" fmla="*/ 174 w 699"/>
                <a:gd name="T65" fmla="*/ 674 h 756"/>
                <a:gd name="T66" fmla="*/ 189 w 699"/>
                <a:gd name="T67" fmla="*/ 644 h 756"/>
                <a:gd name="T68" fmla="*/ 187 w 699"/>
                <a:gd name="T69" fmla="*/ 626 h 756"/>
                <a:gd name="T70" fmla="*/ 174 w 699"/>
                <a:gd name="T71" fmla="*/ 620 h 756"/>
                <a:gd name="T72" fmla="*/ 165 w 699"/>
                <a:gd name="T73" fmla="*/ 596 h 756"/>
                <a:gd name="T74" fmla="*/ 99 w 699"/>
                <a:gd name="T75" fmla="*/ 534 h 756"/>
                <a:gd name="T76" fmla="*/ 61 w 699"/>
                <a:gd name="T77" fmla="*/ 506 h 756"/>
                <a:gd name="T78" fmla="*/ 23 w 699"/>
                <a:gd name="T79" fmla="*/ 470 h 756"/>
                <a:gd name="T80" fmla="*/ 7 w 699"/>
                <a:gd name="T81" fmla="*/ 434 h 756"/>
                <a:gd name="T82" fmla="*/ 5 w 699"/>
                <a:gd name="T83" fmla="*/ 396 h 756"/>
                <a:gd name="T84" fmla="*/ 1 w 699"/>
                <a:gd name="T85" fmla="*/ 392 h 7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0" name="Freeform 32">
              <a:extLst>
                <a:ext uri="{FF2B5EF4-FFF2-40B4-BE49-F238E27FC236}">
                  <a16:creationId xmlns:a16="http://schemas.microsoft.com/office/drawing/2014/main" id="{FD2B896E-6D1C-4B86-10A2-9ECB67C15067}"/>
                </a:ext>
              </a:extLst>
            </p:cNvPr>
            <p:cNvSpPr>
              <a:spLocks/>
            </p:cNvSpPr>
            <p:nvPr/>
          </p:nvSpPr>
          <p:spPr bwMode="ltGray">
            <a:xfrm rot="828663">
              <a:off x="242" y="3404"/>
              <a:ext cx="132" cy="167"/>
            </a:xfrm>
            <a:custGeom>
              <a:avLst/>
              <a:gdLst>
                <a:gd name="T0" fmla="*/ 0 w 109"/>
                <a:gd name="T1" fmla="*/ 0 h 156"/>
                <a:gd name="T2" fmla="*/ 326 w 109"/>
                <a:gd name="T3" fmla="*/ 1 h 156"/>
                <a:gd name="T4" fmla="*/ 1245 w 109"/>
                <a:gd name="T5" fmla="*/ 5 h 156"/>
                <a:gd name="T6" fmla="*/ 2480 w 109"/>
                <a:gd name="T7" fmla="*/ 51 h 156"/>
                <a:gd name="T8" fmla="*/ 3927 w 109"/>
                <a:gd name="T9" fmla="*/ 108 h 156"/>
                <a:gd name="T10" fmla="*/ 5249 w 109"/>
                <a:gd name="T11" fmla="*/ 198 h 156"/>
                <a:gd name="T12" fmla="*/ 6458 w 109"/>
                <a:gd name="T13" fmla="*/ 319 h 156"/>
                <a:gd name="T14" fmla="*/ 7208 w 109"/>
                <a:gd name="T15" fmla="*/ 483 h 156"/>
                <a:gd name="T16" fmla="*/ 7387 w 109"/>
                <a:gd name="T17" fmla="*/ 708 h 156"/>
                <a:gd name="T18" fmla="*/ 7036 w 109"/>
                <a:gd name="T19" fmla="*/ 708 h 156"/>
                <a:gd name="T20" fmla="*/ 6686 w 109"/>
                <a:gd name="T21" fmla="*/ 708 h 156"/>
                <a:gd name="T22" fmla="*/ 6282 w 109"/>
                <a:gd name="T23" fmla="*/ 708 h 156"/>
                <a:gd name="T24" fmla="*/ 5810 w 109"/>
                <a:gd name="T25" fmla="*/ 684 h 156"/>
                <a:gd name="T26" fmla="*/ 5471 w 109"/>
                <a:gd name="T27" fmla="*/ 683 h 156"/>
                <a:gd name="T28" fmla="*/ 5037 w 109"/>
                <a:gd name="T29" fmla="*/ 673 h 156"/>
                <a:gd name="T30" fmla="*/ 4442 w 109"/>
                <a:gd name="T31" fmla="*/ 649 h 156"/>
                <a:gd name="T32" fmla="*/ 3927 w 109"/>
                <a:gd name="T33" fmla="*/ 623 h 156"/>
                <a:gd name="T34" fmla="*/ 3579 w 109"/>
                <a:gd name="T35" fmla="*/ 566 h 156"/>
                <a:gd name="T36" fmla="*/ 3579 w 109"/>
                <a:gd name="T37" fmla="*/ 503 h 156"/>
                <a:gd name="T38" fmla="*/ 3765 w 109"/>
                <a:gd name="T39" fmla="*/ 431 h 156"/>
                <a:gd name="T40" fmla="*/ 3948 w 109"/>
                <a:gd name="T41" fmla="*/ 359 h 156"/>
                <a:gd name="T42" fmla="*/ 3765 w 109"/>
                <a:gd name="T43" fmla="*/ 278 h 156"/>
                <a:gd name="T44" fmla="*/ 3243 w 109"/>
                <a:gd name="T45" fmla="*/ 192 h 156"/>
                <a:gd name="T46" fmla="*/ 2120 w 109"/>
                <a:gd name="T47" fmla="*/ 104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1" name="Freeform 33">
              <a:extLst>
                <a:ext uri="{FF2B5EF4-FFF2-40B4-BE49-F238E27FC236}">
                  <a16:creationId xmlns:a16="http://schemas.microsoft.com/office/drawing/2014/main" id="{9B3476E7-8B16-8076-94E8-0421D216A329}"/>
                </a:ext>
              </a:extLst>
            </p:cNvPr>
            <p:cNvSpPr>
              <a:spLocks/>
            </p:cNvSpPr>
            <p:nvPr/>
          </p:nvSpPr>
          <p:spPr bwMode="ltGray">
            <a:xfrm rot="828663">
              <a:off x="266" y="3592"/>
              <a:ext cx="66" cy="43"/>
            </a:xfrm>
            <a:custGeom>
              <a:avLst/>
              <a:gdLst>
                <a:gd name="T0" fmla="*/ 0 w 54"/>
                <a:gd name="T1" fmla="*/ 0 h 40"/>
                <a:gd name="T2" fmla="*/ 1 w 54"/>
                <a:gd name="T3" fmla="*/ 1 h 40"/>
                <a:gd name="T4" fmla="*/ 483 w 54"/>
                <a:gd name="T5" fmla="*/ 3 h 40"/>
                <a:gd name="T6" fmla="*/ 1077 w 54"/>
                <a:gd name="T7" fmla="*/ 43 h 40"/>
                <a:gd name="T8" fmla="*/ 1797 w 54"/>
                <a:gd name="T9" fmla="*/ 57 h 40"/>
                <a:gd name="T10" fmla="*/ 2402 w 54"/>
                <a:gd name="T11" fmla="*/ 71 h 40"/>
                <a:gd name="T12" fmla="*/ 3043 w 54"/>
                <a:gd name="T13" fmla="*/ 82 h 40"/>
                <a:gd name="T14" fmla="*/ 3719 w 54"/>
                <a:gd name="T15" fmla="*/ 88 h 40"/>
                <a:gd name="T16" fmla="*/ 4488 w 54"/>
                <a:gd name="T17" fmla="*/ 76 h 40"/>
                <a:gd name="T18" fmla="*/ 4385 w 54"/>
                <a:gd name="T19" fmla="*/ 120 h 40"/>
                <a:gd name="T20" fmla="*/ 4140 w 54"/>
                <a:gd name="T21" fmla="*/ 160 h 40"/>
                <a:gd name="T22" fmla="*/ 3672 w 54"/>
                <a:gd name="T23" fmla="*/ 185 h 40"/>
                <a:gd name="T24" fmla="*/ 3010 w 54"/>
                <a:gd name="T25" fmla="*/ 197 h 40"/>
                <a:gd name="T26" fmla="*/ 2308 w 54"/>
                <a:gd name="T27" fmla="*/ 195 h 40"/>
                <a:gd name="T28" fmla="*/ 1545 w 54"/>
                <a:gd name="T29" fmla="*/ 158 h 40"/>
                <a:gd name="T30" fmla="*/ 812 w 54"/>
                <a:gd name="T31" fmla="*/ 102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2" name="Freeform 34">
              <a:extLst>
                <a:ext uri="{FF2B5EF4-FFF2-40B4-BE49-F238E27FC236}">
                  <a16:creationId xmlns:a16="http://schemas.microsoft.com/office/drawing/2014/main" id="{7D3ADD3C-4A95-F8FE-FD70-758308C9C732}"/>
                </a:ext>
              </a:extLst>
            </p:cNvPr>
            <p:cNvSpPr>
              <a:spLocks/>
            </p:cNvSpPr>
            <p:nvPr/>
          </p:nvSpPr>
          <p:spPr bwMode="ltGray">
            <a:xfrm>
              <a:off x="11" y="4110"/>
              <a:ext cx="118" cy="209"/>
            </a:xfrm>
            <a:custGeom>
              <a:avLst/>
              <a:gdLst>
                <a:gd name="T0" fmla="*/ 0 w 118"/>
                <a:gd name="T1" fmla="*/ 0 h 209"/>
                <a:gd name="T2" fmla="*/ 6 w 118"/>
                <a:gd name="T3" fmla="*/ 8 h 209"/>
                <a:gd name="T4" fmla="*/ 15 w 118"/>
                <a:gd name="T5" fmla="*/ 19 h 209"/>
                <a:gd name="T6" fmla="*/ 26 w 118"/>
                <a:gd name="T7" fmla="*/ 33 h 209"/>
                <a:gd name="T8" fmla="*/ 38 w 118"/>
                <a:gd name="T9" fmla="*/ 51 h 209"/>
                <a:gd name="T10" fmla="*/ 54 w 118"/>
                <a:gd name="T11" fmla="*/ 72 h 209"/>
                <a:gd name="T12" fmla="*/ 67 w 118"/>
                <a:gd name="T13" fmla="*/ 94 h 209"/>
                <a:gd name="T14" fmla="*/ 79 w 118"/>
                <a:gd name="T15" fmla="*/ 119 h 209"/>
                <a:gd name="T16" fmla="*/ 87 w 118"/>
                <a:gd name="T17" fmla="*/ 146 h 209"/>
                <a:gd name="T18" fmla="*/ 94 w 118"/>
                <a:gd name="T19" fmla="*/ 175 h 209"/>
                <a:gd name="T20" fmla="*/ 91 w 118"/>
                <a:gd name="T21" fmla="*/ 209 h 209"/>
                <a:gd name="T22" fmla="*/ 118 w 118"/>
                <a:gd name="T23" fmla="*/ 209 h 209"/>
                <a:gd name="T24" fmla="*/ 117 w 118"/>
                <a:gd name="T25" fmla="*/ 177 h 209"/>
                <a:gd name="T26" fmla="*/ 104 w 118"/>
                <a:gd name="T27" fmla="*/ 119 h 209"/>
                <a:gd name="T28" fmla="*/ 82 w 118"/>
                <a:gd name="T29" fmla="*/ 69 h 209"/>
                <a:gd name="T30" fmla="*/ 47 w 118"/>
                <a:gd name="T31" fmla="*/ 27 h 209"/>
                <a:gd name="T32" fmla="*/ 0 w 118"/>
                <a:gd name="T33" fmla="*/ 0 h 2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3" name="Freeform 35">
              <a:extLst>
                <a:ext uri="{FF2B5EF4-FFF2-40B4-BE49-F238E27FC236}">
                  <a16:creationId xmlns:a16="http://schemas.microsoft.com/office/drawing/2014/main" id="{685763A2-BDB0-7461-0989-363191651EEF}"/>
                </a:ext>
              </a:extLst>
            </p:cNvPr>
            <p:cNvSpPr>
              <a:spLocks/>
            </p:cNvSpPr>
            <p:nvPr/>
          </p:nvSpPr>
          <p:spPr bwMode="ltGray">
            <a:xfrm>
              <a:off x="0" y="3968"/>
              <a:ext cx="130" cy="128"/>
            </a:xfrm>
            <a:custGeom>
              <a:avLst/>
              <a:gdLst>
                <a:gd name="T0" fmla="*/ 103 w 130"/>
                <a:gd name="T1" fmla="*/ 0 h 128"/>
                <a:gd name="T2" fmla="*/ 130 w 130"/>
                <a:gd name="T3" fmla="*/ 128 h 128"/>
                <a:gd name="T4" fmla="*/ 125 w 130"/>
                <a:gd name="T5" fmla="*/ 126 h 128"/>
                <a:gd name="T6" fmla="*/ 111 w 130"/>
                <a:gd name="T7" fmla="*/ 121 h 128"/>
                <a:gd name="T8" fmla="*/ 92 w 130"/>
                <a:gd name="T9" fmla="*/ 111 h 128"/>
                <a:gd name="T10" fmla="*/ 68 w 130"/>
                <a:gd name="T11" fmla="*/ 103 h 128"/>
                <a:gd name="T12" fmla="*/ 41 w 130"/>
                <a:gd name="T13" fmla="*/ 94 h 128"/>
                <a:gd name="T14" fmla="*/ 19 w 130"/>
                <a:gd name="T15" fmla="*/ 90 h 128"/>
                <a:gd name="T16" fmla="*/ 0 w 130"/>
                <a:gd name="T17" fmla="*/ 93 h 128"/>
                <a:gd name="T18" fmla="*/ 0 w 130"/>
                <a:gd name="T19" fmla="*/ 72 h 128"/>
                <a:gd name="T20" fmla="*/ 12 w 130"/>
                <a:gd name="T21" fmla="*/ 70 h 128"/>
                <a:gd name="T22" fmla="*/ 24 w 130"/>
                <a:gd name="T23" fmla="*/ 66 h 128"/>
                <a:gd name="T24" fmla="*/ 38 w 130"/>
                <a:gd name="T25" fmla="*/ 66 h 128"/>
                <a:gd name="T26" fmla="*/ 51 w 130"/>
                <a:gd name="T27" fmla="*/ 67 h 128"/>
                <a:gd name="T28" fmla="*/ 65 w 130"/>
                <a:gd name="T29" fmla="*/ 70 h 128"/>
                <a:gd name="T30" fmla="*/ 78 w 130"/>
                <a:gd name="T31" fmla="*/ 78 h 128"/>
                <a:gd name="T32" fmla="*/ 81 w 130"/>
                <a:gd name="T33" fmla="*/ 74 h 128"/>
                <a:gd name="T34" fmla="*/ 81 w 130"/>
                <a:gd name="T35" fmla="*/ 58 h 128"/>
                <a:gd name="T36" fmla="*/ 82 w 130"/>
                <a:gd name="T37" fmla="*/ 37 h 128"/>
                <a:gd name="T38" fmla="*/ 82 w 130"/>
                <a:gd name="T39" fmla="*/ 29 h 128"/>
                <a:gd name="T40" fmla="*/ 80 w 130"/>
                <a:gd name="T41" fmla="*/ 29 h 128"/>
                <a:gd name="T42" fmla="*/ 77 w 130"/>
                <a:gd name="T43" fmla="*/ 27 h 128"/>
                <a:gd name="T44" fmla="*/ 76 w 130"/>
                <a:gd name="T45" fmla="*/ 22 h 128"/>
                <a:gd name="T46" fmla="*/ 75 w 130"/>
                <a:gd name="T47" fmla="*/ 19 h 128"/>
                <a:gd name="T48" fmla="*/ 76 w 130"/>
                <a:gd name="T49" fmla="*/ 15 h 128"/>
                <a:gd name="T50" fmla="*/ 79 w 130"/>
                <a:gd name="T51" fmla="*/ 10 h 128"/>
                <a:gd name="T52" fmla="*/ 89 w 130"/>
                <a:gd name="T53" fmla="*/ 6 h 128"/>
                <a:gd name="T54" fmla="*/ 103 w 130"/>
                <a:gd name="T55" fmla="*/ 0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4" name="Freeform 36">
              <a:extLst>
                <a:ext uri="{FF2B5EF4-FFF2-40B4-BE49-F238E27FC236}">
                  <a16:creationId xmlns:a16="http://schemas.microsoft.com/office/drawing/2014/main" id="{8A443066-CFA9-E0B0-F214-BB3F72DDD292}"/>
                </a:ext>
              </a:extLst>
            </p:cNvPr>
            <p:cNvSpPr>
              <a:spLocks/>
            </p:cNvSpPr>
            <p:nvPr/>
          </p:nvSpPr>
          <p:spPr bwMode="ltGray">
            <a:xfrm>
              <a:off x="0" y="3949"/>
              <a:ext cx="47" cy="86"/>
            </a:xfrm>
            <a:custGeom>
              <a:avLst/>
              <a:gdLst>
                <a:gd name="T0" fmla="*/ 37 w 47"/>
                <a:gd name="T1" fmla="*/ 0 h 86"/>
                <a:gd name="T2" fmla="*/ 15 w 47"/>
                <a:gd name="T3" fmla="*/ 37 h 86"/>
                <a:gd name="T4" fmla="*/ 0 w 47"/>
                <a:gd name="T5" fmla="*/ 59 h 86"/>
                <a:gd name="T6" fmla="*/ 0 w 47"/>
                <a:gd name="T7" fmla="*/ 86 h 86"/>
                <a:gd name="T8" fmla="*/ 8 w 47"/>
                <a:gd name="T9" fmla="*/ 82 h 86"/>
                <a:gd name="T10" fmla="*/ 20 w 47"/>
                <a:gd name="T11" fmla="*/ 73 h 86"/>
                <a:gd name="T12" fmla="*/ 33 w 47"/>
                <a:gd name="T13" fmla="*/ 63 h 86"/>
                <a:gd name="T14" fmla="*/ 42 w 47"/>
                <a:gd name="T15" fmla="*/ 51 h 86"/>
                <a:gd name="T16" fmla="*/ 47 w 47"/>
                <a:gd name="T17" fmla="*/ 36 h 86"/>
                <a:gd name="T18" fmla="*/ 46 w 47"/>
                <a:gd name="T19" fmla="*/ 19 h 86"/>
                <a:gd name="T20" fmla="*/ 37 w 47"/>
                <a:gd name="T21" fmla="*/ 0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5" name="Freeform 37">
              <a:extLst>
                <a:ext uri="{FF2B5EF4-FFF2-40B4-BE49-F238E27FC236}">
                  <a16:creationId xmlns:a16="http://schemas.microsoft.com/office/drawing/2014/main" id="{85648AD7-E857-5884-4B1B-D00183E28851}"/>
                </a:ext>
              </a:extLst>
            </p:cNvPr>
            <p:cNvSpPr>
              <a:spLocks/>
            </p:cNvSpPr>
            <p:nvPr/>
          </p:nvSpPr>
          <p:spPr bwMode="ltGray">
            <a:xfrm>
              <a:off x="0" y="3239"/>
              <a:ext cx="497" cy="740"/>
            </a:xfrm>
            <a:custGeom>
              <a:avLst/>
              <a:gdLst>
                <a:gd name="T0" fmla="*/ 0 w 497"/>
                <a:gd name="T1" fmla="*/ 13 h 740"/>
                <a:gd name="T2" fmla="*/ 41 w 497"/>
                <a:gd name="T3" fmla="*/ 4 h 740"/>
                <a:gd name="T4" fmla="*/ 101 w 497"/>
                <a:gd name="T5" fmla="*/ 0 h 740"/>
                <a:gd name="T6" fmla="*/ 170 w 497"/>
                <a:gd name="T7" fmla="*/ 4 h 740"/>
                <a:gd name="T8" fmla="*/ 248 w 497"/>
                <a:gd name="T9" fmla="*/ 21 h 740"/>
                <a:gd name="T10" fmla="*/ 323 w 497"/>
                <a:gd name="T11" fmla="*/ 50 h 740"/>
                <a:gd name="T12" fmla="*/ 382 w 497"/>
                <a:gd name="T13" fmla="*/ 90 h 740"/>
                <a:gd name="T14" fmla="*/ 428 w 497"/>
                <a:gd name="T15" fmla="*/ 141 h 740"/>
                <a:gd name="T16" fmla="*/ 463 w 497"/>
                <a:gd name="T17" fmla="*/ 199 h 740"/>
                <a:gd name="T18" fmla="*/ 485 w 497"/>
                <a:gd name="T19" fmla="*/ 262 h 740"/>
                <a:gd name="T20" fmla="*/ 496 w 497"/>
                <a:gd name="T21" fmla="*/ 327 h 740"/>
                <a:gd name="T22" fmla="*/ 497 w 497"/>
                <a:gd name="T23" fmla="*/ 396 h 740"/>
                <a:gd name="T24" fmla="*/ 487 w 497"/>
                <a:gd name="T25" fmla="*/ 462 h 740"/>
                <a:gd name="T26" fmla="*/ 470 w 497"/>
                <a:gd name="T27" fmla="*/ 527 h 740"/>
                <a:gd name="T28" fmla="*/ 443 w 497"/>
                <a:gd name="T29" fmla="*/ 586 h 740"/>
                <a:gd name="T30" fmla="*/ 406 w 497"/>
                <a:gd name="T31" fmla="*/ 639 h 740"/>
                <a:gd name="T32" fmla="*/ 364 w 497"/>
                <a:gd name="T33" fmla="*/ 683 h 740"/>
                <a:gd name="T34" fmla="*/ 315 w 497"/>
                <a:gd name="T35" fmla="*/ 715 h 740"/>
                <a:gd name="T36" fmla="*/ 259 w 497"/>
                <a:gd name="T37" fmla="*/ 736 h 740"/>
                <a:gd name="T38" fmla="*/ 198 w 497"/>
                <a:gd name="T39" fmla="*/ 740 h 740"/>
                <a:gd name="T40" fmla="*/ 131 w 497"/>
                <a:gd name="T41" fmla="*/ 727 h 740"/>
                <a:gd name="T42" fmla="*/ 167 w 497"/>
                <a:gd name="T43" fmla="*/ 728 h 740"/>
                <a:gd name="T44" fmla="*/ 204 w 497"/>
                <a:gd name="T45" fmla="*/ 718 h 740"/>
                <a:gd name="T46" fmla="*/ 238 w 497"/>
                <a:gd name="T47" fmla="*/ 700 h 740"/>
                <a:gd name="T48" fmla="*/ 272 w 497"/>
                <a:gd name="T49" fmla="*/ 670 h 740"/>
                <a:gd name="T50" fmla="*/ 304 w 497"/>
                <a:gd name="T51" fmla="*/ 635 h 740"/>
                <a:gd name="T52" fmla="*/ 333 w 497"/>
                <a:gd name="T53" fmla="*/ 594 h 740"/>
                <a:gd name="T54" fmla="*/ 358 w 497"/>
                <a:gd name="T55" fmla="*/ 549 h 740"/>
                <a:gd name="T56" fmla="*/ 381 w 497"/>
                <a:gd name="T57" fmla="*/ 500 h 740"/>
                <a:gd name="T58" fmla="*/ 396 w 497"/>
                <a:gd name="T59" fmla="*/ 449 h 740"/>
                <a:gd name="T60" fmla="*/ 408 w 497"/>
                <a:gd name="T61" fmla="*/ 397 h 740"/>
                <a:gd name="T62" fmla="*/ 414 w 497"/>
                <a:gd name="T63" fmla="*/ 346 h 740"/>
                <a:gd name="T64" fmla="*/ 412 w 497"/>
                <a:gd name="T65" fmla="*/ 296 h 740"/>
                <a:gd name="T66" fmla="*/ 402 w 497"/>
                <a:gd name="T67" fmla="*/ 251 h 740"/>
                <a:gd name="T68" fmla="*/ 384 w 497"/>
                <a:gd name="T69" fmla="*/ 208 h 740"/>
                <a:gd name="T70" fmla="*/ 357 w 497"/>
                <a:gd name="T71" fmla="*/ 172 h 740"/>
                <a:gd name="T72" fmla="*/ 320 w 497"/>
                <a:gd name="T73" fmla="*/ 142 h 740"/>
                <a:gd name="T74" fmla="*/ 260 w 497"/>
                <a:gd name="T75" fmla="*/ 107 h 740"/>
                <a:gd name="T76" fmla="*/ 203 w 497"/>
                <a:gd name="T77" fmla="*/ 82 h 740"/>
                <a:gd name="T78" fmla="*/ 154 w 497"/>
                <a:gd name="T79" fmla="*/ 65 h 740"/>
                <a:gd name="T80" fmla="*/ 108 w 497"/>
                <a:gd name="T81" fmla="*/ 56 h 740"/>
                <a:gd name="T82" fmla="*/ 68 w 497"/>
                <a:gd name="T83" fmla="*/ 55 h 740"/>
                <a:gd name="T84" fmla="*/ 32 w 497"/>
                <a:gd name="T85" fmla="*/ 61 h 740"/>
                <a:gd name="T86" fmla="*/ 0 w 497"/>
                <a:gd name="T87" fmla="*/ 70 h 740"/>
                <a:gd name="T88" fmla="*/ 0 w 497"/>
                <a:gd name="T89" fmla="*/ 13 h 7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6" name="Freeform 38">
              <a:extLst>
                <a:ext uri="{FF2B5EF4-FFF2-40B4-BE49-F238E27FC236}">
                  <a16:creationId xmlns:a16="http://schemas.microsoft.com/office/drawing/2014/main" id="{529302B2-58E2-C8AD-D403-FA76CAE356CD}"/>
                </a:ext>
              </a:extLst>
            </p:cNvPr>
            <p:cNvSpPr>
              <a:spLocks/>
            </p:cNvSpPr>
            <p:nvPr/>
          </p:nvSpPr>
          <p:spPr bwMode="ltGray">
            <a:xfrm rot="1584153">
              <a:off x="20" y="410"/>
              <a:ext cx="344" cy="245"/>
            </a:xfrm>
            <a:custGeom>
              <a:avLst/>
              <a:gdLst>
                <a:gd name="T0" fmla="*/ 0 w 257"/>
                <a:gd name="T1" fmla="*/ 0 h 237"/>
                <a:gd name="T2" fmla="*/ 0 w 257"/>
                <a:gd name="T3" fmla="*/ 49 h 237"/>
                <a:gd name="T4" fmla="*/ 1662 w 257"/>
                <a:gd name="T5" fmla="*/ 103 h 237"/>
                <a:gd name="T6" fmla="*/ 3804 w 257"/>
                <a:gd name="T7" fmla="*/ 157 h 237"/>
                <a:gd name="T8" fmla="*/ 6816 w 257"/>
                <a:gd name="T9" fmla="*/ 203 h 237"/>
                <a:gd name="T10" fmla="*/ 11012 w 257"/>
                <a:gd name="T11" fmla="*/ 247 h 237"/>
                <a:gd name="T12" fmla="*/ 16345 w 257"/>
                <a:gd name="T13" fmla="*/ 293 h 237"/>
                <a:gd name="T14" fmla="*/ 23154 w 257"/>
                <a:gd name="T15" fmla="*/ 335 h 237"/>
                <a:gd name="T16" fmla="*/ 30992 w 257"/>
                <a:gd name="T17" fmla="*/ 370 h 237"/>
                <a:gd name="T18" fmla="*/ 41069 w 257"/>
                <a:gd name="T19" fmla="*/ 403 h 237"/>
                <a:gd name="T20" fmla="*/ 52466 w 257"/>
                <a:gd name="T21" fmla="*/ 431 h 237"/>
                <a:gd name="T22" fmla="*/ 64621 w 257"/>
                <a:gd name="T23" fmla="*/ 454 h 237"/>
                <a:gd name="T24" fmla="*/ 79659 w 257"/>
                <a:gd name="T25" fmla="*/ 473 h 237"/>
                <a:gd name="T26" fmla="*/ 96074 w 257"/>
                <a:gd name="T27" fmla="*/ 485 h 237"/>
                <a:gd name="T28" fmla="*/ 114841 w 257"/>
                <a:gd name="T29" fmla="*/ 493 h 237"/>
                <a:gd name="T30" fmla="*/ 134219 w 257"/>
                <a:gd name="T31" fmla="*/ 489 h 237"/>
                <a:gd name="T32" fmla="*/ 156907 w 257"/>
                <a:gd name="T33" fmla="*/ 482 h 237"/>
                <a:gd name="T34" fmla="*/ 137028 w 257"/>
                <a:gd name="T35" fmla="*/ 470 h 237"/>
                <a:gd name="T36" fmla="*/ 118887 w 257"/>
                <a:gd name="T37" fmla="*/ 455 h 237"/>
                <a:gd name="T38" fmla="*/ 103824 w 257"/>
                <a:gd name="T39" fmla="*/ 439 h 237"/>
                <a:gd name="T40" fmla="*/ 90366 w 257"/>
                <a:gd name="T41" fmla="*/ 424 h 237"/>
                <a:gd name="T42" fmla="*/ 78096 w 257"/>
                <a:gd name="T43" fmla="*/ 401 h 237"/>
                <a:gd name="T44" fmla="*/ 68421 w 257"/>
                <a:gd name="T45" fmla="*/ 377 h 237"/>
                <a:gd name="T46" fmla="*/ 59495 w 257"/>
                <a:gd name="T47" fmla="*/ 351 h 237"/>
                <a:gd name="T48" fmla="*/ 51117 w 257"/>
                <a:gd name="T49" fmla="*/ 323 h 237"/>
                <a:gd name="T50" fmla="*/ 43589 w 257"/>
                <a:gd name="T51" fmla="*/ 293 h 237"/>
                <a:gd name="T52" fmla="*/ 37445 w 257"/>
                <a:gd name="T53" fmla="*/ 257 h 237"/>
                <a:gd name="T54" fmla="*/ 32177 w 257"/>
                <a:gd name="T55" fmla="*/ 223 h 237"/>
                <a:gd name="T56" fmla="*/ 26409 w 257"/>
                <a:gd name="T57" fmla="*/ 182 h 237"/>
                <a:gd name="T58" fmla="*/ 20131 w 257"/>
                <a:gd name="T59" fmla="*/ 142 h 237"/>
                <a:gd name="T60" fmla="*/ 14137 w 257"/>
                <a:gd name="T61" fmla="*/ 99 h 237"/>
                <a:gd name="T62" fmla="*/ 7141 w 257"/>
                <a:gd name="T63" fmla="*/ 47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7" name="Freeform 39">
              <a:extLst>
                <a:ext uri="{FF2B5EF4-FFF2-40B4-BE49-F238E27FC236}">
                  <a16:creationId xmlns:a16="http://schemas.microsoft.com/office/drawing/2014/main" id="{ADAEDCC7-50FE-08CC-84BF-7B5F684E1516}"/>
                </a:ext>
              </a:extLst>
            </p:cNvPr>
            <p:cNvSpPr>
              <a:spLocks/>
            </p:cNvSpPr>
            <p:nvPr/>
          </p:nvSpPr>
          <p:spPr bwMode="ltGray">
            <a:xfrm rot="1584153">
              <a:off x="242" y="756"/>
              <a:ext cx="167" cy="115"/>
            </a:xfrm>
            <a:custGeom>
              <a:avLst/>
              <a:gdLst>
                <a:gd name="T0" fmla="*/ 54140 w 124"/>
                <a:gd name="T1" fmla="*/ 0 h 110"/>
                <a:gd name="T2" fmla="*/ 86553 w 124"/>
                <a:gd name="T3" fmla="*/ 286 h 110"/>
                <a:gd name="T4" fmla="*/ 84110 w 124"/>
                <a:gd name="T5" fmla="*/ 285 h 110"/>
                <a:gd name="T6" fmla="*/ 74719 w 124"/>
                <a:gd name="T7" fmla="*/ 280 h 110"/>
                <a:gd name="T8" fmla="*/ 62453 w 124"/>
                <a:gd name="T9" fmla="*/ 271 h 110"/>
                <a:gd name="T10" fmla="*/ 47719 w 124"/>
                <a:gd name="T11" fmla="*/ 265 h 110"/>
                <a:gd name="T12" fmla="*/ 31404 w 124"/>
                <a:gd name="T13" fmla="*/ 259 h 110"/>
                <a:gd name="T14" fmla="*/ 17827 w 124"/>
                <a:gd name="T15" fmla="*/ 261 h 110"/>
                <a:gd name="T16" fmla="*/ 6346 w 124"/>
                <a:gd name="T17" fmla="*/ 273 h 110"/>
                <a:gd name="T18" fmla="*/ 0 w 124"/>
                <a:gd name="T19" fmla="*/ 293 h 110"/>
                <a:gd name="T20" fmla="*/ 2598 w 124"/>
                <a:gd name="T21" fmla="*/ 261 h 110"/>
                <a:gd name="T22" fmla="*/ 5708 w 124"/>
                <a:gd name="T23" fmla="*/ 237 h 110"/>
                <a:gd name="T24" fmla="*/ 11511 w 124"/>
                <a:gd name="T25" fmla="*/ 219 h 110"/>
                <a:gd name="T26" fmla="*/ 17827 w 124"/>
                <a:gd name="T27" fmla="*/ 202 h 110"/>
                <a:gd name="T28" fmla="*/ 25290 w 124"/>
                <a:gd name="T29" fmla="*/ 191 h 110"/>
                <a:gd name="T30" fmla="*/ 32655 w 124"/>
                <a:gd name="T31" fmla="*/ 190 h 110"/>
                <a:gd name="T32" fmla="*/ 40949 w 124"/>
                <a:gd name="T33" fmla="*/ 190 h 110"/>
                <a:gd name="T34" fmla="*/ 50332 w 124"/>
                <a:gd name="T35" fmla="*/ 199 h 110"/>
                <a:gd name="T36" fmla="*/ 51002 w 124"/>
                <a:gd name="T37" fmla="*/ 190 h 110"/>
                <a:gd name="T38" fmla="*/ 48971 w 124"/>
                <a:gd name="T39" fmla="*/ 152 h 110"/>
                <a:gd name="T40" fmla="*/ 46717 w 124"/>
                <a:gd name="T41" fmla="*/ 101 h 110"/>
                <a:gd name="T42" fmla="*/ 45871 w 124"/>
                <a:gd name="T43" fmla="*/ 79 h 110"/>
                <a:gd name="T44" fmla="*/ 43979 w 124"/>
                <a:gd name="T45" fmla="*/ 79 h 110"/>
                <a:gd name="T46" fmla="*/ 42294 w 124"/>
                <a:gd name="T47" fmla="*/ 76 h 110"/>
                <a:gd name="T48" fmla="*/ 40949 w 124"/>
                <a:gd name="T49" fmla="*/ 67 h 110"/>
                <a:gd name="T50" fmla="*/ 40200 w 124"/>
                <a:gd name="T51" fmla="*/ 58 h 110"/>
                <a:gd name="T52" fmla="*/ 40200 w 124"/>
                <a:gd name="T53" fmla="*/ 49 h 110"/>
                <a:gd name="T54" fmla="*/ 40949 w 124"/>
                <a:gd name="T55" fmla="*/ 39 h 110"/>
                <a:gd name="T56" fmla="*/ 46372 w 124"/>
                <a:gd name="T57" fmla="*/ 8 h 110"/>
                <a:gd name="T58" fmla="*/ 54140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8" name="Freeform 40">
              <a:extLst>
                <a:ext uri="{FF2B5EF4-FFF2-40B4-BE49-F238E27FC236}">
                  <a16:creationId xmlns:a16="http://schemas.microsoft.com/office/drawing/2014/main" id="{101D04A7-EDDD-8AE3-7BB4-73DB49948448}"/>
                </a:ext>
              </a:extLst>
            </p:cNvPr>
            <p:cNvSpPr>
              <a:spLocks/>
            </p:cNvSpPr>
            <p:nvPr/>
          </p:nvSpPr>
          <p:spPr bwMode="ltGray">
            <a:xfrm rot="1584153">
              <a:off x="574" y="286"/>
              <a:ext cx="147" cy="160"/>
            </a:xfrm>
            <a:custGeom>
              <a:avLst/>
              <a:gdLst>
                <a:gd name="T0" fmla="*/ 0 w 109"/>
                <a:gd name="T1" fmla="*/ 0 h 156"/>
                <a:gd name="T2" fmla="*/ 3541 w 109"/>
                <a:gd name="T3" fmla="*/ 1 h 156"/>
                <a:gd name="T4" fmla="*/ 12620 w 109"/>
                <a:gd name="T5" fmla="*/ 5 h 156"/>
                <a:gd name="T6" fmla="*/ 26420 w 109"/>
                <a:gd name="T7" fmla="*/ 12 h 156"/>
                <a:gd name="T8" fmla="*/ 41748 w 109"/>
                <a:gd name="T9" fmla="*/ 46 h 156"/>
                <a:gd name="T10" fmla="*/ 56302 w 109"/>
                <a:gd name="T11" fmla="*/ 73 h 156"/>
                <a:gd name="T12" fmla="*/ 69078 w 109"/>
                <a:gd name="T13" fmla="*/ 123 h 156"/>
                <a:gd name="T14" fmla="*/ 76868 w 109"/>
                <a:gd name="T15" fmla="*/ 188 h 156"/>
                <a:gd name="T16" fmla="*/ 78396 w 109"/>
                <a:gd name="T17" fmla="*/ 272 h 156"/>
                <a:gd name="T18" fmla="*/ 75930 w 109"/>
                <a:gd name="T19" fmla="*/ 272 h 156"/>
                <a:gd name="T20" fmla="*/ 71754 w 109"/>
                <a:gd name="T21" fmla="*/ 272 h 156"/>
                <a:gd name="T22" fmla="*/ 66892 w 109"/>
                <a:gd name="T23" fmla="*/ 272 h 156"/>
                <a:gd name="T24" fmla="*/ 62494 w 109"/>
                <a:gd name="T25" fmla="*/ 268 h 156"/>
                <a:gd name="T26" fmla="*/ 58130 w 109"/>
                <a:gd name="T27" fmla="*/ 266 h 156"/>
                <a:gd name="T28" fmla="*/ 53260 w 109"/>
                <a:gd name="T29" fmla="*/ 261 h 156"/>
                <a:gd name="T30" fmla="*/ 47427 w 109"/>
                <a:gd name="T31" fmla="*/ 253 h 156"/>
                <a:gd name="T32" fmla="*/ 41748 w 109"/>
                <a:gd name="T33" fmla="*/ 243 h 156"/>
                <a:gd name="T34" fmla="*/ 37980 w 109"/>
                <a:gd name="T35" fmla="*/ 218 h 156"/>
                <a:gd name="T36" fmla="*/ 37980 w 109"/>
                <a:gd name="T37" fmla="*/ 193 h 156"/>
                <a:gd name="T38" fmla="*/ 40590 w 109"/>
                <a:gd name="T39" fmla="*/ 169 h 156"/>
                <a:gd name="T40" fmla="*/ 42994 w 109"/>
                <a:gd name="T41" fmla="*/ 137 h 156"/>
                <a:gd name="T42" fmla="*/ 40590 w 109"/>
                <a:gd name="T43" fmla="*/ 110 h 156"/>
                <a:gd name="T44" fmla="*/ 34812 w 109"/>
                <a:gd name="T45" fmla="*/ 71 h 156"/>
                <a:gd name="T46" fmla="*/ 22653 w 109"/>
                <a:gd name="T47" fmla="*/ 45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49" name="Freeform 41">
              <a:extLst>
                <a:ext uri="{FF2B5EF4-FFF2-40B4-BE49-F238E27FC236}">
                  <a16:creationId xmlns:a16="http://schemas.microsoft.com/office/drawing/2014/main" id="{B3C6A58B-05EF-4A53-A259-27A74D42C5A6}"/>
                </a:ext>
              </a:extLst>
            </p:cNvPr>
            <p:cNvSpPr>
              <a:spLocks/>
            </p:cNvSpPr>
            <p:nvPr/>
          </p:nvSpPr>
          <p:spPr bwMode="ltGray">
            <a:xfrm rot="1584153">
              <a:off x="236" y="721"/>
              <a:ext cx="62" cy="97"/>
            </a:xfrm>
            <a:custGeom>
              <a:avLst/>
              <a:gdLst>
                <a:gd name="T0" fmla="*/ 22457 w 46"/>
                <a:gd name="T1" fmla="*/ 0 h 94"/>
                <a:gd name="T2" fmla="*/ 14238 w 46"/>
                <a:gd name="T3" fmla="*/ 73 h 94"/>
                <a:gd name="T4" fmla="*/ 10564 w 46"/>
                <a:gd name="T5" fmla="*/ 122 h 94"/>
                <a:gd name="T6" fmla="*/ 7838 w 46"/>
                <a:gd name="T7" fmla="*/ 159 h 94"/>
                <a:gd name="T8" fmla="*/ 0 w 46"/>
                <a:gd name="T9" fmla="*/ 186 h 94"/>
                <a:gd name="T10" fmla="*/ 8603 w 46"/>
                <a:gd name="T11" fmla="*/ 174 h 94"/>
                <a:gd name="T12" fmla="*/ 16662 w 46"/>
                <a:gd name="T13" fmla="*/ 162 h 94"/>
                <a:gd name="T14" fmla="*/ 22567 w 46"/>
                <a:gd name="T15" fmla="*/ 136 h 94"/>
                <a:gd name="T16" fmla="*/ 28391 w 46"/>
                <a:gd name="T17" fmla="*/ 112 h 94"/>
                <a:gd name="T18" fmla="*/ 32318 w 46"/>
                <a:gd name="T19" fmla="*/ 88 h 94"/>
                <a:gd name="T20" fmla="*/ 32714 w 46"/>
                <a:gd name="T21" fmla="*/ 57 h 94"/>
                <a:gd name="T22" fmla="*/ 30268 w 46"/>
                <a:gd name="T23" fmla="*/ 15 h 94"/>
                <a:gd name="T24" fmla="*/ 22457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0" name="Freeform 42">
              <a:extLst>
                <a:ext uri="{FF2B5EF4-FFF2-40B4-BE49-F238E27FC236}">
                  <a16:creationId xmlns:a16="http://schemas.microsoft.com/office/drawing/2014/main" id="{F09F83B7-33CF-D186-5421-CE726DCAAA56}"/>
                </a:ext>
              </a:extLst>
            </p:cNvPr>
            <p:cNvSpPr>
              <a:spLocks/>
            </p:cNvSpPr>
            <p:nvPr/>
          </p:nvSpPr>
          <p:spPr bwMode="ltGray">
            <a:xfrm rot="1584153">
              <a:off x="585" y="466"/>
              <a:ext cx="72" cy="41"/>
            </a:xfrm>
            <a:custGeom>
              <a:avLst/>
              <a:gdLst>
                <a:gd name="T0" fmla="*/ 0 w 54"/>
                <a:gd name="T1" fmla="*/ 0 h 40"/>
                <a:gd name="T2" fmla="*/ 1 w 54"/>
                <a:gd name="T3" fmla="*/ 1 h 40"/>
                <a:gd name="T4" fmla="*/ 3568 w 54"/>
                <a:gd name="T5" fmla="*/ 3 h 40"/>
                <a:gd name="T6" fmla="*/ 7232 w 54"/>
                <a:gd name="T7" fmla="*/ 8 h 40"/>
                <a:gd name="T8" fmla="*/ 11627 w 54"/>
                <a:gd name="T9" fmla="*/ 12 h 40"/>
                <a:gd name="T10" fmla="*/ 16385 w 54"/>
                <a:gd name="T11" fmla="*/ 15 h 40"/>
                <a:gd name="T12" fmla="*/ 21505 w 54"/>
                <a:gd name="T13" fmla="*/ 17 h 40"/>
                <a:gd name="T14" fmla="*/ 25559 w 54"/>
                <a:gd name="T15" fmla="*/ 18 h 40"/>
                <a:gd name="T16" fmla="*/ 30320 w 54"/>
                <a:gd name="T17" fmla="*/ 16 h 40"/>
                <a:gd name="T18" fmla="*/ 29932 w 54"/>
                <a:gd name="T19" fmla="*/ 47 h 40"/>
                <a:gd name="T20" fmla="*/ 28252 w 54"/>
                <a:gd name="T21" fmla="*/ 55 h 40"/>
                <a:gd name="T22" fmla="*/ 24880 w 54"/>
                <a:gd name="T23" fmla="*/ 60 h 40"/>
                <a:gd name="T24" fmla="*/ 20671 w 54"/>
                <a:gd name="T25" fmla="*/ 63 h 40"/>
                <a:gd name="T26" fmla="*/ 15503 w 54"/>
                <a:gd name="T27" fmla="*/ 61 h 40"/>
                <a:gd name="T28" fmla="*/ 10496 w 54"/>
                <a:gd name="T29" fmla="*/ 54 h 40"/>
                <a:gd name="T30" fmla="*/ 5424 w 54"/>
                <a:gd name="T31" fmla="*/ 42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1" name="Freeform 43">
              <a:extLst>
                <a:ext uri="{FF2B5EF4-FFF2-40B4-BE49-F238E27FC236}">
                  <a16:creationId xmlns:a16="http://schemas.microsoft.com/office/drawing/2014/main" id="{49EB461A-E9BE-694A-7FA2-8366FF70DBE9}"/>
                </a:ext>
              </a:extLst>
            </p:cNvPr>
            <p:cNvSpPr>
              <a:spLocks/>
            </p:cNvSpPr>
            <p:nvPr/>
          </p:nvSpPr>
          <p:spPr bwMode="ltGray">
            <a:xfrm>
              <a:off x="0" y="886"/>
              <a:ext cx="360" cy="650"/>
            </a:xfrm>
            <a:custGeom>
              <a:avLst/>
              <a:gdLst>
                <a:gd name="T0" fmla="*/ 264 w 360"/>
                <a:gd name="T1" fmla="*/ 0 h 650"/>
                <a:gd name="T2" fmla="*/ 269 w 360"/>
                <a:gd name="T3" fmla="*/ 9 h 650"/>
                <a:gd name="T4" fmla="*/ 277 w 360"/>
                <a:gd name="T5" fmla="*/ 22 h 650"/>
                <a:gd name="T6" fmla="*/ 286 w 360"/>
                <a:gd name="T7" fmla="*/ 39 h 650"/>
                <a:gd name="T8" fmla="*/ 297 w 360"/>
                <a:gd name="T9" fmla="*/ 58 h 650"/>
                <a:gd name="T10" fmla="*/ 309 w 360"/>
                <a:gd name="T11" fmla="*/ 83 h 650"/>
                <a:gd name="T12" fmla="*/ 319 w 360"/>
                <a:gd name="T13" fmla="*/ 108 h 650"/>
                <a:gd name="T14" fmla="*/ 329 w 360"/>
                <a:gd name="T15" fmla="*/ 136 h 650"/>
                <a:gd name="T16" fmla="*/ 333 w 360"/>
                <a:gd name="T17" fmla="*/ 163 h 650"/>
                <a:gd name="T18" fmla="*/ 336 w 360"/>
                <a:gd name="T19" fmla="*/ 193 h 650"/>
                <a:gd name="T20" fmla="*/ 332 w 360"/>
                <a:gd name="T21" fmla="*/ 223 h 650"/>
                <a:gd name="T22" fmla="*/ 323 w 360"/>
                <a:gd name="T23" fmla="*/ 255 h 650"/>
                <a:gd name="T24" fmla="*/ 310 w 360"/>
                <a:gd name="T25" fmla="*/ 285 h 650"/>
                <a:gd name="T26" fmla="*/ 287 w 360"/>
                <a:gd name="T27" fmla="*/ 315 h 650"/>
                <a:gd name="T28" fmla="*/ 257 w 360"/>
                <a:gd name="T29" fmla="*/ 343 h 650"/>
                <a:gd name="T30" fmla="*/ 218 w 360"/>
                <a:gd name="T31" fmla="*/ 370 h 650"/>
                <a:gd name="T32" fmla="*/ 167 w 360"/>
                <a:gd name="T33" fmla="*/ 396 h 650"/>
                <a:gd name="T34" fmla="*/ 111 w 360"/>
                <a:gd name="T35" fmla="*/ 425 h 650"/>
                <a:gd name="T36" fmla="*/ 69 w 360"/>
                <a:gd name="T37" fmla="*/ 457 h 650"/>
                <a:gd name="T38" fmla="*/ 35 w 360"/>
                <a:gd name="T39" fmla="*/ 490 h 650"/>
                <a:gd name="T40" fmla="*/ 12 w 360"/>
                <a:gd name="T41" fmla="*/ 526 h 650"/>
                <a:gd name="T42" fmla="*/ 0 w 360"/>
                <a:gd name="T43" fmla="*/ 553 h 650"/>
                <a:gd name="T44" fmla="*/ 0 w 360"/>
                <a:gd name="T45" fmla="*/ 650 h 650"/>
                <a:gd name="T46" fmla="*/ 6 w 360"/>
                <a:gd name="T47" fmla="*/ 628 h 650"/>
                <a:gd name="T48" fmla="*/ 19 w 360"/>
                <a:gd name="T49" fmla="*/ 594 h 650"/>
                <a:gd name="T50" fmla="*/ 43 w 360"/>
                <a:gd name="T51" fmla="*/ 551 h 650"/>
                <a:gd name="T52" fmla="*/ 76 w 360"/>
                <a:gd name="T53" fmla="*/ 503 h 650"/>
                <a:gd name="T54" fmla="*/ 125 w 360"/>
                <a:gd name="T55" fmla="*/ 454 h 650"/>
                <a:gd name="T56" fmla="*/ 190 w 360"/>
                <a:gd name="T57" fmla="*/ 408 h 650"/>
                <a:gd name="T58" fmla="*/ 275 w 360"/>
                <a:gd name="T59" fmla="*/ 365 h 650"/>
                <a:gd name="T60" fmla="*/ 308 w 360"/>
                <a:gd name="T61" fmla="*/ 342 h 650"/>
                <a:gd name="T62" fmla="*/ 335 w 360"/>
                <a:gd name="T63" fmla="*/ 305 h 650"/>
                <a:gd name="T64" fmla="*/ 352 w 360"/>
                <a:gd name="T65" fmla="*/ 255 h 650"/>
                <a:gd name="T66" fmla="*/ 360 w 360"/>
                <a:gd name="T67" fmla="*/ 201 h 650"/>
                <a:gd name="T68" fmla="*/ 356 w 360"/>
                <a:gd name="T69" fmla="*/ 144 h 650"/>
                <a:gd name="T70" fmla="*/ 341 w 360"/>
                <a:gd name="T71" fmla="*/ 88 h 650"/>
                <a:gd name="T72" fmla="*/ 311 w 360"/>
                <a:gd name="T73" fmla="*/ 39 h 650"/>
                <a:gd name="T74" fmla="*/ 264 w 360"/>
                <a:gd name="T75" fmla="*/ 0 h 6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1052" name="Freeform 44">
              <a:extLst>
                <a:ext uri="{FF2B5EF4-FFF2-40B4-BE49-F238E27FC236}">
                  <a16:creationId xmlns:a16="http://schemas.microsoft.com/office/drawing/2014/main" id="{90C48E7B-0820-CF34-1EE3-7B1837B10755}"/>
                </a:ext>
              </a:extLst>
            </p:cNvPr>
            <p:cNvSpPr>
              <a:spLocks/>
            </p:cNvSpPr>
            <p:nvPr/>
          </p:nvSpPr>
          <p:spPr bwMode="ltGray">
            <a:xfrm rot="1584153">
              <a:off x="56" y="84"/>
              <a:ext cx="804" cy="686"/>
            </a:xfrm>
            <a:custGeom>
              <a:avLst/>
              <a:gdLst>
                <a:gd name="T0" fmla="*/ 11778 w 596"/>
                <a:gd name="T1" fmla="*/ 707 h 666"/>
                <a:gd name="T2" fmla="*/ 4365 w 596"/>
                <a:gd name="T3" fmla="*/ 655 h 666"/>
                <a:gd name="T4" fmla="*/ 0 w 596"/>
                <a:gd name="T5" fmla="*/ 554 h 666"/>
                <a:gd name="T6" fmla="*/ 2637 w 596"/>
                <a:gd name="T7" fmla="*/ 426 h 666"/>
                <a:gd name="T8" fmla="*/ 18353 w 596"/>
                <a:gd name="T9" fmla="*/ 290 h 666"/>
                <a:gd name="T10" fmla="*/ 49856 w 596"/>
                <a:gd name="T11" fmla="*/ 163 h 666"/>
                <a:gd name="T12" fmla="*/ 103042 w 596"/>
                <a:gd name="T13" fmla="*/ 56 h 666"/>
                <a:gd name="T14" fmla="*/ 178810 w 596"/>
                <a:gd name="T15" fmla="*/ 2 h 666"/>
                <a:gd name="T16" fmla="*/ 275740 w 596"/>
                <a:gd name="T17" fmla="*/ 9 h 666"/>
                <a:gd name="T18" fmla="*/ 350785 w 596"/>
                <a:gd name="T19" fmla="*/ 129 h 666"/>
                <a:gd name="T20" fmla="*/ 401509 w 596"/>
                <a:gd name="T21" fmla="*/ 315 h 666"/>
                <a:gd name="T22" fmla="*/ 428146 w 596"/>
                <a:gd name="T23" fmla="*/ 547 h 666"/>
                <a:gd name="T24" fmla="*/ 431444 w 596"/>
                <a:gd name="T25" fmla="*/ 786 h 666"/>
                <a:gd name="T26" fmla="*/ 410555 w 596"/>
                <a:gd name="T27" fmla="*/ 1006 h 666"/>
                <a:gd name="T28" fmla="*/ 367369 w 596"/>
                <a:gd name="T29" fmla="*/ 1178 h 666"/>
                <a:gd name="T30" fmla="*/ 302237 w 596"/>
                <a:gd name="T31" fmla="*/ 1272 h 666"/>
                <a:gd name="T32" fmla="*/ 282023 w 596"/>
                <a:gd name="T33" fmla="*/ 1265 h 666"/>
                <a:gd name="T34" fmla="*/ 319827 w 596"/>
                <a:gd name="T35" fmla="*/ 1187 h 666"/>
                <a:gd name="T36" fmla="*/ 349226 w 596"/>
                <a:gd name="T37" fmla="*/ 1041 h 666"/>
                <a:gd name="T38" fmla="*/ 369449 w 596"/>
                <a:gd name="T39" fmla="*/ 870 h 666"/>
                <a:gd name="T40" fmla="*/ 376629 w 596"/>
                <a:gd name="T41" fmla="*/ 682 h 666"/>
                <a:gd name="T42" fmla="*/ 372284 w 596"/>
                <a:gd name="T43" fmla="*/ 494 h 666"/>
                <a:gd name="T44" fmla="*/ 351250 w 596"/>
                <a:gd name="T45" fmla="*/ 333 h 666"/>
                <a:gd name="T46" fmla="*/ 313779 w 596"/>
                <a:gd name="T47" fmla="*/ 215 h 666"/>
                <a:gd name="T48" fmla="*/ 247319 w 596"/>
                <a:gd name="T49" fmla="*/ 142 h 666"/>
                <a:gd name="T50" fmla="*/ 178373 w 596"/>
                <a:gd name="T51" fmla="*/ 115 h 666"/>
                <a:gd name="T52" fmla="*/ 126229 w 596"/>
                <a:gd name="T53" fmla="*/ 134 h 666"/>
                <a:gd name="T54" fmla="*/ 87841 w 596"/>
                <a:gd name="T55" fmla="*/ 192 h 666"/>
                <a:gd name="T56" fmla="*/ 60778 w 596"/>
                <a:gd name="T57" fmla="*/ 285 h 666"/>
                <a:gd name="T58" fmla="*/ 41361 w 596"/>
                <a:gd name="T59" fmla="*/ 396 h 666"/>
                <a:gd name="T60" fmla="*/ 28913 w 596"/>
                <a:gd name="T61" fmla="*/ 520 h 666"/>
                <a:gd name="T62" fmla="*/ 20309 w 596"/>
                <a:gd name="T63" fmla="*/ 647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grpSp>
      <p:sp>
        <p:nvSpPr>
          <p:cNvPr id="643117" name="Rectangle 45">
            <a:extLst>
              <a:ext uri="{FF2B5EF4-FFF2-40B4-BE49-F238E27FC236}">
                <a16:creationId xmlns:a16="http://schemas.microsoft.com/office/drawing/2014/main" id="{E183CE08-7D36-DBC6-E476-DD1E405FEEDA}"/>
              </a:ext>
            </a:extLst>
          </p:cNvPr>
          <p:cNvSpPr>
            <a:spLocks noGrp="1" noChangeArrowheads="1"/>
          </p:cNvSpPr>
          <p:nvPr>
            <p:ph type="title"/>
          </p:nvPr>
        </p:nvSpPr>
        <p:spPr bwMode="auto">
          <a:xfrm>
            <a:off x="590786" y="103188"/>
            <a:ext cx="10991615"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8" name="Rectangle 46">
            <a:extLst>
              <a:ext uri="{FF2B5EF4-FFF2-40B4-BE49-F238E27FC236}">
                <a16:creationId xmlns:a16="http://schemas.microsoft.com/office/drawing/2014/main" id="{F503C424-DADB-FFE1-B4EE-7C34C6914723}"/>
              </a:ext>
            </a:extLst>
          </p:cNvPr>
          <p:cNvSpPr>
            <a:spLocks noGrp="1" noChangeArrowheads="1"/>
          </p:cNvSpPr>
          <p:nvPr>
            <p:ph type="body" idx="1"/>
          </p:nvPr>
        </p:nvSpPr>
        <p:spPr bwMode="auto">
          <a:xfrm>
            <a:off x="609600" y="1600201"/>
            <a:ext cx="109728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43119" name="Rectangle 47">
            <a:extLst>
              <a:ext uri="{FF2B5EF4-FFF2-40B4-BE49-F238E27FC236}">
                <a16:creationId xmlns:a16="http://schemas.microsoft.com/office/drawing/2014/main" id="{5398A609-CB35-3C41-CDB0-708AA66E415B}"/>
              </a:ext>
            </a:extLst>
          </p:cNvPr>
          <p:cNvSpPr>
            <a:spLocks noGrp="1" noChangeArrowheads="1"/>
          </p:cNvSpPr>
          <p:nvPr>
            <p:ph type="dt" sz="half" idx="2"/>
          </p:nvPr>
        </p:nvSpPr>
        <p:spPr bwMode="auto">
          <a:xfrm>
            <a:off x="609600" y="6243638"/>
            <a:ext cx="2844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ea typeface="宋体" pitchFamily="2" charset="-122"/>
              </a:defRPr>
            </a:lvl1pPr>
          </a:lstStyle>
          <a:p>
            <a:pPr>
              <a:defRPr/>
            </a:pPr>
            <a:endParaRPr lang="en-US" altLang="zh-CN"/>
          </a:p>
        </p:txBody>
      </p:sp>
      <p:sp>
        <p:nvSpPr>
          <p:cNvPr id="643120" name="Rectangle 48">
            <a:extLst>
              <a:ext uri="{FF2B5EF4-FFF2-40B4-BE49-F238E27FC236}">
                <a16:creationId xmlns:a16="http://schemas.microsoft.com/office/drawing/2014/main" id="{621AF783-7A9D-4CDA-E7A1-F68A86044690}"/>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ea typeface="宋体" pitchFamily="2" charset="-122"/>
              </a:defRPr>
            </a:lvl1pPr>
          </a:lstStyle>
          <a:p>
            <a:pPr>
              <a:defRPr/>
            </a:pPr>
            <a:endParaRPr lang="en-US" altLang="zh-CN"/>
          </a:p>
        </p:txBody>
      </p:sp>
      <p:sp>
        <p:nvSpPr>
          <p:cNvPr id="643121" name="Rectangle 49">
            <a:extLst>
              <a:ext uri="{FF2B5EF4-FFF2-40B4-BE49-F238E27FC236}">
                <a16:creationId xmlns:a16="http://schemas.microsoft.com/office/drawing/2014/main" id="{7D1042A4-857F-5AA9-8657-2A98BFD7417B}"/>
              </a:ext>
            </a:extLst>
          </p:cNvPr>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58AECF0-3CA8-45BC-BD55-DE862A741265}" type="slidenum">
              <a:rPr lang="en-US" altLang="zh-CN"/>
              <a:pPr>
                <a:defRPr/>
              </a:pPr>
              <a:t>‹#›</a:t>
            </a:fld>
            <a:endParaRPr lang="en-US" altLang="zh-CN"/>
          </a:p>
        </p:txBody>
      </p:sp>
    </p:spTree>
    <p:extLst>
      <p:ext uri="{BB962C8B-B14F-4D97-AF65-F5344CB8AC3E}">
        <p14:creationId xmlns:p14="http://schemas.microsoft.com/office/powerpoint/2010/main" val="365529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8E50DE-D8B1-4641-9F44-093893738EC6}" type="datetimeFigureOut">
              <a:rPr lang="en-GB" smtClean="0"/>
              <a:t>13/09/2025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FDEDC-421F-4146-9929-E9E622068636}" type="slidenum">
              <a:rPr lang="en-GB" smtClean="0"/>
              <a:t>‹#›</a:t>
            </a:fld>
            <a:endParaRPr lang="en-GB"/>
          </a:p>
        </p:txBody>
      </p:sp>
    </p:spTree>
    <p:extLst>
      <p:ext uri="{BB962C8B-B14F-4D97-AF65-F5344CB8AC3E}">
        <p14:creationId xmlns:p14="http://schemas.microsoft.com/office/powerpoint/2010/main" val="300554073"/>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tiff"/></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oleObject" Target="../embeddings/oleObject2.bin"/><Relationship Id="rId5" Type="http://schemas.openxmlformats.org/officeDocument/2006/relationships/image" Target="../media/image18.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47.w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50.tiff"/><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3.emf"/></Relationships>
</file>

<file path=ppt/slides/_rels/slide24.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ti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tiff"/><Relationship Id="rId4" Type="http://schemas.openxmlformats.org/officeDocument/2006/relationships/image" Target="../media/image58.tif"/></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5.emf"/><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6.emf"/><Relationship Id="rId4" Type="http://schemas.openxmlformats.org/officeDocument/2006/relationships/image" Target="../media/image65.emf"/></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oleObject" Target="../embeddings/oleObject6.bin"/><Relationship Id="rId1" Type="http://schemas.openxmlformats.org/officeDocument/2006/relationships/slideLayout" Target="../slideLayouts/slideLayout2.xml"/><Relationship Id="rId4" Type="http://schemas.openxmlformats.org/officeDocument/2006/relationships/image" Target="../media/image66.emf"/></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eg"/><Relationship Id="rId1" Type="http://schemas.openxmlformats.org/officeDocument/2006/relationships/slideLayout" Target="../slideLayouts/slideLayout26.xml"/><Relationship Id="rId5" Type="http://schemas.openxmlformats.org/officeDocument/2006/relationships/image" Target="../media/image79.png"/><Relationship Id="rId4" Type="http://schemas.openxmlformats.org/officeDocument/2006/relationships/image" Target="../media/image78.emf"/></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84.png"/><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815489-1131-B2E5-D9BF-2F0B59686CBF}"/>
              </a:ext>
            </a:extLst>
          </p:cNvPr>
          <p:cNvPicPr>
            <a:picLocks noChangeAspect="1"/>
          </p:cNvPicPr>
          <p:nvPr/>
        </p:nvPicPr>
        <p:blipFill>
          <a:blip r:embed="rId2"/>
          <a:stretch>
            <a:fillRect/>
          </a:stretch>
        </p:blipFill>
        <p:spPr>
          <a:xfrm>
            <a:off x="-90240" y="-181386"/>
            <a:ext cx="12282240" cy="9211680"/>
          </a:xfrm>
          <a:prstGeom prst="rect">
            <a:avLst/>
          </a:prstGeom>
        </p:spPr>
      </p:pic>
      <p:sp>
        <p:nvSpPr>
          <p:cNvPr id="2" name="Title 1">
            <a:extLst>
              <a:ext uri="{FF2B5EF4-FFF2-40B4-BE49-F238E27FC236}">
                <a16:creationId xmlns:a16="http://schemas.microsoft.com/office/drawing/2014/main" id="{23A20A33-79E7-07B2-2412-3B9E2B9D0A41}"/>
              </a:ext>
            </a:extLst>
          </p:cNvPr>
          <p:cNvSpPr>
            <a:spLocks noGrp="1"/>
          </p:cNvSpPr>
          <p:nvPr>
            <p:ph type="ctrTitle"/>
          </p:nvPr>
        </p:nvSpPr>
        <p:spPr>
          <a:xfrm>
            <a:off x="-51071" y="-252802"/>
            <a:ext cx="12203901" cy="2387600"/>
          </a:xfrm>
        </p:spPr>
        <p:txBody>
          <a:bodyPr>
            <a:noAutofit/>
          </a:bodyPr>
          <a:lstStyle/>
          <a:p>
            <a:r>
              <a:rPr lang="en-GB" sz="6600" b="1" dirty="0">
                <a:solidFill>
                  <a:srgbClr val="FFFF00"/>
                </a:solidFill>
                <a:effectLst>
                  <a:outerShdw blurRad="38100" dist="38100" dir="2700000" algn="tl">
                    <a:srgbClr val="000000">
                      <a:alpha val="43137"/>
                    </a:srgbClr>
                  </a:outerShdw>
                </a:effectLst>
              </a:rPr>
              <a:t>Cytogenomics of oats (</a:t>
            </a:r>
            <a:r>
              <a:rPr lang="en-GB" sz="6600" b="1" i="1" dirty="0">
                <a:solidFill>
                  <a:srgbClr val="FFFF00"/>
                </a:solidFill>
                <a:effectLst>
                  <a:outerShdw blurRad="38100" dist="38100" dir="2700000" algn="tl">
                    <a:srgbClr val="000000">
                      <a:alpha val="43137"/>
                    </a:srgbClr>
                  </a:outerShdw>
                </a:effectLst>
              </a:rPr>
              <a:t>Avena</a:t>
            </a:r>
            <a:r>
              <a:rPr lang="en-GB" sz="6600" b="1" dirty="0">
                <a:solidFill>
                  <a:srgbClr val="FFFF00"/>
                </a:solidFill>
                <a:effectLst>
                  <a:outerShdw blurRad="38100" dist="38100" dir="2700000" algn="tl">
                    <a:srgbClr val="000000">
                      <a:alpha val="43137"/>
                    </a:srgbClr>
                  </a:outerShdw>
                </a:effectLst>
              </a:rPr>
              <a:t>):</a:t>
            </a:r>
            <a:br>
              <a:rPr lang="en-GB" sz="6600" b="1" dirty="0">
                <a:solidFill>
                  <a:srgbClr val="FFFF00"/>
                </a:solidFill>
                <a:effectLst>
                  <a:outerShdw blurRad="38100" dist="38100" dir="2700000" algn="tl">
                    <a:srgbClr val="000000">
                      <a:alpha val="43137"/>
                    </a:srgbClr>
                  </a:outerShdw>
                </a:effectLst>
              </a:rPr>
            </a:br>
            <a:r>
              <a:rPr lang="en-GB" sz="6600" b="1" dirty="0">
                <a:solidFill>
                  <a:srgbClr val="FFFF00"/>
                </a:solidFill>
                <a:effectLst>
                  <a:outerShdw blurRad="38100" dist="38100" dir="2700000" algn="tl">
                    <a:srgbClr val="000000">
                      <a:alpha val="43137"/>
                    </a:srgbClr>
                  </a:outerShdw>
                </a:effectLst>
              </a:rPr>
              <a:t> genome evolution in action</a:t>
            </a:r>
          </a:p>
        </p:txBody>
      </p:sp>
      <p:sp>
        <p:nvSpPr>
          <p:cNvPr id="3" name="Subtitle 2">
            <a:extLst>
              <a:ext uri="{FF2B5EF4-FFF2-40B4-BE49-F238E27FC236}">
                <a16:creationId xmlns:a16="http://schemas.microsoft.com/office/drawing/2014/main" id="{FC0A5F8B-64CF-6513-F83D-2BFB0F274FC6}"/>
              </a:ext>
            </a:extLst>
          </p:cNvPr>
          <p:cNvSpPr>
            <a:spLocks noGrp="1"/>
          </p:cNvSpPr>
          <p:nvPr>
            <p:ph type="subTitle" idx="1"/>
          </p:nvPr>
        </p:nvSpPr>
        <p:spPr>
          <a:xfrm>
            <a:off x="1524000" y="3596573"/>
            <a:ext cx="9144000" cy="1655762"/>
          </a:xfrm>
        </p:spPr>
        <p:txBody>
          <a:bodyPr/>
          <a:lstStyle/>
          <a:p>
            <a:endParaRPr lang="en-GB" dirty="0"/>
          </a:p>
        </p:txBody>
      </p:sp>
      <p:pic>
        <p:nvPicPr>
          <p:cNvPr id="5" name="Picture 4">
            <a:extLst>
              <a:ext uri="{FF2B5EF4-FFF2-40B4-BE49-F238E27FC236}">
                <a16:creationId xmlns:a16="http://schemas.microsoft.com/office/drawing/2014/main" id="{D1ACA896-B79E-2335-D39D-DFEC1E7E5C74}"/>
              </a:ext>
            </a:extLst>
          </p:cNvPr>
          <p:cNvPicPr>
            <a:picLocks noChangeAspect="1"/>
          </p:cNvPicPr>
          <p:nvPr/>
        </p:nvPicPr>
        <p:blipFill>
          <a:blip r:embed="rId3"/>
          <a:stretch>
            <a:fillRect/>
          </a:stretch>
        </p:blipFill>
        <p:spPr>
          <a:xfrm>
            <a:off x="-11901" y="2669991"/>
            <a:ext cx="3069538" cy="4433777"/>
          </a:xfrm>
          <a:prstGeom prst="rect">
            <a:avLst/>
          </a:prstGeom>
        </p:spPr>
      </p:pic>
      <p:sp>
        <p:nvSpPr>
          <p:cNvPr id="6" name="TextBox 5">
            <a:extLst>
              <a:ext uri="{FF2B5EF4-FFF2-40B4-BE49-F238E27FC236}">
                <a16:creationId xmlns:a16="http://schemas.microsoft.com/office/drawing/2014/main" id="{6D3BB0B0-866B-2E8C-169C-1D3F71739955}"/>
              </a:ext>
            </a:extLst>
          </p:cNvPr>
          <p:cNvSpPr txBox="1"/>
          <p:nvPr/>
        </p:nvSpPr>
        <p:spPr>
          <a:xfrm>
            <a:off x="3247164" y="4424454"/>
            <a:ext cx="8755309" cy="2616101"/>
          </a:xfrm>
          <a:prstGeom prst="rect">
            <a:avLst/>
          </a:prstGeom>
          <a:noFill/>
        </p:spPr>
        <p:txBody>
          <a:bodyPr wrap="square">
            <a:spAutoFit/>
          </a:bodyPr>
          <a:lstStyle/>
          <a:p>
            <a:r>
              <a:rPr lang="en-GB" sz="3200" b="1" dirty="0">
                <a:solidFill>
                  <a:srgbClr val="FFFF00"/>
                </a:solidFill>
                <a:effectLst>
                  <a:outerShdw blurRad="38100" dist="38100" dir="2700000" algn="tl">
                    <a:srgbClr val="000000">
                      <a:alpha val="43137"/>
                    </a:srgbClr>
                  </a:outerShdw>
                </a:effectLst>
              </a:rPr>
              <a:t>Pat Heslop-Harrison,</a:t>
            </a:r>
          </a:p>
          <a:p>
            <a:r>
              <a:rPr lang="en-GB" sz="3200" b="1" dirty="0">
                <a:solidFill>
                  <a:srgbClr val="FFFF00"/>
                </a:solidFill>
                <a:effectLst>
                  <a:outerShdw blurRad="38100" dist="38100" dir="2700000" algn="tl">
                    <a:srgbClr val="000000">
                      <a:alpha val="43137"/>
                    </a:srgbClr>
                  </a:outerShdw>
                </a:effectLst>
              </a:rPr>
              <a:t>Trude Schwarzacher,</a:t>
            </a:r>
          </a:p>
          <a:p>
            <a:r>
              <a:rPr lang="en-GB" sz="3200" b="1" dirty="0">
                <a:solidFill>
                  <a:srgbClr val="FFFF00"/>
                </a:solidFill>
                <a:effectLst>
                  <a:outerShdw blurRad="38100" dist="38100" dir="2700000" algn="tl">
                    <a:srgbClr val="000000">
                      <a:alpha val="43137"/>
                    </a:srgbClr>
                  </a:outerShdw>
                </a:effectLst>
              </a:rPr>
              <a:t>Paulina Tomaszewska, Qing Liu</a:t>
            </a:r>
          </a:p>
          <a:p>
            <a:r>
              <a:rPr lang="en-GB" b="1" dirty="0">
                <a:solidFill>
                  <a:srgbClr val="FFFF00"/>
                </a:solidFill>
              </a:rPr>
              <a:t>University of Leicester, Institute for Environmental Futures </a:t>
            </a:r>
          </a:p>
          <a:p>
            <a:r>
              <a:rPr lang="en-GB" b="1" dirty="0">
                <a:solidFill>
                  <a:srgbClr val="FFFF00"/>
                </a:solidFill>
              </a:rPr>
              <a:t>South China Botanical Garden, Guangzhou, China,</a:t>
            </a:r>
          </a:p>
          <a:p>
            <a:r>
              <a:rPr lang="en-GB" b="1" dirty="0">
                <a:solidFill>
                  <a:srgbClr val="FFFF00"/>
                </a:solidFill>
              </a:rPr>
              <a:t>University of Wroclaw, Wroclaw, Poland                      </a:t>
            </a:r>
            <a:r>
              <a:rPr lang="en-GB" sz="3200" b="1" dirty="0">
                <a:solidFill>
                  <a:srgbClr val="FFFF00"/>
                </a:solidFill>
              </a:rPr>
              <a:t>phh@molcyt.com</a:t>
            </a:r>
            <a:endParaRPr lang="en-GB" b="1" dirty="0">
              <a:solidFill>
                <a:srgbClr val="FFFF00"/>
              </a:solidFill>
            </a:endParaRPr>
          </a:p>
        </p:txBody>
      </p:sp>
      <p:sp>
        <p:nvSpPr>
          <p:cNvPr id="4" name="AutoShape 2">
            <a:extLst>
              <a:ext uri="{FF2B5EF4-FFF2-40B4-BE49-F238E27FC236}">
                <a16:creationId xmlns:a16="http://schemas.microsoft.com/office/drawing/2014/main" id="{ADA2D49E-A0A3-CC2A-49FC-990B1FCE0A5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4F739C4B-9651-9AC4-4397-A0A328421CB0}"/>
              </a:ext>
            </a:extLst>
          </p:cNvPr>
          <p:cNvPicPr>
            <a:picLocks noChangeAspect="1"/>
          </p:cNvPicPr>
          <p:nvPr/>
        </p:nvPicPr>
        <p:blipFill>
          <a:blip r:embed="rId4"/>
          <a:stretch>
            <a:fillRect/>
          </a:stretch>
        </p:blipFill>
        <p:spPr>
          <a:xfrm>
            <a:off x="8486565" y="2111891"/>
            <a:ext cx="3432278" cy="2897949"/>
          </a:xfrm>
          <a:prstGeom prst="rect">
            <a:avLst/>
          </a:prstGeom>
        </p:spPr>
      </p:pic>
    </p:spTree>
    <p:extLst>
      <p:ext uri="{BB962C8B-B14F-4D97-AF65-F5344CB8AC3E}">
        <p14:creationId xmlns:p14="http://schemas.microsoft.com/office/powerpoint/2010/main" val="425871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6C61B13-7D8B-ED95-165F-2BEA4232CBCD}"/>
              </a:ext>
            </a:extLst>
          </p:cNvPr>
          <p:cNvPicPr>
            <a:picLocks noChangeAspect="1"/>
          </p:cNvPicPr>
          <p:nvPr/>
        </p:nvPicPr>
        <p:blipFill>
          <a:blip r:embed="rId2"/>
          <a:stretch>
            <a:fillRect/>
          </a:stretch>
        </p:blipFill>
        <p:spPr>
          <a:xfrm>
            <a:off x="-59068" y="-1034901"/>
            <a:ext cx="12310136" cy="9232602"/>
          </a:xfrm>
          <a:prstGeom prst="rect">
            <a:avLst/>
          </a:prstGeom>
        </p:spPr>
      </p:pic>
      <p:sp>
        <p:nvSpPr>
          <p:cNvPr id="2" name="Title 1">
            <a:extLst>
              <a:ext uri="{FF2B5EF4-FFF2-40B4-BE49-F238E27FC236}">
                <a16:creationId xmlns:a16="http://schemas.microsoft.com/office/drawing/2014/main" id="{F06B19B5-D984-2138-CFFC-92E5EA542D57}"/>
              </a:ext>
            </a:extLst>
          </p:cNvPr>
          <p:cNvSpPr>
            <a:spLocks noGrp="1"/>
          </p:cNvSpPr>
          <p:nvPr>
            <p:ph type="title"/>
          </p:nvPr>
        </p:nvSpPr>
        <p:spPr/>
        <p:txBody>
          <a:bodyPr/>
          <a:lstStyle/>
          <a:p>
            <a:endParaRPr lang="en-GB" dirty="0"/>
          </a:p>
        </p:txBody>
      </p:sp>
      <p:pic>
        <p:nvPicPr>
          <p:cNvPr id="7" name="Picture 6">
            <a:extLst>
              <a:ext uri="{FF2B5EF4-FFF2-40B4-BE49-F238E27FC236}">
                <a16:creationId xmlns:a16="http://schemas.microsoft.com/office/drawing/2014/main" id="{724D3CC7-155B-F9B6-7AC2-DCA183FDCA75}"/>
              </a:ext>
            </a:extLst>
          </p:cNvPr>
          <p:cNvPicPr>
            <a:picLocks noChangeAspect="1"/>
          </p:cNvPicPr>
          <p:nvPr/>
        </p:nvPicPr>
        <p:blipFill>
          <a:blip r:embed="rId3"/>
          <a:stretch>
            <a:fillRect/>
          </a:stretch>
        </p:blipFill>
        <p:spPr>
          <a:xfrm>
            <a:off x="-646208" y="2494053"/>
            <a:ext cx="4570508" cy="4397710"/>
          </a:xfrm>
          <a:prstGeom prst="rect">
            <a:avLst/>
          </a:prstGeom>
        </p:spPr>
      </p:pic>
      <p:sp>
        <p:nvSpPr>
          <p:cNvPr id="8" name="AutoShape 2">
            <a:extLst>
              <a:ext uri="{FF2B5EF4-FFF2-40B4-BE49-F238E27FC236}">
                <a16:creationId xmlns:a16="http://schemas.microsoft.com/office/drawing/2014/main" id="{1F968C83-DCF4-331B-7442-A00AA26F0880}"/>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9" name="Picture 8">
            <a:extLst>
              <a:ext uri="{FF2B5EF4-FFF2-40B4-BE49-F238E27FC236}">
                <a16:creationId xmlns:a16="http://schemas.microsoft.com/office/drawing/2014/main" id="{63FC6D96-9EED-C0E3-B807-E3970A299833}"/>
              </a:ext>
            </a:extLst>
          </p:cNvPr>
          <p:cNvPicPr>
            <a:picLocks noChangeAspect="1"/>
          </p:cNvPicPr>
          <p:nvPr/>
        </p:nvPicPr>
        <p:blipFill>
          <a:blip r:embed="rId4"/>
          <a:stretch>
            <a:fillRect/>
          </a:stretch>
        </p:blipFill>
        <p:spPr>
          <a:xfrm>
            <a:off x="4593851" y="-1202367"/>
            <a:ext cx="4770456" cy="3577842"/>
          </a:xfrm>
          <a:prstGeom prst="rect">
            <a:avLst/>
          </a:prstGeom>
        </p:spPr>
      </p:pic>
      <p:sp>
        <p:nvSpPr>
          <p:cNvPr id="10" name="AutoShape 4">
            <a:extLst>
              <a:ext uri="{FF2B5EF4-FFF2-40B4-BE49-F238E27FC236}">
                <a16:creationId xmlns:a16="http://schemas.microsoft.com/office/drawing/2014/main" id="{1AD4AEBA-3296-DA80-4593-4624EA5A7F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B63C02B0-9979-39BC-3135-917DED22DB83}"/>
              </a:ext>
            </a:extLst>
          </p:cNvPr>
          <p:cNvPicPr>
            <a:picLocks noChangeAspect="1"/>
          </p:cNvPicPr>
          <p:nvPr/>
        </p:nvPicPr>
        <p:blipFill>
          <a:blip r:embed="rId5"/>
          <a:stretch>
            <a:fillRect/>
          </a:stretch>
        </p:blipFill>
        <p:spPr>
          <a:xfrm>
            <a:off x="7665138" y="1825625"/>
            <a:ext cx="4145357" cy="5159375"/>
          </a:xfrm>
          <a:prstGeom prst="rect">
            <a:avLst/>
          </a:prstGeom>
        </p:spPr>
      </p:pic>
    </p:spTree>
    <p:extLst>
      <p:ext uri="{BB962C8B-B14F-4D97-AF65-F5344CB8AC3E}">
        <p14:creationId xmlns:p14="http://schemas.microsoft.com/office/powerpoint/2010/main" val="55200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4E6B-6957-ECF5-2EDF-9D389804B88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BDC8A68-F302-54FA-C772-9EADEE9BD14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28EB2EA-FCCC-247E-F363-C0975EB6519A}"/>
              </a:ext>
            </a:extLst>
          </p:cNvPr>
          <p:cNvPicPr>
            <a:picLocks noChangeAspect="1"/>
          </p:cNvPicPr>
          <p:nvPr/>
        </p:nvPicPr>
        <p:blipFill>
          <a:blip r:embed="rId2"/>
          <a:stretch>
            <a:fillRect/>
          </a:stretch>
        </p:blipFill>
        <p:spPr>
          <a:xfrm>
            <a:off x="7093093" y="-173874"/>
            <a:ext cx="5140687" cy="7031874"/>
          </a:xfrm>
          <a:prstGeom prst="rect">
            <a:avLst/>
          </a:prstGeom>
        </p:spPr>
      </p:pic>
      <p:pic>
        <p:nvPicPr>
          <p:cNvPr id="7" name="Picture 6">
            <a:extLst>
              <a:ext uri="{FF2B5EF4-FFF2-40B4-BE49-F238E27FC236}">
                <a16:creationId xmlns:a16="http://schemas.microsoft.com/office/drawing/2014/main" id="{EE353655-02C5-E810-01AB-1F0C8EA7D831}"/>
              </a:ext>
            </a:extLst>
          </p:cNvPr>
          <p:cNvPicPr>
            <a:picLocks noChangeAspect="1"/>
          </p:cNvPicPr>
          <p:nvPr/>
        </p:nvPicPr>
        <p:blipFill>
          <a:blip r:embed="rId3"/>
          <a:stretch>
            <a:fillRect/>
          </a:stretch>
        </p:blipFill>
        <p:spPr>
          <a:xfrm>
            <a:off x="7094272" y="5687958"/>
            <a:ext cx="1586895" cy="928914"/>
          </a:xfrm>
          <a:prstGeom prst="rect">
            <a:avLst/>
          </a:prstGeom>
        </p:spPr>
      </p:pic>
      <p:pic>
        <p:nvPicPr>
          <p:cNvPr id="9" name="Picture 8">
            <a:extLst>
              <a:ext uri="{FF2B5EF4-FFF2-40B4-BE49-F238E27FC236}">
                <a16:creationId xmlns:a16="http://schemas.microsoft.com/office/drawing/2014/main" id="{D7B2D9B2-DAA5-733D-0134-2B6AD4BC48BD}"/>
              </a:ext>
            </a:extLst>
          </p:cNvPr>
          <p:cNvPicPr>
            <a:picLocks noChangeAspect="1"/>
          </p:cNvPicPr>
          <p:nvPr/>
        </p:nvPicPr>
        <p:blipFill>
          <a:blip r:embed="rId4"/>
          <a:srcRect l="2680" r="1459" b="9509"/>
          <a:stretch>
            <a:fillRect/>
          </a:stretch>
        </p:blipFill>
        <p:spPr>
          <a:xfrm>
            <a:off x="275573" y="-98333"/>
            <a:ext cx="5686816" cy="4655221"/>
          </a:xfrm>
          <a:prstGeom prst="rect">
            <a:avLst/>
          </a:prstGeom>
        </p:spPr>
      </p:pic>
      <p:sp>
        <p:nvSpPr>
          <p:cNvPr id="11" name="TextBox 10">
            <a:extLst>
              <a:ext uri="{FF2B5EF4-FFF2-40B4-BE49-F238E27FC236}">
                <a16:creationId xmlns:a16="http://schemas.microsoft.com/office/drawing/2014/main" id="{7CA3044D-E3AC-07E5-79C3-54E49068B44E}"/>
              </a:ext>
            </a:extLst>
          </p:cNvPr>
          <p:cNvSpPr txBox="1"/>
          <p:nvPr/>
        </p:nvSpPr>
        <p:spPr>
          <a:xfrm>
            <a:off x="-68893" y="4497126"/>
            <a:ext cx="8544115" cy="923330"/>
          </a:xfrm>
          <a:prstGeom prst="rect">
            <a:avLst/>
          </a:prstGeom>
          <a:noFill/>
        </p:spPr>
        <p:txBody>
          <a:bodyPr wrap="square">
            <a:spAutoFit/>
          </a:bodyPr>
          <a:lstStyle/>
          <a:p>
            <a:r>
              <a:rPr lang="en-GB" dirty="0">
                <a:solidFill>
                  <a:srgbClr val="7030A0"/>
                </a:solidFill>
              </a:rPr>
              <a:t>Purple A-genome</a:t>
            </a:r>
            <a:r>
              <a:rPr lang="en-GB" sz="1100" dirty="0">
                <a:solidFill>
                  <a:srgbClr val="7030A0"/>
                </a:solidFill>
              </a:rPr>
              <a:t> (</a:t>
            </a:r>
            <a:r>
              <a:rPr lang="en-GB" sz="1100" dirty="0" err="1">
                <a:solidFill>
                  <a:srgbClr val="7030A0"/>
                </a:solidFill>
              </a:rPr>
              <a:t>atl.str</a:t>
            </a:r>
            <a:r>
              <a:rPr lang="en-GB" sz="1100" dirty="0">
                <a:solidFill>
                  <a:srgbClr val="7030A0"/>
                </a:solidFill>
              </a:rPr>
              <a:t>.-D)</a:t>
            </a:r>
            <a:r>
              <a:rPr lang="en-GB" dirty="0"/>
              <a:t>; </a:t>
            </a:r>
            <a:r>
              <a:rPr lang="en-GB" dirty="0">
                <a:solidFill>
                  <a:srgbClr val="FF0000"/>
                </a:solidFill>
              </a:rPr>
              <a:t>Red C-genome;</a:t>
            </a:r>
            <a:r>
              <a:rPr lang="en-GB" dirty="0"/>
              <a:t> </a:t>
            </a:r>
            <a:r>
              <a:rPr lang="en-GB" dirty="0">
                <a:solidFill>
                  <a:schemeClr val="accent6">
                    <a:lumMod val="60000"/>
                    <a:lumOff val="40000"/>
                  </a:schemeClr>
                </a:solidFill>
              </a:rPr>
              <a:t>Green polyploids</a:t>
            </a:r>
          </a:p>
          <a:p>
            <a:r>
              <a:rPr lang="en-GB" dirty="0"/>
              <a:t>Chloroplast phylogeny: Qing Liu et al. BMC Biology</a:t>
            </a:r>
          </a:p>
          <a:p>
            <a:r>
              <a:rPr lang="en-GB" dirty="0"/>
              <a:t>A, B, C, D genomes (+modifiers); all x=7</a:t>
            </a:r>
          </a:p>
        </p:txBody>
      </p:sp>
      <p:pic>
        <p:nvPicPr>
          <p:cNvPr id="13" name="Picture 12">
            <a:extLst>
              <a:ext uri="{FF2B5EF4-FFF2-40B4-BE49-F238E27FC236}">
                <a16:creationId xmlns:a16="http://schemas.microsoft.com/office/drawing/2014/main" id="{1B1DFA20-A3FC-D3F7-4DCA-297180ACB6FD}"/>
              </a:ext>
            </a:extLst>
          </p:cNvPr>
          <p:cNvPicPr>
            <a:picLocks noChangeAspect="1"/>
          </p:cNvPicPr>
          <p:nvPr/>
        </p:nvPicPr>
        <p:blipFill>
          <a:blip r:embed="rId5"/>
          <a:stretch>
            <a:fillRect/>
          </a:stretch>
        </p:blipFill>
        <p:spPr>
          <a:xfrm>
            <a:off x="-1" y="0"/>
            <a:ext cx="3103465" cy="1147603"/>
          </a:xfrm>
          <a:prstGeom prst="rect">
            <a:avLst/>
          </a:prstGeom>
        </p:spPr>
      </p:pic>
      <p:sp>
        <p:nvSpPr>
          <p:cNvPr id="14" name="TextBox 13">
            <a:extLst>
              <a:ext uri="{FF2B5EF4-FFF2-40B4-BE49-F238E27FC236}">
                <a16:creationId xmlns:a16="http://schemas.microsoft.com/office/drawing/2014/main" id="{02659783-7F21-6FBB-DB32-3B58929FA762}"/>
              </a:ext>
            </a:extLst>
          </p:cNvPr>
          <p:cNvSpPr txBox="1"/>
          <p:nvPr/>
        </p:nvSpPr>
        <p:spPr>
          <a:xfrm>
            <a:off x="8179621" y="6034529"/>
            <a:ext cx="3822906" cy="646331"/>
          </a:xfrm>
          <a:prstGeom prst="rect">
            <a:avLst/>
          </a:prstGeom>
          <a:noFill/>
        </p:spPr>
        <p:txBody>
          <a:bodyPr wrap="none" rtlCol="0">
            <a:spAutoFit/>
          </a:bodyPr>
          <a:lstStyle/>
          <a:p>
            <a:r>
              <a:rPr lang="en-GB" dirty="0">
                <a:solidFill>
                  <a:srgbClr val="FFFF00"/>
                </a:solidFill>
              </a:rPr>
              <a:t>2n=8x-2=54; </a:t>
            </a:r>
            <a:r>
              <a:rPr lang="en-GB" dirty="0" err="1">
                <a:solidFill>
                  <a:srgbClr val="FFFF00"/>
                </a:solidFill>
              </a:rPr>
              <a:t>AsAsAACCDD</a:t>
            </a:r>
            <a:endParaRPr lang="en-GB" dirty="0">
              <a:solidFill>
                <a:srgbClr val="FFFF00"/>
              </a:solidFill>
            </a:endParaRPr>
          </a:p>
          <a:p>
            <a:r>
              <a:rPr lang="en-GB" dirty="0">
                <a:solidFill>
                  <a:srgbClr val="FFFF00"/>
                </a:solidFill>
              </a:rPr>
              <a:t>Paulina Tomaszewska 2022 Frontiers</a:t>
            </a:r>
          </a:p>
        </p:txBody>
      </p:sp>
      <p:pic>
        <p:nvPicPr>
          <p:cNvPr id="16" name="Picture 15">
            <a:extLst>
              <a:ext uri="{FF2B5EF4-FFF2-40B4-BE49-F238E27FC236}">
                <a16:creationId xmlns:a16="http://schemas.microsoft.com/office/drawing/2014/main" id="{00050AF9-7A86-F6AB-BC8D-C3DAFBD897E3}"/>
              </a:ext>
            </a:extLst>
          </p:cNvPr>
          <p:cNvPicPr>
            <a:picLocks noChangeAspect="1"/>
          </p:cNvPicPr>
          <p:nvPr/>
        </p:nvPicPr>
        <p:blipFill>
          <a:blip r:embed="rId6"/>
          <a:stretch>
            <a:fillRect/>
          </a:stretch>
        </p:blipFill>
        <p:spPr>
          <a:xfrm rot="5400000">
            <a:off x="2912713" y="2668006"/>
            <a:ext cx="1521987" cy="6858000"/>
          </a:xfrm>
          <a:prstGeom prst="rect">
            <a:avLst/>
          </a:prstGeom>
        </p:spPr>
      </p:pic>
    </p:spTree>
    <p:extLst>
      <p:ext uri="{BB962C8B-B14F-4D97-AF65-F5344CB8AC3E}">
        <p14:creationId xmlns:p14="http://schemas.microsoft.com/office/powerpoint/2010/main" val="46472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835463C8-C7F4-45A3-976F-D1571A9A7146}"/>
              </a:ext>
            </a:extLst>
          </p:cNvPr>
          <p:cNvPicPr>
            <a:picLocks noChangeAspect="1"/>
          </p:cNvPicPr>
          <p:nvPr/>
        </p:nvPicPr>
        <p:blipFill>
          <a:blip r:embed="rId3"/>
          <a:stretch>
            <a:fillRect/>
          </a:stretch>
        </p:blipFill>
        <p:spPr>
          <a:xfrm>
            <a:off x="7207050" y="-246126"/>
            <a:ext cx="3959499" cy="4103069"/>
          </a:xfrm>
          <a:prstGeom prst="rect">
            <a:avLst/>
          </a:prstGeom>
        </p:spPr>
      </p:pic>
      <p:pic>
        <p:nvPicPr>
          <p:cNvPr id="27" name="图片 26">
            <a:extLst>
              <a:ext uri="{FF2B5EF4-FFF2-40B4-BE49-F238E27FC236}">
                <a16:creationId xmlns:a16="http://schemas.microsoft.com/office/drawing/2014/main" id="{8E786869-E7B1-45DB-A67E-57AF0B1A54D2}"/>
              </a:ext>
            </a:extLst>
          </p:cNvPr>
          <p:cNvPicPr/>
          <p:nvPr/>
        </p:nvPicPr>
        <p:blipFill>
          <a:blip r:embed="rId4" cstate="print">
            <a:extLst>
              <a:ext uri="{28A0092B-C50C-407E-A947-70E740481C1C}">
                <a14:useLocalDpi xmlns:a14="http://schemas.microsoft.com/office/drawing/2010/main" val="0"/>
              </a:ext>
            </a:extLst>
          </a:blip>
          <a:srcRect r="48641" b="46996"/>
          <a:stretch>
            <a:fillRect/>
          </a:stretch>
        </p:blipFill>
        <p:spPr>
          <a:xfrm>
            <a:off x="64554" y="491116"/>
            <a:ext cx="3027228" cy="2893302"/>
          </a:xfrm>
          <a:prstGeom prst="rect">
            <a:avLst/>
          </a:prstGeom>
        </p:spPr>
      </p:pic>
      <p:sp>
        <p:nvSpPr>
          <p:cNvPr id="3" name="Rectangle 7">
            <a:extLst>
              <a:ext uri="{FF2B5EF4-FFF2-40B4-BE49-F238E27FC236}">
                <a16:creationId xmlns:a16="http://schemas.microsoft.com/office/drawing/2014/main" id="{719BF4B7-B32D-4CC0-8495-9560B91DD1EA}"/>
              </a:ext>
            </a:extLst>
          </p:cNvPr>
          <p:cNvSpPr>
            <a:spLocks noChangeArrowheads="1"/>
          </p:cNvSpPr>
          <p:nvPr/>
        </p:nvSpPr>
        <p:spPr bwMode="auto">
          <a:xfrm>
            <a:off x="810460" y="-321531"/>
            <a:ext cx="10372238" cy="816680"/>
          </a:xfrm>
          <a:prstGeom prst="rect">
            <a:avLst/>
          </a:prstGeom>
          <a:solidFill>
            <a:srgbClr val="6D2968"/>
          </a:solidFill>
          <a:ln>
            <a:noFill/>
          </a:ln>
          <a:effec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en-US" altLang="zh-CN" sz="2000" b="1" baseline="-25000" dirty="0">
              <a:solidFill>
                <a:schemeClr val="bg1"/>
              </a:solidFill>
              <a:latin typeface="Times New Roman" panose="02020603050405020304" pitchFamily="18" charset="0"/>
            </a:endParaRPr>
          </a:p>
        </p:txBody>
      </p:sp>
      <p:sp>
        <p:nvSpPr>
          <p:cNvPr id="621572" name="Rectangle 4">
            <a:extLst>
              <a:ext uri="{FF2B5EF4-FFF2-40B4-BE49-F238E27FC236}">
                <a16:creationId xmlns:a16="http://schemas.microsoft.com/office/drawing/2014/main" id="{CA052D52-6F18-42A1-9DB8-AA9F8A89313B}"/>
              </a:ext>
            </a:extLst>
          </p:cNvPr>
          <p:cNvSpPr>
            <a:spLocks noGrp="1" noChangeArrowheads="1"/>
          </p:cNvSpPr>
          <p:nvPr>
            <p:ph type="ctrTitle" idx="4294967295"/>
          </p:nvPr>
        </p:nvSpPr>
        <p:spPr>
          <a:xfrm>
            <a:off x="-36606" y="1"/>
            <a:ext cx="8380506" cy="521567"/>
          </a:xfrm>
        </p:spPr>
        <p:txBody>
          <a:bodyPr>
            <a:normAutofit fontScale="90000"/>
          </a:bodyPr>
          <a:lstStyle/>
          <a:p>
            <a:pPr>
              <a:spcBef>
                <a:spcPts val="50"/>
              </a:spcBef>
              <a:defRPr/>
            </a:pPr>
            <a:r>
              <a:rPr lang="en-US" altLang="zh-CN" sz="3400" dirty="0">
                <a:solidFill>
                  <a:schemeClr val="bg1"/>
                </a:solidFill>
                <a:latin typeface="Arial" panose="020B0604020202020204" pitchFamily="34" charset="0"/>
                <a:ea typeface="华文细黑" panose="02010600040101010101" pitchFamily="2" charset="-122"/>
                <a:cs typeface="Arial" panose="020B0604020202020204" pitchFamily="34" charset="0"/>
              </a:rPr>
              <a:t>        Complexity of mitochondrial genomes</a:t>
            </a:r>
            <a:endParaRPr lang="en-US" altLang="zh-CN" sz="3400" dirty="0">
              <a:solidFill>
                <a:srgbClr val="800000"/>
              </a:solidFill>
              <a:latin typeface="Arial" panose="020B0604020202020204" pitchFamily="34" charset="0"/>
              <a:ea typeface="华文细黑" panose="02010600040101010101" pitchFamily="2" charset="-122"/>
              <a:cs typeface="Arial" panose="020B0604020202020204" pitchFamily="34" charset="0"/>
            </a:endParaRPr>
          </a:p>
        </p:txBody>
      </p:sp>
      <p:sp>
        <p:nvSpPr>
          <p:cNvPr id="4" name="文本框 3"/>
          <p:cNvSpPr txBox="1"/>
          <p:nvPr/>
        </p:nvSpPr>
        <p:spPr>
          <a:xfrm>
            <a:off x="2495600" y="4848680"/>
            <a:ext cx="1084794" cy="215444"/>
          </a:xfrm>
          <a:prstGeom prst="rect">
            <a:avLst/>
          </a:prstGeom>
          <a:noFill/>
        </p:spPr>
        <p:txBody>
          <a:bodyPr wrap="square" rtlCol="0">
            <a:spAutoFit/>
          </a:bodyPr>
          <a:lstStyle/>
          <a:p>
            <a:r>
              <a:rPr lang="en-US" altLang="zh-CN" sz="800" i="1" dirty="0">
                <a:solidFill>
                  <a:schemeClr val="bg1"/>
                </a:solidFill>
                <a:latin typeface="Helvetica-Narrow" pitchFamily="2" charset="0"/>
              </a:rPr>
              <a:t>Sorghum bicolor</a:t>
            </a:r>
            <a:endParaRPr lang="zh-CN" altLang="en-US" sz="800" i="1" dirty="0">
              <a:solidFill>
                <a:schemeClr val="bg1"/>
              </a:solidFill>
              <a:latin typeface="Helvetica-Narrow" pitchFamily="2" charset="0"/>
            </a:endParaRPr>
          </a:p>
        </p:txBody>
      </p:sp>
      <p:sp>
        <p:nvSpPr>
          <p:cNvPr id="9" name="文本框 8">
            <a:extLst>
              <a:ext uri="{FF2B5EF4-FFF2-40B4-BE49-F238E27FC236}">
                <a16:creationId xmlns:a16="http://schemas.microsoft.com/office/drawing/2014/main" id="{63A1201C-BF58-4FCE-A2A6-551FD56C638A}"/>
              </a:ext>
            </a:extLst>
          </p:cNvPr>
          <p:cNvSpPr txBox="1"/>
          <p:nvPr/>
        </p:nvSpPr>
        <p:spPr>
          <a:xfrm>
            <a:off x="6955430" y="6448948"/>
            <a:ext cx="4211119" cy="400110"/>
          </a:xfrm>
          <a:prstGeom prst="rect">
            <a:avLst/>
          </a:prstGeom>
          <a:noFill/>
        </p:spPr>
        <p:txBody>
          <a:bodyPr wrap="square">
            <a:spAutoFit/>
          </a:bodyPr>
          <a:lstStyle/>
          <a:p>
            <a:r>
              <a:rPr lang="en-US" altLang="zh-CN" sz="2000" b="1" dirty="0">
                <a:solidFill>
                  <a:srgbClr val="000000"/>
                </a:solidFill>
                <a:latin typeface="Helvetica-Narrow" pitchFamily="2" charset="0"/>
                <a:cs typeface="Arial" panose="020B0604020202020204" pitchFamily="34" charset="0"/>
              </a:rPr>
              <a:t>BMC Plant Biology</a:t>
            </a:r>
            <a:r>
              <a:rPr lang="en-US" altLang="zh-CN" sz="2000" dirty="0">
                <a:solidFill>
                  <a:srgbClr val="000000"/>
                </a:solidFill>
                <a:latin typeface="Helvetica-Narrow" pitchFamily="2" charset="0"/>
                <a:cs typeface="Arial" panose="020B0604020202020204" pitchFamily="34" charset="0"/>
              </a:rPr>
              <a:t>, 2023, 23, 218</a:t>
            </a:r>
          </a:p>
        </p:txBody>
      </p:sp>
      <p:sp>
        <p:nvSpPr>
          <p:cNvPr id="23" name="AutoShape 24">
            <a:extLst>
              <a:ext uri="{FF2B5EF4-FFF2-40B4-BE49-F238E27FC236}">
                <a16:creationId xmlns:a16="http://schemas.microsoft.com/office/drawing/2014/main" id="{7CB5AE85-8BAC-4B5F-AB30-5BBD54F81EF8}"/>
              </a:ext>
            </a:extLst>
          </p:cNvPr>
          <p:cNvSpPr>
            <a:spLocks noChangeArrowheads="1"/>
          </p:cNvSpPr>
          <p:nvPr/>
        </p:nvSpPr>
        <p:spPr bwMode="auto">
          <a:xfrm>
            <a:off x="197959" y="5571110"/>
            <a:ext cx="5787643" cy="1277948"/>
          </a:xfrm>
          <a:prstGeom prst="roundRect">
            <a:avLst>
              <a:gd name="adj" fmla="val 16667"/>
            </a:avLst>
          </a:prstGeom>
          <a:solidFill>
            <a:srgbClr val="9900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文本框 23"/>
          <p:cNvSpPr txBox="1"/>
          <p:nvPr/>
        </p:nvSpPr>
        <p:spPr>
          <a:xfrm>
            <a:off x="305686" y="5534561"/>
            <a:ext cx="5690893" cy="1323439"/>
          </a:xfrm>
          <a:prstGeom prst="rect">
            <a:avLst/>
          </a:prstGeom>
          <a:noFill/>
        </p:spPr>
        <p:txBody>
          <a:bodyPr wrap="square" rtlCol="0">
            <a:spAutoFit/>
          </a:bodyPr>
          <a:lstStyle/>
          <a:p>
            <a:r>
              <a:rPr lang="en-US" altLang="zh-CN" sz="1600" dirty="0">
                <a:solidFill>
                  <a:srgbClr val="FFFF00"/>
                </a:solidFill>
                <a:latin typeface="Arial" panose="020B0604020202020204" pitchFamily="34" charset="0"/>
                <a:ea typeface="楷体_GB2312" panose="02010609030101010101" pitchFamily="49" charset="-122"/>
                <a:cs typeface="Arial" panose="020B0604020202020204" pitchFamily="34" charset="0"/>
              </a:rPr>
              <a:t>Recombination of the mitochondrial genome (isomers) mediated by long dispersed repeats (R1 to R7)</a:t>
            </a:r>
          </a:p>
          <a:p>
            <a:endParaRPr lang="en-US" altLang="zh-CN" sz="1600" dirty="0">
              <a:solidFill>
                <a:srgbClr val="FFFF00"/>
              </a:solidFill>
              <a:latin typeface="Arial" panose="020B0604020202020204" pitchFamily="34" charset="0"/>
              <a:ea typeface="楷体_GB2312" panose="02010609030101010101" pitchFamily="49" charset="-122"/>
              <a:cs typeface="Arial" panose="020B0604020202020204" pitchFamily="34" charset="0"/>
            </a:endParaRPr>
          </a:p>
          <a:p>
            <a:r>
              <a:rPr lang="en-US" altLang="zh-CN" sz="1600" dirty="0">
                <a:solidFill>
                  <a:srgbClr val="FFFF00"/>
                </a:solidFill>
                <a:latin typeface="Arial" panose="020B0604020202020204" pitchFamily="34" charset="0"/>
                <a:ea typeface="楷体_GB2312" panose="02010609030101010101" pitchFamily="49" charset="-122"/>
                <a:cs typeface="Arial" panose="020B0604020202020204" pitchFamily="34" charset="0"/>
              </a:rPr>
              <a:t>Gene exchange between both organellar and nuclear genomes is a continuous and dynamic evolutionary process</a:t>
            </a:r>
            <a:endParaRPr lang="zh-CN" altLang="en-US" sz="1600" dirty="0">
              <a:solidFill>
                <a:srgbClr val="FFFF00"/>
              </a:solidFill>
              <a:latin typeface="Arial" panose="020B0604020202020204" pitchFamily="34" charset="0"/>
              <a:ea typeface="楷体_GB2312" panose="02010609030101010101" pitchFamily="49" charset="-122"/>
              <a:cs typeface="Arial" panose="020B0604020202020204" pitchFamily="34" charset="0"/>
            </a:endParaRPr>
          </a:p>
        </p:txBody>
      </p:sp>
      <p:sp>
        <p:nvSpPr>
          <p:cNvPr id="25" name="Text Box 7"/>
          <p:cNvSpPr txBox="1">
            <a:spLocks noChangeArrowheads="1"/>
          </p:cNvSpPr>
          <p:nvPr/>
        </p:nvSpPr>
        <p:spPr bwMode="auto">
          <a:xfrm>
            <a:off x="7038533" y="5664600"/>
            <a:ext cx="5415140" cy="45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1400"/>
              </a:lnSpc>
              <a:spcBef>
                <a:spcPts val="0"/>
              </a:spcBef>
              <a:buNone/>
            </a:pPr>
            <a:r>
              <a:rPr lang="en-US" altLang="zh-CN" sz="1600" i="1" spc="-100" dirty="0">
                <a:ea typeface="楷体_GB2312" panose="02010609030101010101" pitchFamily="49" charset="-122"/>
                <a:cs typeface="Arial" panose="020B0604020202020204" pitchFamily="34" charset="0"/>
              </a:rPr>
              <a:t>A. longiglumis </a:t>
            </a:r>
            <a:r>
              <a:rPr lang="en-US" altLang="zh-CN" sz="1600" spc="-100" dirty="0">
                <a:ea typeface="楷体_GB2312" panose="02010609030101010101" pitchFamily="49" charset="-122"/>
                <a:cs typeface="Arial" panose="020B0604020202020204" pitchFamily="34" charset="0"/>
              </a:rPr>
              <a:t>548 kb, and 39 protein-coding genes </a:t>
            </a:r>
          </a:p>
          <a:p>
            <a:pPr>
              <a:lnSpc>
                <a:spcPts val="1400"/>
              </a:lnSpc>
              <a:spcBef>
                <a:spcPts val="0"/>
              </a:spcBef>
              <a:buNone/>
            </a:pPr>
            <a:r>
              <a:rPr lang="en-US" altLang="zh-CN" sz="1600" b="1" spc="-100" dirty="0">
                <a:latin typeface="Helvetica-Narrow" pitchFamily="2" charset="0"/>
                <a:ea typeface="楷体_GB2312" panose="02010609030101010101" pitchFamily="49" charset="-122"/>
                <a:cs typeface="Arial" panose="020B0604020202020204" pitchFamily="34" charset="0"/>
              </a:rPr>
              <a:t>Complex, repeat-mediated structure</a:t>
            </a:r>
            <a:endParaRPr lang="zh-CN" altLang="en-US" sz="1600" b="1" spc="-100" dirty="0">
              <a:latin typeface="Helvetica-Narrow" pitchFamily="2" charset="0"/>
              <a:ea typeface="楷体_GB2312" panose="02010609030101010101" pitchFamily="49" charset="-122"/>
            </a:endParaRPr>
          </a:p>
        </p:txBody>
      </p:sp>
      <p:sp>
        <p:nvSpPr>
          <p:cNvPr id="6" name="文本框 5"/>
          <p:cNvSpPr txBox="1"/>
          <p:nvPr/>
        </p:nvSpPr>
        <p:spPr>
          <a:xfrm>
            <a:off x="7861315" y="52651"/>
            <a:ext cx="4674914" cy="400110"/>
          </a:xfrm>
          <a:prstGeom prst="rect">
            <a:avLst/>
          </a:prstGeom>
          <a:noFill/>
        </p:spPr>
        <p:txBody>
          <a:bodyPr wrap="square" rtlCol="0">
            <a:spAutoFit/>
          </a:bodyPr>
          <a:lstStyle/>
          <a:p>
            <a:r>
              <a:rPr lang="en-US" altLang="zh-CN" sz="2000" i="1" dirty="0">
                <a:solidFill>
                  <a:schemeClr val="bg1"/>
                </a:solidFill>
                <a:latin typeface="Arial" panose="020B0604020202020204" pitchFamily="34" charset="0"/>
                <a:ea typeface="华文细黑" panose="02010600040101010101" pitchFamily="2" charset="-122"/>
                <a:cs typeface="Arial" panose="020B0604020202020204" pitchFamily="34" charset="0"/>
              </a:rPr>
              <a:t>Avena longiglumis</a:t>
            </a:r>
            <a:endParaRPr lang="zh-CN" altLang="en-US" sz="2000" i="1" dirty="0">
              <a:solidFill>
                <a:schemeClr val="bg1"/>
              </a:solidFill>
              <a:latin typeface="Arial" panose="020B0604020202020204" pitchFamily="34" charset="0"/>
              <a:cs typeface="Arial" panose="020B0604020202020204" pitchFamily="34" charset="0"/>
            </a:endParaRPr>
          </a:p>
        </p:txBody>
      </p:sp>
      <p:pic>
        <p:nvPicPr>
          <p:cNvPr id="2" name="图片 7">
            <a:extLst>
              <a:ext uri="{FF2B5EF4-FFF2-40B4-BE49-F238E27FC236}">
                <a16:creationId xmlns:a16="http://schemas.microsoft.com/office/drawing/2014/main" id="{870EC415-8759-3570-C6BE-E60624FCDE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196" r="8628" b="54856"/>
          <a:stretch/>
        </p:blipFill>
        <p:spPr bwMode="auto">
          <a:xfrm>
            <a:off x="5985603" y="895751"/>
            <a:ext cx="6206397" cy="4738250"/>
          </a:xfrm>
          <a:prstGeom prst="rect">
            <a:avLst/>
          </a:prstGeom>
          <a:noFill/>
          <a:ln>
            <a:noFill/>
          </a:ln>
        </p:spPr>
      </p:pic>
      <p:pic>
        <p:nvPicPr>
          <p:cNvPr id="7" name="Picture 6">
            <a:extLst>
              <a:ext uri="{FF2B5EF4-FFF2-40B4-BE49-F238E27FC236}">
                <a16:creationId xmlns:a16="http://schemas.microsoft.com/office/drawing/2014/main" id="{DA207CC7-6755-1115-A154-E1041DA02004}"/>
              </a:ext>
            </a:extLst>
          </p:cNvPr>
          <p:cNvPicPr>
            <a:picLocks noChangeAspect="1"/>
          </p:cNvPicPr>
          <p:nvPr/>
        </p:nvPicPr>
        <p:blipFill>
          <a:blip r:embed="rId6"/>
          <a:stretch>
            <a:fillRect/>
          </a:stretch>
        </p:blipFill>
        <p:spPr>
          <a:xfrm>
            <a:off x="1827038" y="1077657"/>
            <a:ext cx="4363435" cy="4373763"/>
          </a:xfrm>
          <a:prstGeom prst="rect">
            <a:avLst/>
          </a:prstGeom>
        </p:spPr>
      </p:pic>
    </p:spTree>
    <p:extLst>
      <p:ext uri="{BB962C8B-B14F-4D97-AF65-F5344CB8AC3E}">
        <p14:creationId xmlns:p14="http://schemas.microsoft.com/office/powerpoint/2010/main" val="2169105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CDEDD-032D-C3B0-0F97-FB6A88000467}"/>
            </a:ext>
          </a:extLst>
        </p:cNvPr>
        <p:cNvGrpSpPr/>
        <p:nvPr/>
      </p:nvGrpSpPr>
      <p:grpSpPr>
        <a:xfrm>
          <a:off x="0" y="0"/>
          <a:ext cx="0" cy="0"/>
          <a:chOff x="0" y="0"/>
          <a:chExt cx="0" cy="0"/>
        </a:xfrm>
      </p:grpSpPr>
      <p:sp>
        <p:nvSpPr>
          <p:cNvPr id="3" name="Rectangle 7">
            <a:extLst>
              <a:ext uri="{FF2B5EF4-FFF2-40B4-BE49-F238E27FC236}">
                <a16:creationId xmlns:a16="http://schemas.microsoft.com/office/drawing/2014/main" id="{9E6EF805-77EB-5B87-3B37-630B4528F45F}"/>
              </a:ext>
            </a:extLst>
          </p:cNvPr>
          <p:cNvSpPr>
            <a:spLocks noChangeArrowheads="1"/>
          </p:cNvSpPr>
          <p:nvPr/>
        </p:nvSpPr>
        <p:spPr bwMode="auto">
          <a:xfrm>
            <a:off x="951436" y="-9390"/>
            <a:ext cx="10372238" cy="816680"/>
          </a:xfrm>
          <a:prstGeom prst="rect">
            <a:avLst/>
          </a:prstGeom>
          <a:solidFill>
            <a:srgbClr val="6D2968"/>
          </a:solidFill>
          <a:ln>
            <a:noFill/>
          </a:ln>
          <a:effec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en-US" altLang="zh-CN" sz="2000" b="1" baseline="-25000" dirty="0">
              <a:solidFill>
                <a:schemeClr val="bg1"/>
              </a:solidFill>
              <a:latin typeface="Times New Roman" panose="02020603050405020304" pitchFamily="18" charset="0"/>
            </a:endParaRPr>
          </a:p>
        </p:txBody>
      </p:sp>
      <p:sp>
        <p:nvSpPr>
          <p:cNvPr id="621572" name="Rectangle 4">
            <a:extLst>
              <a:ext uri="{FF2B5EF4-FFF2-40B4-BE49-F238E27FC236}">
                <a16:creationId xmlns:a16="http://schemas.microsoft.com/office/drawing/2014/main" id="{25015484-1928-591E-F719-0EF2C9614AEF}"/>
              </a:ext>
            </a:extLst>
          </p:cNvPr>
          <p:cNvSpPr>
            <a:spLocks noGrp="1" noChangeArrowheads="1"/>
          </p:cNvSpPr>
          <p:nvPr>
            <p:ph type="ctrTitle" idx="4294967295"/>
          </p:nvPr>
        </p:nvSpPr>
        <p:spPr>
          <a:xfrm>
            <a:off x="-36606" y="1"/>
            <a:ext cx="8380506" cy="521567"/>
          </a:xfrm>
        </p:spPr>
        <p:txBody>
          <a:bodyPr>
            <a:normAutofit fontScale="90000"/>
          </a:bodyPr>
          <a:lstStyle/>
          <a:p>
            <a:pPr>
              <a:spcBef>
                <a:spcPts val="50"/>
              </a:spcBef>
              <a:defRPr/>
            </a:pPr>
            <a:r>
              <a:rPr lang="en-US" altLang="zh-CN" sz="3400" dirty="0">
                <a:solidFill>
                  <a:schemeClr val="bg1"/>
                </a:solidFill>
                <a:latin typeface="Arial" panose="020B0604020202020204" pitchFamily="34" charset="0"/>
                <a:ea typeface="华文细黑" panose="02010600040101010101" pitchFamily="2" charset="-122"/>
                <a:cs typeface="Arial" panose="020B0604020202020204" pitchFamily="34" charset="0"/>
              </a:rPr>
              <a:t>         (Not) Explaining mitochondrial evolution</a:t>
            </a:r>
            <a:endParaRPr lang="en-US" altLang="zh-CN" sz="3400" dirty="0">
              <a:solidFill>
                <a:srgbClr val="800000"/>
              </a:solidFill>
              <a:latin typeface="Arial" panose="020B0604020202020204" pitchFamily="34" charset="0"/>
              <a:ea typeface="华文细黑" panose="02010600040101010101" pitchFamily="2" charset="-122"/>
              <a:cs typeface="Arial" panose="020B0604020202020204" pitchFamily="34" charset="0"/>
            </a:endParaRPr>
          </a:p>
        </p:txBody>
      </p:sp>
      <p:sp>
        <p:nvSpPr>
          <p:cNvPr id="4" name="文本框 3">
            <a:extLst>
              <a:ext uri="{FF2B5EF4-FFF2-40B4-BE49-F238E27FC236}">
                <a16:creationId xmlns:a16="http://schemas.microsoft.com/office/drawing/2014/main" id="{7EDEFC0F-70CB-B8E0-3BF2-210E33994FDC}"/>
              </a:ext>
            </a:extLst>
          </p:cNvPr>
          <p:cNvSpPr txBox="1"/>
          <p:nvPr/>
        </p:nvSpPr>
        <p:spPr>
          <a:xfrm>
            <a:off x="2495600" y="4848680"/>
            <a:ext cx="1084794" cy="215444"/>
          </a:xfrm>
          <a:prstGeom prst="rect">
            <a:avLst/>
          </a:prstGeom>
          <a:noFill/>
        </p:spPr>
        <p:txBody>
          <a:bodyPr wrap="square" rtlCol="0">
            <a:spAutoFit/>
          </a:bodyPr>
          <a:lstStyle/>
          <a:p>
            <a:r>
              <a:rPr lang="en-US" altLang="zh-CN" sz="800" i="1" dirty="0">
                <a:solidFill>
                  <a:schemeClr val="bg1"/>
                </a:solidFill>
                <a:latin typeface="Helvetica-Narrow" pitchFamily="2" charset="0"/>
              </a:rPr>
              <a:t>Sorghum bicolor</a:t>
            </a:r>
            <a:endParaRPr lang="zh-CN" altLang="en-US" sz="800" i="1" dirty="0">
              <a:solidFill>
                <a:schemeClr val="bg1"/>
              </a:solidFill>
              <a:latin typeface="Helvetica-Narrow" pitchFamily="2" charset="0"/>
            </a:endParaRPr>
          </a:p>
        </p:txBody>
      </p:sp>
      <p:sp>
        <p:nvSpPr>
          <p:cNvPr id="23" name="AutoShape 24">
            <a:extLst>
              <a:ext uri="{FF2B5EF4-FFF2-40B4-BE49-F238E27FC236}">
                <a16:creationId xmlns:a16="http://schemas.microsoft.com/office/drawing/2014/main" id="{272DCC73-646D-C76C-FF67-9F34C31E3C7C}"/>
              </a:ext>
            </a:extLst>
          </p:cNvPr>
          <p:cNvSpPr>
            <a:spLocks noChangeArrowheads="1"/>
          </p:cNvSpPr>
          <p:nvPr/>
        </p:nvSpPr>
        <p:spPr bwMode="auto">
          <a:xfrm>
            <a:off x="14579" y="6227611"/>
            <a:ext cx="12179096" cy="442674"/>
          </a:xfrm>
          <a:prstGeom prst="roundRect">
            <a:avLst>
              <a:gd name="adj" fmla="val 16667"/>
            </a:avLst>
          </a:prstGeom>
          <a:solidFill>
            <a:srgbClr val="9900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GB" altLang="zh-CN" sz="2000" dirty="0"/>
              <a:t>BOP and PACMAD are the two major divisions of the grasses. Mitochondrial genes do not separate them!</a:t>
            </a:r>
            <a:endParaRPr lang="zh-CN" altLang="en-US" sz="2000" dirty="0"/>
          </a:p>
        </p:txBody>
      </p:sp>
      <p:sp>
        <p:nvSpPr>
          <p:cNvPr id="7" name="TextBox 6">
            <a:extLst>
              <a:ext uri="{FF2B5EF4-FFF2-40B4-BE49-F238E27FC236}">
                <a16:creationId xmlns:a16="http://schemas.microsoft.com/office/drawing/2014/main" id="{EE793E3C-80DF-F93C-F714-0F7740B63F98}"/>
              </a:ext>
            </a:extLst>
          </p:cNvPr>
          <p:cNvSpPr txBox="1"/>
          <p:nvPr/>
        </p:nvSpPr>
        <p:spPr>
          <a:xfrm rot="16200000">
            <a:off x="6061710" y="2629501"/>
            <a:ext cx="2019830" cy="369332"/>
          </a:xfrm>
          <a:prstGeom prst="rect">
            <a:avLst/>
          </a:prstGeom>
          <a:solidFill>
            <a:srgbClr val="FFFF00">
              <a:alpha val="32941"/>
            </a:srgbClr>
          </a:solidFill>
        </p:spPr>
        <p:txBody>
          <a:bodyPr wrap="square" rtlCol="0">
            <a:spAutoFit/>
          </a:bodyPr>
          <a:lstStyle/>
          <a:p>
            <a:r>
              <a:rPr lang="en-GB" dirty="0"/>
              <a:t>PACMAD  </a:t>
            </a:r>
          </a:p>
        </p:txBody>
      </p:sp>
      <p:sp>
        <p:nvSpPr>
          <p:cNvPr id="8" name="TextBox 7">
            <a:extLst>
              <a:ext uri="{FF2B5EF4-FFF2-40B4-BE49-F238E27FC236}">
                <a16:creationId xmlns:a16="http://schemas.microsoft.com/office/drawing/2014/main" id="{C0B23287-606C-D4FC-DC44-9D04CB659FF0}"/>
              </a:ext>
            </a:extLst>
          </p:cNvPr>
          <p:cNvSpPr txBox="1"/>
          <p:nvPr/>
        </p:nvSpPr>
        <p:spPr>
          <a:xfrm rot="16200000">
            <a:off x="6160019" y="4522230"/>
            <a:ext cx="1844918" cy="369332"/>
          </a:xfrm>
          <a:prstGeom prst="rect">
            <a:avLst/>
          </a:prstGeom>
          <a:solidFill>
            <a:srgbClr val="FF0066">
              <a:alpha val="50196"/>
            </a:srgbClr>
          </a:solidFill>
        </p:spPr>
        <p:txBody>
          <a:bodyPr wrap="square" rtlCol="0">
            <a:spAutoFit/>
          </a:bodyPr>
          <a:lstStyle/>
          <a:p>
            <a:r>
              <a:rPr lang="en-GB" dirty="0"/>
              <a:t>BOP</a:t>
            </a:r>
          </a:p>
        </p:txBody>
      </p:sp>
      <p:pic>
        <p:nvPicPr>
          <p:cNvPr id="6" name="Picture 5">
            <a:extLst>
              <a:ext uri="{FF2B5EF4-FFF2-40B4-BE49-F238E27FC236}">
                <a16:creationId xmlns:a16="http://schemas.microsoft.com/office/drawing/2014/main" id="{EEAD24D9-0672-7F8B-5B2F-0BBDE23013E8}"/>
              </a:ext>
            </a:extLst>
          </p:cNvPr>
          <p:cNvPicPr>
            <a:picLocks noChangeAspect="1"/>
          </p:cNvPicPr>
          <p:nvPr/>
        </p:nvPicPr>
        <p:blipFill>
          <a:blip r:embed="rId3"/>
          <a:stretch>
            <a:fillRect/>
          </a:stretch>
        </p:blipFill>
        <p:spPr>
          <a:xfrm>
            <a:off x="8174368" y="1804250"/>
            <a:ext cx="3682886" cy="3375303"/>
          </a:xfrm>
          <a:prstGeom prst="rect">
            <a:avLst/>
          </a:prstGeom>
        </p:spPr>
      </p:pic>
      <p:sp>
        <p:nvSpPr>
          <p:cNvPr id="10" name="TextBox 9">
            <a:extLst>
              <a:ext uri="{FF2B5EF4-FFF2-40B4-BE49-F238E27FC236}">
                <a16:creationId xmlns:a16="http://schemas.microsoft.com/office/drawing/2014/main" id="{6B4AEF08-29AF-5472-1AF2-93B716C01226}"/>
              </a:ext>
            </a:extLst>
          </p:cNvPr>
          <p:cNvSpPr txBox="1"/>
          <p:nvPr/>
        </p:nvSpPr>
        <p:spPr>
          <a:xfrm>
            <a:off x="8343900" y="4676328"/>
            <a:ext cx="1414233" cy="369332"/>
          </a:xfrm>
          <a:prstGeom prst="rect">
            <a:avLst/>
          </a:prstGeom>
          <a:noFill/>
        </p:spPr>
        <p:txBody>
          <a:bodyPr wrap="none" rtlCol="0">
            <a:spAutoFit/>
          </a:bodyPr>
          <a:lstStyle/>
          <a:p>
            <a:r>
              <a:rPr lang="en-GB" dirty="0"/>
              <a:t>Soreng et al.</a:t>
            </a:r>
          </a:p>
        </p:txBody>
      </p:sp>
      <p:graphicFrame>
        <p:nvGraphicFramePr>
          <p:cNvPr id="11" name="Object 10">
            <a:extLst>
              <a:ext uri="{FF2B5EF4-FFF2-40B4-BE49-F238E27FC236}">
                <a16:creationId xmlns:a16="http://schemas.microsoft.com/office/drawing/2014/main" id="{0BF228C0-3706-04D2-2882-7CF707F0EC50}"/>
              </a:ext>
            </a:extLst>
          </p:cNvPr>
          <p:cNvGraphicFramePr>
            <a:graphicFrameLocks noChangeAspect="1"/>
          </p:cNvGraphicFramePr>
          <p:nvPr>
            <p:extLst>
              <p:ext uri="{D42A27DB-BD31-4B8C-83A1-F6EECF244321}">
                <p14:modId xmlns:p14="http://schemas.microsoft.com/office/powerpoint/2010/main" val="604973475"/>
              </p:ext>
            </p:extLst>
          </p:nvPr>
        </p:nvGraphicFramePr>
        <p:xfrm>
          <a:off x="7270550" y="530959"/>
          <a:ext cx="4907380" cy="4648594"/>
        </p:xfrm>
        <a:graphic>
          <a:graphicData uri="http://schemas.openxmlformats.org/presentationml/2006/ole">
            <mc:AlternateContent xmlns:mc="http://schemas.openxmlformats.org/markup-compatibility/2006">
              <mc:Choice xmlns:v="urn:schemas-microsoft-com:vml" Requires="v">
                <p:oleObj name="Image" r:id="rId4" imgW="16801805" imgH="15918593" progId="Photoshop.Image.25">
                  <p:embed/>
                </p:oleObj>
              </mc:Choice>
              <mc:Fallback>
                <p:oleObj name="Image" r:id="rId4" imgW="16801805" imgH="15918593" progId="Photoshop.Image.25">
                  <p:embed/>
                  <p:pic>
                    <p:nvPicPr>
                      <p:cNvPr id="0" name=""/>
                      <p:cNvPicPr/>
                      <p:nvPr/>
                    </p:nvPicPr>
                    <p:blipFill>
                      <a:blip r:embed="rId5"/>
                      <a:stretch>
                        <a:fillRect/>
                      </a:stretch>
                    </p:blipFill>
                    <p:spPr>
                      <a:xfrm>
                        <a:off x="7270550" y="530959"/>
                        <a:ext cx="4907380" cy="4648594"/>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967E2DD3-8E8C-92F6-CDEF-A348CCE3015E}"/>
              </a:ext>
            </a:extLst>
          </p:cNvPr>
          <p:cNvSpPr txBox="1"/>
          <p:nvPr/>
        </p:nvSpPr>
        <p:spPr>
          <a:xfrm rot="16200000">
            <a:off x="9673166" y="3472792"/>
            <a:ext cx="1844918" cy="2862322"/>
          </a:xfrm>
          <a:prstGeom prst="rect">
            <a:avLst/>
          </a:prstGeom>
          <a:solidFill>
            <a:srgbClr val="FF0066">
              <a:alpha val="50196"/>
            </a:srgbClr>
          </a:solidFill>
        </p:spPr>
        <p:txBody>
          <a:bodyPr wrap="square" rtlCol="0">
            <a:spAutoFit/>
          </a:bodyPr>
          <a:lstStyle/>
          <a:p>
            <a:r>
              <a:rPr lang="en-GB" dirty="0"/>
              <a:t>BOP</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14" name="TextBox 13">
            <a:extLst>
              <a:ext uri="{FF2B5EF4-FFF2-40B4-BE49-F238E27FC236}">
                <a16:creationId xmlns:a16="http://schemas.microsoft.com/office/drawing/2014/main" id="{1B9D8A30-897B-F83E-306A-7FB4F92BF6B3}"/>
              </a:ext>
            </a:extLst>
          </p:cNvPr>
          <p:cNvSpPr txBox="1"/>
          <p:nvPr/>
        </p:nvSpPr>
        <p:spPr>
          <a:xfrm rot="16200000">
            <a:off x="9220034" y="1071571"/>
            <a:ext cx="2151574" cy="3764221"/>
          </a:xfrm>
          <a:prstGeom prst="rect">
            <a:avLst/>
          </a:prstGeom>
          <a:solidFill>
            <a:srgbClr val="FFFF00">
              <a:alpha val="32941"/>
            </a:srgbClr>
          </a:solidFill>
        </p:spPr>
        <p:txBody>
          <a:bodyPr wrap="square" rtlCol="0">
            <a:spAutoFit/>
          </a:bodyPr>
          <a:lstStyle/>
          <a:p>
            <a:r>
              <a:rPr lang="en-GB" dirty="0"/>
              <a:t>PACMAD</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  </a:t>
            </a:r>
          </a:p>
        </p:txBody>
      </p:sp>
      <p:graphicFrame>
        <p:nvGraphicFramePr>
          <p:cNvPr id="5" name="Object 4">
            <a:extLst>
              <a:ext uri="{FF2B5EF4-FFF2-40B4-BE49-F238E27FC236}">
                <a16:creationId xmlns:a16="http://schemas.microsoft.com/office/drawing/2014/main" id="{6165CB01-BFD2-F567-9097-2E91F8953CB2}"/>
              </a:ext>
            </a:extLst>
          </p:cNvPr>
          <p:cNvGraphicFramePr>
            <a:graphicFrameLocks noChangeAspect="1"/>
          </p:cNvGraphicFramePr>
          <p:nvPr>
            <p:extLst>
              <p:ext uri="{D42A27DB-BD31-4B8C-83A1-F6EECF244321}">
                <p14:modId xmlns:p14="http://schemas.microsoft.com/office/powerpoint/2010/main" val="663542872"/>
              </p:ext>
            </p:extLst>
          </p:nvPr>
        </p:nvGraphicFramePr>
        <p:xfrm>
          <a:off x="161722" y="921437"/>
          <a:ext cx="6736090" cy="5266042"/>
        </p:xfrm>
        <a:graphic>
          <a:graphicData uri="http://schemas.openxmlformats.org/presentationml/2006/ole">
            <mc:AlternateContent xmlns:mc="http://schemas.openxmlformats.org/markup-compatibility/2006">
              <mc:Choice xmlns:v="urn:schemas-microsoft-com:vml" Requires="v">
                <p:oleObj r:id="rId6" imgW="13701240" imgH="9561600" progId="">
                  <p:embed/>
                </p:oleObj>
              </mc:Choice>
              <mc:Fallback>
                <p:oleObj r:id="rId6" imgW="13701240" imgH="9561600" progId="">
                  <p:embed/>
                  <p:pic>
                    <p:nvPicPr>
                      <p:cNvPr id="5" name="Object 4">
                        <a:extLst>
                          <a:ext uri="{FF2B5EF4-FFF2-40B4-BE49-F238E27FC236}">
                            <a16:creationId xmlns:a16="http://schemas.microsoft.com/office/drawing/2014/main" id="{6165CB01-BFD2-F567-9097-2E91F8953CB2}"/>
                          </a:ext>
                        </a:extLst>
                      </p:cNvPr>
                      <p:cNvPicPr/>
                      <p:nvPr/>
                    </p:nvPicPr>
                    <p:blipFill>
                      <a:blip r:embed="rId7"/>
                      <a:stretch>
                        <a:fillRect/>
                      </a:stretch>
                    </p:blipFill>
                    <p:spPr>
                      <a:xfrm>
                        <a:off x="161722" y="921437"/>
                        <a:ext cx="6736090" cy="5266042"/>
                      </a:xfrm>
                      <a:prstGeom prst="rect">
                        <a:avLst/>
                      </a:prstGeom>
                    </p:spPr>
                  </p:pic>
                </p:oleObj>
              </mc:Fallback>
            </mc:AlternateContent>
          </a:graphicData>
        </a:graphic>
      </p:graphicFrame>
      <p:sp>
        <p:nvSpPr>
          <p:cNvPr id="9" name="文本框 8">
            <a:extLst>
              <a:ext uri="{FF2B5EF4-FFF2-40B4-BE49-F238E27FC236}">
                <a16:creationId xmlns:a16="http://schemas.microsoft.com/office/drawing/2014/main" id="{2E012E0E-0E7F-E577-9B9F-B2ECA4B9F3FB}"/>
              </a:ext>
            </a:extLst>
          </p:cNvPr>
          <p:cNvSpPr txBox="1"/>
          <p:nvPr/>
        </p:nvSpPr>
        <p:spPr>
          <a:xfrm>
            <a:off x="5942227" y="5629355"/>
            <a:ext cx="1911167" cy="338554"/>
          </a:xfrm>
          <a:prstGeom prst="rect">
            <a:avLst/>
          </a:prstGeom>
          <a:noFill/>
        </p:spPr>
        <p:txBody>
          <a:bodyPr wrap="square">
            <a:spAutoFit/>
          </a:bodyPr>
          <a:lstStyle/>
          <a:p>
            <a:r>
              <a:rPr lang="en-US" altLang="zh-CN" sz="1600" dirty="0">
                <a:solidFill>
                  <a:srgbClr val="000000"/>
                </a:solidFill>
                <a:latin typeface="Helvetica-Narrow" pitchFamily="2" charset="0"/>
                <a:cs typeface="Arial" panose="020B0604020202020204" pitchFamily="34" charset="0"/>
              </a:rPr>
              <a:t>Qing Liu 2023</a:t>
            </a:r>
          </a:p>
        </p:txBody>
      </p:sp>
    </p:spTree>
    <p:extLst>
      <p:ext uri="{BB962C8B-B14F-4D97-AF65-F5344CB8AC3E}">
        <p14:creationId xmlns:p14="http://schemas.microsoft.com/office/powerpoint/2010/main" val="3224958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677411-ACF6-9C04-782D-DB298D7F5B8C}"/>
              </a:ext>
            </a:extLst>
          </p:cNvPr>
          <p:cNvPicPr>
            <a:picLocks noChangeAspect="1"/>
          </p:cNvPicPr>
          <p:nvPr/>
        </p:nvPicPr>
        <p:blipFill>
          <a:blip r:embed="rId2"/>
          <a:srcRect t="18283"/>
          <a:stretch>
            <a:fillRect/>
          </a:stretch>
        </p:blipFill>
        <p:spPr>
          <a:xfrm>
            <a:off x="0" y="0"/>
            <a:ext cx="12191120" cy="2476165"/>
          </a:xfrm>
          <a:prstGeom prst="rect">
            <a:avLst/>
          </a:prstGeom>
        </p:spPr>
      </p:pic>
      <p:sp>
        <p:nvSpPr>
          <p:cNvPr id="5" name="TextBox 4">
            <a:extLst>
              <a:ext uri="{FF2B5EF4-FFF2-40B4-BE49-F238E27FC236}">
                <a16:creationId xmlns:a16="http://schemas.microsoft.com/office/drawing/2014/main" id="{4857F72F-B1EE-2388-1FE8-7EDDCE4301EF}"/>
              </a:ext>
            </a:extLst>
          </p:cNvPr>
          <p:cNvSpPr txBox="1"/>
          <p:nvPr/>
        </p:nvSpPr>
        <p:spPr>
          <a:xfrm>
            <a:off x="0" y="3273468"/>
            <a:ext cx="11212362" cy="3231654"/>
          </a:xfrm>
          <a:prstGeom prst="rect">
            <a:avLst/>
          </a:prstGeom>
          <a:noFill/>
        </p:spPr>
        <p:txBody>
          <a:bodyPr wrap="square">
            <a:spAutoFit/>
          </a:bodyPr>
          <a:lstStyle/>
          <a:p>
            <a:r>
              <a:rPr lang="en-GB" sz="2400" dirty="0" err="1">
                <a:solidFill>
                  <a:schemeClr val="bg1"/>
                </a:solidFill>
              </a:rPr>
              <a:t>CoT</a:t>
            </a:r>
            <a:r>
              <a:rPr lang="en-GB" sz="2400" dirty="0">
                <a:solidFill>
                  <a:schemeClr val="bg1"/>
                </a:solidFill>
              </a:rPr>
              <a:t>=1 reassociated DNA from A genome and </a:t>
            </a:r>
          </a:p>
          <a:p>
            <a:r>
              <a:rPr lang="en-GB" sz="2400" dirty="0">
                <a:solidFill>
                  <a:schemeClr val="bg1"/>
                </a:solidFill>
              </a:rPr>
              <a:t>ACD </a:t>
            </a:r>
            <a:r>
              <a:rPr lang="en-GB" sz="2400" i="1" dirty="0">
                <a:solidFill>
                  <a:schemeClr val="bg1"/>
                </a:solidFill>
              </a:rPr>
              <a:t>A. sativa  </a:t>
            </a:r>
            <a:r>
              <a:rPr lang="en-GB" sz="2400" dirty="0">
                <a:solidFill>
                  <a:schemeClr val="bg1"/>
                </a:solidFill>
              </a:rPr>
              <a:t>hybridized to </a:t>
            </a:r>
          </a:p>
          <a:p>
            <a:r>
              <a:rPr lang="en-GB" sz="2400" i="1" dirty="0">
                <a:solidFill>
                  <a:schemeClr val="bg1"/>
                </a:solidFill>
              </a:rPr>
              <a:t>Avena sativa </a:t>
            </a:r>
            <a:r>
              <a:rPr lang="en-GB" sz="2400" dirty="0">
                <a:solidFill>
                  <a:schemeClr val="bg1"/>
                </a:solidFill>
              </a:rPr>
              <a:t>chromosomes</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sz="1400" dirty="0">
              <a:solidFill>
                <a:schemeClr val="bg1"/>
              </a:solidFill>
            </a:endParaRPr>
          </a:p>
          <a:p>
            <a:r>
              <a:rPr lang="en-GB" sz="1400" dirty="0">
                <a:solidFill>
                  <a:schemeClr val="bg1"/>
                </a:solidFill>
              </a:rPr>
              <a:t>Repetitive DNA, Genome and Species Relationships in </a:t>
            </a:r>
            <a:r>
              <a:rPr lang="en-GB" sz="1400" i="1" dirty="0">
                <a:solidFill>
                  <a:schemeClr val="bg1"/>
                </a:solidFill>
              </a:rPr>
              <a:t>Avena</a:t>
            </a:r>
          </a:p>
          <a:p>
            <a:r>
              <a:rPr lang="en-GB" sz="1400" dirty="0">
                <a:solidFill>
                  <a:schemeClr val="bg1"/>
                </a:solidFill>
              </a:rPr>
              <a:t>Andreas </a:t>
            </a:r>
            <a:r>
              <a:rPr lang="en-GB" sz="1400" dirty="0" err="1">
                <a:solidFill>
                  <a:schemeClr val="bg1"/>
                </a:solidFill>
              </a:rPr>
              <a:t>Katsiotis</a:t>
            </a:r>
            <a:r>
              <a:rPr lang="en-GB" sz="1400" dirty="0">
                <a:solidFill>
                  <a:schemeClr val="bg1"/>
                </a:solidFill>
              </a:rPr>
              <a:t> &amp; PHH 2000</a:t>
            </a:r>
          </a:p>
        </p:txBody>
      </p:sp>
      <p:pic>
        <p:nvPicPr>
          <p:cNvPr id="6" name="图片 6">
            <a:extLst>
              <a:ext uri="{FF2B5EF4-FFF2-40B4-BE49-F238E27FC236}">
                <a16:creationId xmlns:a16="http://schemas.microsoft.com/office/drawing/2014/main" id="{4BB743B6-2D27-4DC8-FF82-29DF9886C1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2736" y="3074278"/>
            <a:ext cx="6009264" cy="304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990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55C372"/>
        </a:solidFill>
        <a:effectLst/>
      </p:bgPr>
    </p:bg>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D80CDB0F-F2B0-9435-A294-7D3CA1FA9290}"/>
              </a:ext>
            </a:extLst>
          </p:cNvPr>
          <p:cNvSpPr>
            <a:spLocks noGrp="1"/>
          </p:cNvSpPr>
          <p:nvPr>
            <p:ph type="subTitle" idx="1"/>
          </p:nvPr>
        </p:nvSpPr>
        <p:spPr>
          <a:xfrm>
            <a:off x="0" y="-107865"/>
            <a:ext cx="6697215" cy="1485900"/>
          </a:xfrm>
        </p:spPr>
        <p:txBody>
          <a:bodyPr/>
          <a:lstStyle/>
          <a:p>
            <a:pPr algn="l">
              <a:defRPr/>
            </a:pPr>
            <a:r>
              <a:rPr lang="en-US" altLang="zh-CN" sz="4800" dirty="0">
                <a:solidFill>
                  <a:schemeClr val="bg1"/>
                </a:solidFill>
                <a:effectLst/>
                <a:latin typeface="Calibri" panose="020F0502020204030204" pitchFamily="34" charset="0"/>
              </a:rPr>
              <a:t>k-</a:t>
            </a:r>
            <a:r>
              <a:rPr lang="en-US" altLang="zh-CN" sz="4800" dirty="0" err="1">
                <a:solidFill>
                  <a:schemeClr val="bg1"/>
                </a:solidFill>
                <a:effectLst/>
                <a:latin typeface="Calibri" panose="020F0502020204030204" pitchFamily="34" charset="0"/>
              </a:rPr>
              <a:t>mer</a:t>
            </a:r>
            <a:r>
              <a:rPr lang="en-US" altLang="zh-CN" sz="4800" dirty="0">
                <a:solidFill>
                  <a:schemeClr val="bg1"/>
                </a:solidFill>
                <a:effectLst/>
                <a:latin typeface="Calibri" panose="020F0502020204030204" pitchFamily="34" charset="0"/>
              </a:rPr>
              <a:t> analysis</a:t>
            </a:r>
          </a:p>
          <a:p>
            <a:pPr algn="l">
              <a:defRPr/>
            </a:pPr>
            <a:r>
              <a:rPr lang="en-US" altLang="zh-CN" sz="4800" dirty="0">
                <a:solidFill>
                  <a:schemeClr val="bg1"/>
                </a:solidFill>
                <a:effectLst/>
                <a:latin typeface="Calibri" panose="020F0502020204030204" pitchFamily="34" charset="0"/>
              </a:rPr>
              <a:t>In 10Gb DNA sequence </a:t>
            </a:r>
          </a:p>
        </p:txBody>
      </p:sp>
      <p:sp>
        <p:nvSpPr>
          <p:cNvPr id="43011" name="文本框 3">
            <a:extLst>
              <a:ext uri="{FF2B5EF4-FFF2-40B4-BE49-F238E27FC236}">
                <a16:creationId xmlns:a16="http://schemas.microsoft.com/office/drawing/2014/main" id="{916AD3DC-7C7E-69F7-7A53-A1DE05042067}"/>
              </a:ext>
            </a:extLst>
          </p:cNvPr>
          <p:cNvSpPr txBox="1">
            <a:spLocks noChangeArrowheads="1"/>
          </p:cNvSpPr>
          <p:nvPr/>
        </p:nvSpPr>
        <p:spPr bwMode="auto">
          <a:xfrm>
            <a:off x="1" y="1630992"/>
            <a:ext cx="577850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dirty="0">
                <a:solidFill>
                  <a:srgbClr val="000000"/>
                </a:solidFill>
                <a:latin typeface="Calibri" panose="020F0502020204030204" pitchFamily="34" charset="0"/>
                <a:ea typeface="Droid Sans Fallback"/>
                <a:cs typeface="Droid Sans Fallback"/>
              </a:rPr>
              <a:t>16-mer (k=16): 2 billion canonical 16-mers; average 16-mer occurs 11 times in 22 Gb of sequence</a:t>
            </a:r>
            <a:endParaRPr lang="en-US" altLang="zh-CN" dirty="0">
              <a:solidFill>
                <a:srgbClr val="006699"/>
              </a:solidFill>
              <a:latin typeface="Calibri" panose="020F0502020204030204" pitchFamily="34" charset="0"/>
            </a:endParaRPr>
          </a:p>
          <a:p>
            <a:pPr eaLnBrk="0" fontAlgn="base" hangingPunct="0">
              <a:spcBef>
                <a:spcPct val="0"/>
              </a:spcBef>
              <a:spcAft>
                <a:spcPct val="0"/>
              </a:spcAft>
              <a:buNone/>
            </a:pPr>
            <a:endParaRPr lang="zh-CN" altLang="en-US" sz="1800" dirty="0">
              <a:solidFill>
                <a:srgbClr val="006699"/>
              </a:solidFill>
            </a:endParaRPr>
          </a:p>
        </p:txBody>
      </p:sp>
      <p:pic>
        <p:nvPicPr>
          <p:cNvPr id="2" name="Picture 1">
            <a:extLst>
              <a:ext uri="{FF2B5EF4-FFF2-40B4-BE49-F238E27FC236}">
                <a16:creationId xmlns:a16="http://schemas.microsoft.com/office/drawing/2014/main" id="{A277EABB-D972-FC06-3CCD-537F3E297572}"/>
              </a:ext>
            </a:extLst>
          </p:cNvPr>
          <p:cNvPicPr>
            <a:picLocks noChangeAspect="1"/>
          </p:cNvPicPr>
          <p:nvPr/>
        </p:nvPicPr>
        <p:blipFill>
          <a:blip r:embed="rId3"/>
          <a:srcRect b="40769"/>
          <a:stretch/>
        </p:blipFill>
        <p:spPr>
          <a:xfrm>
            <a:off x="0" y="3864005"/>
            <a:ext cx="6697215" cy="3831892"/>
          </a:xfrm>
          <a:prstGeom prst="rect">
            <a:avLst/>
          </a:prstGeom>
        </p:spPr>
      </p:pic>
      <p:pic>
        <p:nvPicPr>
          <p:cNvPr id="4" name="图片 4">
            <a:extLst>
              <a:ext uri="{FF2B5EF4-FFF2-40B4-BE49-F238E27FC236}">
                <a16:creationId xmlns:a16="http://schemas.microsoft.com/office/drawing/2014/main" id="{32827348-0DD2-1366-DC99-23621128EE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02851" y="88900"/>
            <a:ext cx="6289149" cy="68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47106" name="标题 1">
            <a:extLst>
              <a:ext uri="{FF2B5EF4-FFF2-40B4-BE49-F238E27FC236}">
                <a16:creationId xmlns:a16="http://schemas.microsoft.com/office/drawing/2014/main" id="{4495CF69-BBDB-80EA-BDC7-6C2F841E73D5}"/>
              </a:ext>
            </a:extLst>
          </p:cNvPr>
          <p:cNvSpPr>
            <a:spLocks noGrp="1" noChangeArrowheads="1"/>
          </p:cNvSpPr>
          <p:nvPr>
            <p:ph type="title"/>
          </p:nvPr>
        </p:nvSpPr>
        <p:spPr>
          <a:xfrm>
            <a:off x="1450976" y="188913"/>
            <a:ext cx="9274175" cy="1314450"/>
          </a:xfrm>
        </p:spPr>
        <p:txBody>
          <a:bodyPr/>
          <a:lstStyle/>
          <a:p>
            <a:r>
              <a:rPr lang="en-GB" altLang="zh-CN" sz="4800">
                <a:solidFill>
                  <a:srgbClr val="F2F2F2"/>
                </a:solidFill>
                <a:effectLst/>
                <a:latin typeface="Calibri" panose="020F0502020204030204" pitchFamily="34" charset="0"/>
              </a:rPr>
              <a:t>k-mer analysis</a:t>
            </a:r>
            <a:br>
              <a:rPr lang="en-GB" altLang="zh-CN" sz="4800">
                <a:solidFill>
                  <a:srgbClr val="F2F2F2"/>
                </a:solidFill>
                <a:effectLst/>
                <a:latin typeface="Calibri" panose="020F0502020204030204" pitchFamily="34" charset="0"/>
              </a:rPr>
            </a:br>
            <a:endParaRPr lang="zh-CN" altLang="en-US" sz="4800">
              <a:effectLst/>
              <a:latin typeface="Calibri" panose="020F0502020204030204" pitchFamily="34" charset="0"/>
            </a:endParaRPr>
          </a:p>
        </p:txBody>
      </p:sp>
      <p:sp>
        <p:nvSpPr>
          <p:cNvPr id="47107" name="文本框 3">
            <a:extLst>
              <a:ext uri="{FF2B5EF4-FFF2-40B4-BE49-F238E27FC236}">
                <a16:creationId xmlns:a16="http://schemas.microsoft.com/office/drawing/2014/main" id="{A9727A42-BF06-EF95-9AC1-E34A5133C7B5}"/>
              </a:ext>
            </a:extLst>
          </p:cNvPr>
          <p:cNvSpPr txBox="1">
            <a:spLocks noChangeArrowheads="1"/>
          </p:cNvSpPr>
          <p:nvPr/>
        </p:nvSpPr>
        <p:spPr bwMode="auto">
          <a:xfrm>
            <a:off x="1155701" y="792164"/>
            <a:ext cx="9864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sz="1800">
                <a:solidFill>
                  <a:srgbClr val="F2F2F2"/>
                </a:solidFill>
                <a:ea typeface="Droid Sans Fallback"/>
                <a:cs typeface="Droid Sans Fallback"/>
              </a:rPr>
              <a:t>The most abundant 16-mer in </a:t>
            </a:r>
            <a:r>
              <a:rPr lang="en-GB" altLang="zh-CN" sz="1800" i="1">
                <a:solidFill>
                  <a:srgbClr val="F2F2F2"/>
                </a:solidFill>
                <a:ea typeface="Droid Sans Fallback"/>
                <a:cs typeface="Droid Sans Fallback"/>
              </a:rPr>
              <a:t>A. sativa </a:t>
            </a:r>
            <a:r>
              <a:rPr lang="en-GB" altLang="zh-CN" sz="1800">
                <a:solidFill>
                  <a:srgbClr val="F2F2F2"/>
                </a:solidFill>
                <a:ea typeface="Droid Sans Fallback"/>
                <a:cs typeface="Droid Sans Fallback"/>
              </a:rPr>
              <a:t>genome reads: </a:t>
            </a:r>
            <a:r>
              <a:rPr lang="en-US" altLang="zh-CN" sz="1800">
                <a:solidFill>
                  <a:srgbClr val="F2F2F2"/>
                </a:solidFill>
                <a:ea typeface="Droid Sans Fallback"/>
                <a:cs typeface="Droid Sans Fallback"/>
              </a:rPr>
              <a:t>CATATGTGGTTTGTGGAAAGAACACACATGCAATGACTCTGGT C-genome specific probe</a:t>
            </a:r>
            <a:endParaRPr lang="en-US" altLang="zh-CN" sz="1800">
              <a:solidFill>
                <a:srgbClr val="F2F2F2"/>
              </a:solidFill>
            </a:endParaRPr>
          </a:p>
          <a:p>
            <a:pPr eaLnBrk="0" fontAlgn="base" hangingPunct="0">
              <a:spcBef>
                <a:spcPct val="0"/>
              </a:spcBef>
              <a:spcAft>
                <a:spcPct val="0"/>
              </a:spcAft>
              <a:buNone/>
            </a:pPr>
            <a:endParaRPr lang="zh-CN" altLang="en-US" sz="1800">
              <a:solidFill>
                <a:srgbClr val="006699"/>
              </a:solidFill>
            </a:endParaRPr>
          </a:p>
        </p:txBody>
      </p:sp>
      <p:pic>
        <p:nvPicPr>
          <p:cNvPr id="47108" name="图片 4">
            <a:extLst>
              <a:ext uri="{FF2B5EF4-FFF2-40B4-BE49-F238E27FC236}">
                <a16:creationId xmlns:a16="http://schemas.microsoft.com/office/drawing/2014/main" id="{28C283F6-54E4-2C4E-5783-1E21AC5C66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14" y="4278729"/>
            <a:ext cx="2302414" cy="249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文本框 5">
            <a:extLst>
              <a:ext uri="{FF2B5EF4-FFF2-40B4-BE49-F238E27FC236}">
                <a16:creationId xmlns:a16="http://schemas.microsoft.com/office/drawing/2014/main" id="{43A5BA8B-396B-7270-5132-6AF4B2986540}"/>
              </a:ext>
            </a:extLst>
          </p:cNvPr>
          <p:cNvSpPr txBox="1">
            <a:spLocks noChangeArrowheads="1"/>
          </p:cNvSpPr>
          <p:nvPr/>
        </p:nvSpPr>
        <p:spPr bwMode="auto">
          <a:xfrm>
            <a:off x="2666603" y="5717149"/>
            <a:ext cx="41036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sz="1600">
                <a:solidFill>
                  <a:srgbClr val="F2F2F2"/>
                </a:solidFill>
                <a:latin typeface="Arial" panose="020B0604020202020204" pitchFamily="34" charset="0"/>
                <a:ea typeface="Droid Sans Fallback"/>
                <a:cs typeface="Arial" panose="020B0604020202020204" pitchFamily="34" charset="0"/>
              </a:rPr>
              <a:t>occurs a total of 500K times</a:t>
            </a:r>
            <a:endParaRPr lang="zh-CN" altLang="en-US" sz="1600">
              <a:solidFill>
                <a:srgbClr val="006699"/>
              </a:solidFill>
              <a:latin typeface="Arial" panose="020B0604020202020204" pitchFamily="34" charset="0"/>
              <a:ea typeface="Droid Sans Fallback"/>
              <a:cs typeface="Arial" panose="020B0604020202020204" pitchFamily="34" charset="0"/>
            </a:endParaRPr>
          </a:p>
        </p:txBody>
      </p:sp>
      <p:sp>
        <p:nvSpPr>
          <p:cNvPr id="47110" name="文本框 6">
            <a:extLst>
              <a:ext uri="{FF2B5EF4-FFF2-40B4-BE49-F238E27FC236}">
                <a16:creationId xmlns:a16="http://schemas.microsoft.com/office/drawing/2014/main" id="{A443369D-48C5-3605-AB0B-80F817FFC6D9}"/>
              </a:ext>
            </a:extLst>
          </p:cNvPr>
          <p:cNvSpPr txBox="1">
            <a:spLocks noChangeArrowheads="1"/>
          </p:cNvSpPr>
          <p:nvPr/>
        </p:nvSpPr>
        <p:spPr bwMode="auto">
          <a:xfrm>
            <a:off x="2666604" y="6106921"/>
            <a:ext cx="41036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sz="1600" dirty="0">
                <a:solidFill>
                  <a:srgbClr val="F2F2F2"/>
                </a:solidFill>
                <a:latin typeface="Arial" panose="020B0604020202020204" pitchFamily="34" charset="0"/>
                <a:ea typeface="Droid Sans Fallback"/>
                <a:cs typeface="Arial" panose="020B0604020202020204" pitchFamily="34" charset="0"/>
              </a:rPr>
              <a:t>From 16-mer</a:t>
            </a:r>
          </a:p>
          <a:p>
            <a:pPr eaLnBrk="0" fontAlgn="base" hangingPunct="0">
              <a:spcBef>
                <a:spcPct val="0"/>
              </a:spcBef>
              <a:spcAft>
                <a:spcPct val="0"/>
              </a:spcAft>
              <a:buNone/>
            </a:pPr>
            <a:r>
              <a:rPr lang="en-GB" altLang="zh-CN" sz="1600" dirty="0">
                <a:solidFill>
                  <a:srgbClr val="F2F2F2"/>
                </a:solidFill>
                <a:latin typeface="Arial" panose="020B0604020202020204" pitchFamily="34" charset="0"/>
                <a:ea typeface="Droid Sans Fallback"/>
                <a:cs typeface="Arial" panose="020B0604020202020204" pitchFamily="34" charset="0"/>
              </a:rPr>
              <a:t>GT500kb</a:t>
            </a:r>
          </a:p>
        </p:txBody>
      </p:sp>
      <p:pic>
        <p:nvPicPr>
          <p:cNvPr id="47111" name="图片 8">
            <a:extLst>
              <a:ext uri="{FF2B5EF4-FFF2-40B4-BE49-F238E27FC236}">
                <a16:creationId xmlns:a16="http://schemas.microsoft.com/office/drawing/2014/main" id="{F0987155-40CA-6FA5-7E44-61C4B6962F5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26894" y="1455737"/>
            <a:ext cx="6462712"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图片 9">
            <a:extLst>
              <a:ext uri="{FF2B5EF4-FFF2-40B4-BE49-F238E27FC236}">
                <a16:creationId xmlns:a16="http://schemas.microsoft.com/office/drawing/2014/main" id="{76357CDB-56E5-4120-F760-BB60DF8D95A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870762" y="1977267"/>
            <a:ext cx="4373578" cy="313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5C2F2D2-3035-D18A-2B68-9EFE6ADC6CFB}"/>
              </a:ext>
            </a:extLst>
          </p:cNvPr>
          <p:cNvSpPr txBox="1"/>
          <p:nvPr/>
        </p:nvSpPr>
        <p:spPr>
          <a:xfrm>
            <a:off x="4131151" y="6185515"/>
            <a:ext cx="6094476" cy="523220"/>
          </a:xfrm>
          <a:prstGeom prst="rect">
            <a:avLst/>
          </a:prstGeom>
          <a:noFill/>
        </p:spPr>
        <p:txBody>
          <a:bodyPr wrap="square">
            <a:spAutoFit/>
          </a:bodyPr>
          <a:lstStyle/>
          <a:p>
            <a:r>
              <a:rPr lang="en-GB" sz="1400" dirty="0">
                <a:solidFill>
                  <a:schemeClr val="bg2">
                    <a:lumMod val="50000"/>
                  </a:schemeClr>
                </a:solidFill>
              </a:rPr>
              <a:t>Qing Liu. Repetitive DNA landscape in Avena </a:t>
            </a:r>
          </a:p>
          <a:p>
            <a:r>
              <a:rPr lang="en-GB" sz="1400" dirty="0">
                <a:solidFill>
                  <a:schemeClr val="bg2">
                    <a:lumMod val="50000"/>
                  </a:schemeClr>
                </a:solidFill>
              </a:rPr>
              <a:t>BMC Plant Biology. 2019 May 30;19(1):226.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487B8D-C023-EF2F-1644-E5B6594564EC}"/>
              </a:ext>
            </a:extLst>
          </p:cNvPr>
          <p:cNvSpPr>
            <a:spLocks noGrp="1"/>
          </p:cNvSpPr>
          <p:nvPr>
            <p:ph type="title"/>
          </p:nvPr>
        </p:nvSpPr>
        <p:spPr/>
        <p:txBody>
          <a:bodyPr/>
          <a:lstStyle/>
          <a:p>
            <a:pPr>
              <a:defRPr/>
            </a:pPr>
            <a:endParaRPr lang="zh-CN" altLang="en-US"/>
          </a:p>
        </p:txBody>
      </p:sp>
      <p:sp>
        <p:nvSpPr>
          <p:cNvPr id="45059" name="内容占位符 2">
            <a:extLst>
              <a:ext uri="{FF2B5EF4-FFF2-40B4-BE49-F238E27FC236}">
                <a16:creationId xmlns:a16="http://schemas.microsoft.com/office/drawing/2014/main" id="{CE569F21-1997-5A80-27FC-7AE82626F3AD}"/>
              </a:ext>
            </a:extLst>
          </p:cNvPr>
          <p:cNvSpPr>
            <a:spLocks noGrp="1" noChangeArrowheads="1"/>
          </p:cNvSpPr>
          <p:nvPr>
            <p:ph idx="1"/>
          </p:nvPr>
        </p:nvSpPr>
        <p:spPr/>
        <p:txBody>
          <a:bodyPr/>
          <a:lstStyle/>
          <a:p>
            <a:endParaRPr lang="zh-CN" altLang="en-US"/>
          </a:p>
        </p:txBody>
      </p:sp>
      <p:pic>
        <p:nvPicPr>
          <p:cNvPr id="45060" name="图片 3">
            <a:extLst>
              <a:ext uri="{FF2B5EF4-FFF2-40B4-BE49-F238E27FC236}">
                <a16:creationId xmlns:a16="http://schemas.microsoft.com/office/drawing/2014/main" id="{74054AD5-B303-316E-0FDC-54DD2A85EC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7797" y="7207429"/>
            <a:ext cx="9453563" cy="567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文本框 4">
            <a:extLst>
              <a:ext uri="{FF2B5EF4-FFF2-40B4-BE49-F238E27FC236}">
                <a16:creationId xmlns:a16="http://schemas.microsoft.com/office/drawing/2014/main" id="{08C0F1A1-B833-A11F-E811-80AA1556D31F}"/>
              </a:ext>
            </a:extLst>
          </p:cNvPr>
          <p:cNvSpPr txBox="1">
            <a:spLocks noChangeArrowheads="1"/>
          </p:cNvSpPr>
          <p:nvPr/>
        </p:nvSpPr>
        <p:spPr bwMode="auto">
          <a:xfrm>
            <a:off x="-76200" y="-14287"/>
            <a:ext cx="12192000" cy="2308324"/>
          </a:xfrm>
          <a:prstGeom prst="rect">
            <a:avLst/>
          </a:prstGeom>
          <a:solidFill>
            <a:srgbClr val="B7F3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algn="r" eaLnBrk="0" fontAlgn="base" hangingPunct="0">
              <a:spcBef>
                <a:spcPct val="0"/>
              </a:spcBef>
              <a:spcAft>
                <a:spcPct val="0"/>
              </a:spcAft>
              <a:buNone/>
            </a:pPr>
            <a:r>
              <a:rPr lang="en-US" altLang="zh-CN" sz="3600" dirty="0">
                <a:solidFill>
                  <a:srgbClr val="000000"/>
                </a:solidFill>
                <a:latin typeface="Calibri" panose="020F0502020204030204" pitchFamily="34" charset="0"/>
              </a:rPr>
              <a:t>16-mers </a:t>
            </a:r>
          </a:p>
          <a:p>
            <a:pPr algn="r" eaLnBrk="0" fontAlgn="base" hangingPunct="0">
              <a:spcBef>
                <a:spcPct val="0"/>
              </a:spcBef>
              <a:spcAft>
                <a:spcPct val="0"/>
              </a:spcAft>
              <a:buNone/>
            </a:pPr>
            <a:r>
              <a:rPr lang="en-US" altLang="zh-CN" sz="3600" dirty="0">
                <a:solidFill>
                  <a:srgbClr val="000000"/>
                </a:solidFill>
                <a:latin typeface="Calibri" panose="020F0502020204030204" pitchFamily="34" charset="0"/>
              </a:rPr>
              <a:t>occurring ≥1000 times</a:t>
            </a:r>
          </a:p>
          <a:p>
            <a:pPr algn="r" eaLnBrk="0" fontAlgn="base" hangingPunct="0">
              <a:spcBef>
                <a:spcPct val="0"/>
              </a:spcBef>
              <a:spcAft>
                <a:spcPct val="0"/>
              </a:spcAft>
              <a:buNone/>
            </a:pPr>
            <a:r>
              <a:rPr lang="en-US" altLang="zh-CN" sz="3600" dirty="0">
                <a:solidFill>
                  <a:srgbClr val="000000"/>
                </a:solidFill>
                <a:latin typeface="Calibri" panose="020F0502020204030204" pitchFamily="34" charset="0"/>
              </a:rPr>
              <a:t>account for 44.21% of </a:t>
            </a:r>
          </a:p>
          <a:p>
            <a:pPr algn="r" eaLnBrk="0" fontAlgn="base" hangingPunct="0">
              <a:spcBef>
                <a:spcPct val="0"/>
              </a:spcBef>
              <a:spcAft>
                <a:spcPct val="0"/>
              </a:spcAft>
              <a:buNone/>
            </a:pPr>
            <a:r>
              <a:rPr lang="en-US" altLang="zh-CN" sz="3600" dirty="0">
                <a:solidFill>
                  <a:srgbClr val="000000"/>
                </a:solidFill>
                <a:latin typeface="Calibri" panose="020F0502020204030204" pitchFamily="34" charset="0"/>
              </a:rPr>
              <a:t>cultivated oat genome</a:t>
            </a:r>
          </a:p>
        </p:txBody>
      </p:sp>
      <p:pic>
        <p:nvPicPr>
          <p:cNvPr id="3" name="Picture 2">
            <a:extLst>
              <a:ext uri="{FF2B5EF4-FFF2-40B4-BE49-F238E27FC236}">
                <a16:creationId xmlns:a16="http://schemas.microsoft.com/office/drawing/2014/main" id="{479E1D29-16C7-4F83-6A28-B236B21E589A}"/>
              </a:ext>
            </a:extLst>
          </p:cNvPr>
          <p:cNvPicPr>
            <a:picLocks noChangeAspect="1"/>
          </p:cNvPicPr>
          <p:nvPr/>
        </p:nvPicPr>
        <p:blipFill>
          <a:blip r:embed="rId4"/>
          <a:stretch>
            <a:fillRect/>
          </a:stretch>
        </p:blipFill>
        <p:spPr>
          <a:xfrm>
            <a:off x="-60185" y="0"/>
            <a:ext cx="7260628" cy="7035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图片 1">
            <a:extLst>
              <a:ext uri="{FF2B5EF4-FFF2-40B4-BE49-F238E27FC236}">
                <a16:creationId xmlns:a16="http://schemas.microsoft.com/office/drawing/2014/main" id="{579E5423-994C-FD98-EC81-7409FBE431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757"/>
            <a:ext cx="10287000" cy="693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Picture 2">
            <a:extLst>
              <a:ext uri="{FF2B5EF4-FFF2-40B4-BE49-F238E27FC236}">
                <a16:creationId xmlns:a16="http://schemas.microsoft.com/office/drawing/2014/main" id="{B69083B2-AFCC-A7B9-B3C2-91B564352EE7}"/>
              </a:ext>
            </a:extLst>
          </p:cNvPr>
          <p:cNvSpPr>
            <a:spLocks noChangeAspect="1" noChangeArrowheads="1"/>
          </p:cNvSpPr>
          <p:nvPr/>
        </p:nvSpPr>
        <p:spPr bwMode="auto">
          <a:xfrm>
            <a:off x="952500" y="-88900"/>
            <a:ext cx="10287000" cy="694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endParaRPr lang="zh-CN" altLang="en-US" sz="1800">
              <a:solidFill>
                <a:srgbClr val="006699"/>
              </a:solidFill>
            </a:endParaRPr>
          </a:p>
        </p:txBody>
      </p:sp>
      <p:pic>
        <p:nvPicPr>
          <p:cNvPr id="51204" name="图片 1">
            <a:extLst>
              <a:ext uri="{FF2B5EF4-FFF2-40B4-BE49-F238E27FC236}">
                <a16:creationId xmlns:a16="http://schemas.microsoft.com/office/drawing/2014/main" id="{3455BC69-AF61-A71F-BD7E-5DBA88E10C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815" y="2212181"/>
            <a:ext cx="6151563" cy="4652962"/>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F28FD1-83DF-BFE5-4D78-B3A556EC449B}"/>
              </a:ext>
            </a:extLst>
          </p:cNvPr>
          <p:cNvPicPr>
            <a:picLocks noChangeAspect="1"/>
          </p:cNvPicPr>
          <p:nvPr/>
        </p:nvPicPr>
        <p:blipFill>
          <a:blip r:embed="rId5"/>
          <a:stretch>
            <a:fillRect/>
          </a:stretch>
        </p:blipFill>
        <p:spPr>
          <a:xfrm>
            <a:off x="5752420" y="-1"/>
            <a:ext cx="6375765" cy="2829117"/>
          </a:xfrm>
          <a:prstGeom prst="rect">
            <a:avLst/>
          </a:prstGeom>
        </p:spPr>
      </p:pic>
      <p:sp>
        <p:nvSpPr>
          <p:cNvPr id="4" name="TextBox 3">
            <a:extLst>
              <a:ext uri="{FF2B5EF4-FFF2-40B4-BE49-F238E27FC236}">
                <a16:creationId xmlns:a16="http://schemas.microsoft.com/office/drawing/2014/main" id="{E967DD91-4921-8BD2-3858-39B41B364D19}"/>
              </a:ext>
            </a:extLst>
          </p:cNvPr>
          <p:cNvSpPr txBox="1"/>
          <p:nvPr/>
        </p:nvSpPr>
        <p:spPr>
          <a:xfrm>
            <a:off x="6899025" y="3292070"/>
            <a:ext cx="4396842" cy="3170099"/>
          </a:xfrm>
          <a:prstGeom prst="rect">
            <a:avLst/>
          </a:prstGeom>
          <a:noFill/>
        </p:spPr>
        <p:txBody>
          <a:bodyPr wrap="square" rtlCol="0">
            <a:spAutoFit/>
          </a:bodyPr>
          <a:lstStyle/>
          <a:p>
            <a:r>
              <a:rPr lang="en-GB" sz="4000" dirty="0">
                <a:highlight>
                  <a:srgbClr val="FFFF00"/>
                </a:highlight>
              </a:rPr>
              <a:t>Graph-based clustering of sequences in</a:t>
            </a:r>
          </a:p>
          <a:p>
            <a:r>
              <a:rPr lang="en-GB" sz="4000" dirty="0">
                <a:highlight>
                  <a:srgbClr val="FFFF00"/>
                </a:highlight>
              </a:rPr>
              <a:t>2 Gb to 10Gb of raw reads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55C372"/>
        </a:solidFill>
        <a:effectLst/>
      </p:bgPr>
    </p:bg>
    <p:spTree>
      <p:nvGrpSpPr>
        <p:cNvPr id="1" name="">
          <a:extLst>
            <a:ext uri="{FF2B5EF4-FFF2-40B4-BE49-F238E27FC236}">
              <a16:creationId xmlns:a16="http://schemas.microsoft.com/office/drawing/2014/main" id="{8520CB5F-5514-DE54-21CC-10EC8669FB8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6F50339-DBC8-9BEC-006B-6EE6E526B6AD}"/>
              </a:ext>
            </a:extLst>
          </p:cNvPr>
          <p:cNvPicPr>
            <a:picLocks noChangeAspect="1"/>
          </p:cNvPicPr>
          <p:nvPr/>
        </p:nvPicPr>
        <p:blipFill>
          <a:blip r:embed="rId3"/>
          <a:stretch>
            <a:fillRect/>
          </a:stretch>
        </p:blipFill>
        <p:spPr>
          <a:xfrm rot="16200000">
            <a:off x="4274570" y="-1003063"/>
            <a:ext cx="6858000" cy="8864126"/>
          </a:xfrm>
          <a:prstGeom prst="rect">
            <a:avLst/>
          </a:prstGeom>
        </p:spPr>
      </p:pic>
      <p:sp>
        <p:nvSpPr>
          <p:cNvPr id="6" name="Subtitle 5">
            <a:extLst>
              <a:ext uri="{FF2B5EF4-FFF2-40B4-BE49-F238E27FC236}">
                <a16:creationId xmlns:a16="http://schemas.microsoft.com/office/drawing/2014/main" id="{392FA838-D03C-1B02-FF3B-1F4B1732590C}"/>
              </a:ext>
            </a:extLst>
          </p:cNvPr>
          <p:cNvSpPr>
            <a:spLocks noGrp="1"/>
          </p:cNvSpPr>
          <p:nvPr>
            <p:ph type="subTitle" idx="1"/>
          </p:nvPr>
        </p:nvSpPr>
        <p:spPr/>
        <p:txBody>
          <a:bodyPr/>
          <a:lstStyle/>
          <a:p>
            <a:endParaRPr lang="en-GB"/>
          </a:p>
        </p:txBody>
      </p:sp>
      <p:pic>
        <p:nvPicPr>
          <p:cNvPr id="7" name="Picture 6">
            <a:extLst>
              <a:ext uri="{FF2B5EF4-FFF2-40B4-BE49-F238E27FC236}">
                <a16:creationId xmlns:a16="http://schemas.microsoft.com/office/drawing/2014/main" id="{EAC36E27-AC8A-4EA4-74F8-3FC05243ACD8}"/>
              </a:ext>
            </a:extLst>
          </p:cNvPr>
          <p:cNvPicPr>
            <a:picLocks noChangeAspect="1"/>
          </p:cNvPicPr>
          <p:nvPr/>
        </p:nvPicPr>
        <p:blipFill>
          <a:blip r:embed="rId3"/>
          <a:stretch>
            <a:fillRect/>
          </a:stretch>
        </p:blipFill>
        <p:spPr>
          <a:xfrm>
            <a:off x="62630" y="-6263"/>
            <a:ext cx="8492647" cy="10976945"/>
          </a:xfrm>
          <a:prstGeom prst="rect">
            <a:avLst/>
          </a:prstGeom>
        </p:spPr>
      </p:pic>
    </p:spTree>
    <p:extLst>
      <p:ext uri="{BB962C8B-B14F-4D97-AF65-F5344CB8AC3E}">
        <p14:creationId xmlns:p14="http://schemas.microsoft.com/office/powerpoint/2010/main" val="671786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B7F39D"/>
        </a:solidFill>
        <a:effectLst/>
      </p:bgPr>
    </p:bg>
    <p:spTree>
      <p:nvGrpSpPr>
        <p:cNvPr id="1" name=""/>
        <p:cNvGrpSpPr/>
        <p:nvPr/>
      </p:nvGrpSpPr>
      <p:grpSpPr>
        <a:xfrm>
          <a:off x="0" y="0"/>
          <a:ext cx="0" cy="0"/>
          <a:chOff x="0" y="0"/>
          <a:chExt cx="0" cy="0"/>
        </a:xfrm>
      </p:grpSpPr>
      <p:sp>
        <p:nvSpPr>
          <p:cNvPr id="67586" name="文本框 3">
            <a:extLst>
              <a:ext uri="{FF2B5EF4-FFF2-40B4-BE49-F238E27FC236}">
                <a16:creationId xmlns:a16="http://schemas.microsoft.com/office/drawing/2014/main" id="{FE97652B-FF9A-A142-3DFD-21FD5D004EB0}"/>
              </a:ext>
            </a:extLst>
          </p:cNvPr>
          <p:cNvSpPr txBox="1">
            <a:spLocks noChangeArrowheads="1"/>
          </p:cNvSpPr>
          <p:nvPr/>
        </p:nvSpPr>
        <p:spPr bwMode="auto">
          <a:xfrm>
            <a:off x="0" y="6119336"/>
            <a:ext cx="1142841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2400" dirty="0">
                <a:solidFill>
                  <a:srgbClr val="000000"/>
                </a:solidFill>
                <a:latin typeface="Calibri" panose="020F0502020204030204" pitchFamily="34" charset="0"/>
              </a:rPr>
              <a:t>Relative abundance D-genome specific probes (RepeatExplorer cluster and k-</a:t>
            </a:r>
            <a:r>
              <a:rPr lang="en-US" altLang="zh-CN" sz="2400" dirty="0" err="1">
                <a:solidFill>
                  <a:srgbClr val="000000"/>
                </a:solidFill>
                <a:latin typeface="Calibri" panose="020F0502020204030204" pitchFamily="34" charset="0"/>
              </a:rPr>
              <a:t>mer</a:t>
            </a:r>
            <a:r>
              <a:rPr lang="en-US" altLang="zh-CN" sz="2400" dirty="0">
                <a:solidFill>
                  <a:srgbClr val="000000"/>
                </a:solidFill>
                <a:latin typeface="Calibri" panose="020F0502020204030204" pitchFamily="34" charset="0"/>
              </a:rPr>
              <a:t> assembly analyses) in three </a:t>
            </a:r>
            <a:r>
              <a:rPr lang="en-GB" altLang="zh-CN" sz="2400" i="1" dirty="0">
                <a:solidFill>
                  <a:srgbClr val="003300"/>
                </a:solidFill>
                <a:latin typeface="Calibri" panose="020F0502020204030204" pitchFamily="34" charset="0"/>
              </a:rPr>
              <a:t>Avena</a:t>
            </a:r>
            <a:r>
              <a:rPr lang="en-GB" altLang="zh-CN" sz="2400" dirty="0">
                <a:solidFill>
                  <a:srgbClr val="003300"/>
                </a:solidFill>
                <a:latin typeface="Calibri" panose="020F0502020204030204" pitchFamily="34" charset="0"/>
              </a:rPr>
              <a:t> genomes</a:t>
            </a:r>
          </a:p>
          <a:p>
            <a:pPr eaLnBrk="0" fontAlgn="base" hangingPunct="0">
              <a:spcBef>
                <a:spcPct val="0"/>
              </a:spcBef>
              <a:spcAft>
                <a:spcPct val="0"/>
              </a:spcAft>
              <a:buNone/>
            </a:pPr>
            <a:endParaRPr lang="zh-CN" altLang="en-US" sz="1800" dirty="0">
              <a:solidFill>
                <a:srgbClr val="006699"/>
              </a:solidFill>
            </a:endParaRPr>
          </a:p>
        </p:txBody>
      </p:sp>
      <p:sp>
        <p:nvSpPr>
          <p:cNvPr id="67587" name="文本框 5">
            <a:extLst>
              <a:ext uri="{FF2B5EF4-FFF2-40B4-BE49-F238E27FC236}">
                <a16:creationId xmlns:a16="http://schemas.microsoft.com/office/drawing/2014/main" id="{44D50340-E0BA-97B3-351D-DD5140285263}"/>
              </a:ext>
            </a:extLst>
          </p:cNvPr>
          <p:cNvSpPr txBox="1">
            <a:spLocks noChangeArrowheads="1"/>
          </p:cNvSpPr>
          <p:nvPr/>
        </p:nvSpPr>
        <p:spPr bwMode="auto">
          <a:xfrm>
            <a:off x="7842250" y="5157789"/>
            <a:ext cx="2768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sz="2400" dirty="0">
                <a:solidFill>
                  <a:srgbClr val="003300"/>
                </a:solidFill>
                <a:latin typeface="Calibri" panose="020F0502020204030204" pitchFamily="34" charset="0"/>
              </a:rPr>
              <a:t>Three diploid </a:t>
            </a:r>
            <a:r>
              <a:rPr lang="en-GB" altLang="zh-CN" sz="2400" i="1" dirty="0">
                <a:solidFill>
                  <a:srgbClr val="003300"/>
                </a:solidFill>
                <a:latin typeface="Calibri" panose="020F0502020204030204" pitchFamily="34" charset="0"/>
              </a:rPr>
              <a:t>Avena</a:t>
            </a:r>
            <a:r>
              <a:rPr lang="en-GB" altLang="zh-CN" sz="2400" dirty="0">
                <a:solidFill>
                  <a:srgbClr val="003300"/>
                </a:solidFill>
                <a:latin typeface="Calibri" panose="020F0502020204030204" pitchFamily="34" charset="0"/>
              </a:rPr>
              <a:t> species </a:t>
            </a:r>
          </a:p>
          <a:p>
            <a:pPr eaLnBrk="0" fontAlgn="base" hangingPunct="0">
              <a:spcBef>
                <a:spcPct val="0"/>
              </a:spcBef>
              <a:spcAft>
                <a:spcPct val="0"/>
              </a:spcAft>
              <a:buNone/>
            </a:pPr>
            <a:endParaRPr lang="zh-CN" altLang="en-US" sz="1800" dirty="0">
              <a:solidFill>
                <a:srgbClr val="006699"/>
              </a:solidFill>
            </a:endParaRPr>
          </a:p>
        </p:txBody>
      </p:sp>
      <p:pic>
        <p:nvPicPr>
          <p:cNvPr id="5" name="Picture 4">
            <a:extLst>
              <a:ext uri="{FF2B5EF4-FFF2-40B4-BE49-F238E27FC236}">
                <a16:creationId xmlns:a16="http://schemas.microsoft.com/office/drawing/2014/main" id="{126E0A81-1437-4129-8E88-424BADBC29A5}"/>
              </a:ext>
            </a:extLst>
          </p:cNvPr>
          <p:cNvPicPr>
            <a:picLocks noChangeAspect="1"/>
          </p:cNvPicPr>
          <p:nvPr/>
        </p:nvPicPr>
        <p:blipFill>
          <a:blip r:embed="rId3"/>
          <a:stretch>
            <a:fillRect/>
          </a:stretch>
        </p:blipFill>
        <p:spPr>
          <a:xfrm>
            <a:off x="977900" y="0"/>
            <a:ext cx="10661074" cy="5943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9E"/>
        </a:solidFill>
        <a:effectLst/>
      </p:bgPr>
    </p:bg>
    <p:spTree>
      <p:nvGrpSpPr>
        <p:cNvPr id="1" name=""/>
        <p:cNvGrpSpPr/>
        <p:nvPr/>
      </p:nvGrpSpPr>
      <p:grpSpPr>
        <a:xfrm>
          <a:off x="0" y="0"/>
          <a:ext cx="0" cy="0"/>
          <a:chOff x="0" y="0"/>
          <a:chExt cx="0" cy="0"/>
        </a:xfrm>
      </p:grpSpPr>
      <p:sp>
        <p:nvSpPr>
          <p:cNvPr id="86018" name="文本框 7">
            <a:extLst>
              <a:ext uri="{FF2B5EF4-FFF2-40B4-BE49-F238E27FC236}">
                <a16:creationId xmlns:a16="http://schemas.microsoft.com/office/drawing/2014/main" id="{DD109C00-0E4A-92A8-0350-CF6722DF8CD8}"/>
              </a:ext>
            </a:extLst>
          </p:cNvPr>
          <p:cNvSpPr txBox="1">
            <a:spLocks noChangeArrowheads="1"/>
          </p:cNvSpPr>
          <p:nvPr/>
        </p:nvSpPr>
        <p:spPr bwMode="auto">
          <a:xfrm>
            <a:off x="8655050" y="4367214"/>
            <a:ext cx="21605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1600">
                <a:solidFill>
                  <a:srgbClr val="000000"/>
                </a:solidFill>
                <a:latin typeface="Calibri" panose="020F0502020204030204" pitchFamily="34" charset="0"/>
              </a:rPr>
              <a:t>Neighborless cluster</a:t>
            </a:r>
            <a:endParaRPr lang="zh-CN" altLang="en-US" sz="1600">
              <a:solidFill>
                <a:srgbClr val="000000"/>
              </a:solidFill>
              <a:latin typeface="Calibri" panose="020F0502020204030204" pitchFamily="34" charset="0"/>
            </a:endParaRPr>
          </a:p>
        </p:txBody>
      </p:sp>
      <p:sp>
        <p:nvSpPr>
          <p:cNvPr id="86019" name="矩形 11">
            <a:extLst>
              <a:ext uri="{FF2B5EF4-FFF2-40B4-BE49-F238E27FC236}">
                <a16:creationId xmlns:a16="http://schemas.microsoft.com/office/drawing/2014/main" id="{9D049CC8-D283-D8D7-C252-5A8848306902}"/>
              </a:ext>
            </a:extLst>
          </p:cNvPr>
          <p:cNvSpPr>
            <a:spLocks noChangeArrowheads="1"/>
          </p:cNvSpPr>
          <p:nvPr/>
        </p:nvSpPr>
        <p:spPr bwMode="auto">
          <a:xfrm>
            <a:off x="5811839" y="404814"/>
            <a:ext cx="4821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a:solidFill>
                  <a:srgbClr val="000000"/>
                </a:solidFill>
                <a:latin typeface="Calibri" panose="020F0502020204030204" pitchFamily="34" charset="0"/>
              </a:rPr>
              <a:t>Probes labelling</a:t>
            </a:r>
          </a:p>
          <a:p>
            <a:pPr eaLnBrk="0" fontAlgn="base" hangingPunct="0">
              <a:spcBef>
                <a:spcPct val="0"/>
              </a:spcBef>
              <a:spcAft>
                <a:spcPct val="0"/>
              </a:spcAft>
              <a:buNone/>
            </a:pPr>
            <a:r>
              <a:rPr lang="en-GB" altLang="zh-CN">
                <a:solidFill>
                  <a:srgbClr val="000000"/>
                </a:solidFill>
                <a:latin typeface="Calibri" panose="020F0502020204030204" pitchFamily="34" charset="0"/>
              </a:rPr>
              <a:t>C-, A- and D- genomes</a:t>
            </a:r>
            <a:endParaRPr lang="zh-CN" altLang="zh-CN">
              <a:solidFill>
                <a:srgbClr val="000000"/>
              </a:solidFill>
              <a:latin typeface="Calibri" panose="020F0502020204030204" pitchFamily="34" charset="0"/>
            </a:endParaRPr>
          </a:p>
        </p:txBody>
      </p:sp>
      <p:sp>
        <p:nvSpPr>
          <p:cNvPr id="86020" name="矩形 12">
            <a:extLst>
              <a:ext uri="{FF2B5EF4-FFF2-40B4-BE49-F238E27FC236}">
                <a16:creationId xmlns:a16="http://schemas.microsoft.com/office/drawing/2014/main" id="{40DE375D-F0A8-CC5D-8C8A-D478F7ED4BAE}"/>
              </a:ext>
            </a:extLst>
          </p:cNvPr>
          <p:cNvSpPr>
            <a:spLocks noChangeArrowheads="1"/>
          </p:cNvSpPr>
          <p:nvPr/>
        </p:nvSpPr>
        <p:spPr bwMode="auto">
          <a:xfrm>
            <a:off x="5808664" y="1651001"/>
            <a:ext cx="214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2400" b="1">
                <a:solidFill>
                  <a:srgbClr val="003300"/>
                </a:solidFill>
                <a:latin typeface="Calibri" panose="020F0502020204030204" pitchFamily="34" charset="0"/>
              </a:rPr>
              <a:t>Tandem probes</a:t>
            </a:r>
            <a:endParaRPr lang="zh-CN" altLang="en-US" sz="2400" b="1">
              <a:solidFill>
                <a:srgbClr val="003300"/>
              </a:solidFill>
              <a:latin typeface="Calibri" panose="020F0502020204030204" pitchFamily="34" charset="0"/>
            </a:endParaRPr>
          </a:p>
        </p:txBody>
      </p:sp>
      <p:pic>
        <p:nvPicPr>
          <p:cNvPr id="86021" name="图片 1">
            <a:extLst>
              <a:ext uri="{FF2B5EF4-FFF2-40B4-BE49-F238E27FC236}">
                <a16:creationId xmlns:a16="http://schemas.microsoft.com/office/drawing/2014/main" id="{5CBA8612-5143-724D-94A7-C031FE9074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5576" y="2228850"/>
            <a:ext cx="341947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图片 3">
            <a:extLst>
              <a:ext uri="{FF2B5EF4-FFF2-40B4-BE49-F238E27FC236}">
                <a16:creationId xmlns:a16="http://schemas.microsoft.com/office/drawing/2014/main" id="{38F72DE4-6A30-8789-5D3E-CB23DA14E6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78864" y="2289176"/>
            <a:ext cx="15208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图片 5">
            <a:extLst>
              <a:ext uri="{FF2B5EF4-FFF2-40B4-BE49-F238E27FC236}">
                <a16:creationId xmlns:a16="http://schemas.microsoft.com/office/drawing/2014/main" id="{1FD3FBBC-D62A-D330-302D-544EFFEA956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55051" y="5284788"/>
            <a:ext cx="1527175"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图片 13">
            <a:extLst>
              <a:ext uri="{FF2B5EF4-FFF2-40B4-BE49-F238E27FC236}">
                <a16:creationId xmlns:a16="http://schemas.microsoft.com/office/drawing/2014/main" id="{85EBF3BA-0A22-C475-F3AB-ACBC11D0C13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52501" y="0"/>
            <a:ext cx="4283075"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5" name="图片 14">
            <a:extLst>
              <a:ext uri="{FF2B5EF4-FFF2-40B4-BE49-F238E27FC236}">
                <a16:creationId xmlns:a16="http://schemas.microsoft.com/office/drawing/2014/main" id="{5C3234AA-DA64-9645-A8F0-7DA6A0A8728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52501" y="3429000"/>
            <a:ext cx="42830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9E"/>
        </a:solidFill>
        <a:effectLst/>
      </p:bgPr>
    </p:bg>
    <p:spTree>
      <p:nvGrpSpPr>
        <p:cNvPr id="1" name=""/>
        <p:cNvGrpSpPr/>
        <p:nvPr/>
      </p:nvGrpSpPr>
      <p:grpSpPr>
        <a:xfrm>
          <a:off x="0" y="0"/>
          <a:ext cx="0" cy="0"/>
          <a:chOff x="0" y="0"/>
          <a:chExt cx="0" cy="0"/>
        </a:xfrm>
      </p:grpSpPr>
      <p:pic>
        <p:nvPicPr>
          <p:cNvPr id="83970" name="图片 2">
            <a:extLst>
              <a:ext uri="{FF2B5EF4-FFF2-40B4-BE49-F238E27FC236}">
                <a16:creationId xmlns:a16="http://schemas.microsoft.com/office/drawing/2014/main" id="{FC5330B2-C850-6127-7334-D93653E589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6150" y="-171450"/>
            <a:ext cx="1930400" cy="718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图片 4">
            <a:extLst>
              <a:ext uri="{FF2B5EF4-FFF2-40B4-BE49-F238E27FC236}">
                <a16:creationId xmlns:a16="http://schemas.microsoft.com/office/drawing/2014/main" id="{C5C7851E-BC95-98CF-D161-DFDD020B68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6551" y="1"/>
            <a:ext cx="1960563"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图片 6">
            <a:extLst>
              <a:ext uri="{FF2B5EF4-FFF2-40B4-BE49-F238E27FC236}">
                <a16:creationId xmlns:a16="http://schemas.microsoft.com/office/drawing/2014/main" id="{5541B28F-F294-A3C5-E167-8492DFFE0B3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6551" y="1760538"/>
            <a:ext cx="1928813"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文本框 7">
            <a:extLst>
              <a:ext uri="{FF2B5EF4-FFF2-40B4-BE49-F238E27FC236}">
                <a16:creationId xmlns:a16="http://schemas.microsoft.com/office/drawing/2014/main" id="{D14A7330-C959-D731-62A1-1BCC8C314435}"/>
              </a:ext>
            </a:extLst>
          </p:cNvPr>
          <p:cNvSpPr txBox="1">
            <a:spLocks noChangeArrowheads="1"/>
          </p:cNvSpPr>
          <p:nvPr/>
        </p:nvSpPr>
        <p:spPr bwMode="auto">
          <a:xfrm>
            <a:off x="2889250" y="4321175"/>
            <a:ext cx="2160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1600">
                <a:solidFill>
                  <a:srgbClr val="000000"/>
                </a:solidFill>
                <a:latin typeface="Calibri" panose="020F0502020204030204" pitchFamily="34" charset="0"/>
              </a:rPr>
              <a:t>Neighborless cluster</a:t>
            </a:r>
            <a:endParaRPr lang="zh-CN" altLang="en-US" sz="1600">
              <a:solidFill>
                <a:srgbClr val="000000"/>
              </a:solidFill>
              <a:latin typeface="Calibri" panose="020F0502020204030204" pitchFamily="34" charset="0"/>
            </a:endParaRPr>
          </a:p>
        </p:txBody>
      </p:sp>
      <p:sp>
        <p:nvSpPr>
          <p:cNvPr id="83974" name="文本框 9">
            <a:extLst>
              <a:ext uri="{FF2B5EF4-FFF2-40B4-BE49-F238E27FC236}">
                <a16:creationId xmlns:a16="http://schemas.microsoft.com/office/drawing/2014/main" id="{DA0D9B17-5D77-7755-1E11-2445CBBFEB8F}"/>
              </a:ext>
            </a:extLst>
          </p:cNvPr>
          <p:cNvSpPr txBox="1">
            <a:spLocks noChangeArrowheads="1"/>
          </p:cNvSpPr>
          <p:nvPr/>
        </p:nvSpPr>
        <p:spPr bwMode="auto">
          <a:xfrm>
            <a:off x="2876550" y="5895975"/>
            <a:ext cx="2160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1600">
                <a:solidFill>
                  <a:srgbClr val="000000"/>
                </a:solidFill>
                <a:latin typeface="Calibri" panose="020F0502020204030204" pitchFamily="34" charset="0"/>
              </a:rPr>
              <a:t>Neighborless cluster</a:t>
            </a:r>
            <a:endParaRPr lang="zh-CN" altLang="en-US" sz="1600">
              <a:solidFill>
                <a:srgbClr val="000000"/>
              </a:solidFill>
              <a:latin typeface="Calibri" panose="020F0502020204030204" pitchFamily="34" charset="0"/>
            </a:endParaRPr>
          </a:p>
        </p:txBody>
      </p:sp>
      <p:pic>
        <p:nvPicPr>
          <p:cNvPr id="83975" name="图片 8">
            <a:extLst>
              <a:ext uri="{FF2B5EF4-FFF2-40B4-BE49-F238E27FC236}">
                <a16:creationId xmlns:a16="http://schemas.microsoft.com/office/drawing/2014/main" id="{997E644D-F722-B423-DCC1-8A2A4EAF104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37114" y="1"/>
            <a:ext cx="4211637"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图片 10">
            <a:extLst>
              <a:ext uri="{FF2B5EF4-FFF2-40B4-BE49-F238E27FC236}">
                <a16:creationId xmlns:a16="http://schemas.microsoft.com/office/drawing/2014/main" id="{3DAD7A20-6BD9-3F3A-0763-5BA6CE472F6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37114" y="3505201"/>
            <a:ext cx="4211637"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矩形 11">
            <a:extLst>
              <a:ext uri="{FF2B5EF4-FFF2-40B4-BE49-F238E27FC236}">
                <a16:creationId xmlns:a16="http://schemas.microsoft.com/office/drawing/2014/main" id="{54A2E925-8604-932B-3645-840DC2374E08}"/>
              </a:ext>
            </a:extLst>
          </p:cNvPr>
          <p:cNvSpPr>
            <a:spLocks noChangeArrowheads="1"/>
          </p:cNvSpPr>
          <p:nvPr/>
        </p:nvSpPr>
        <p:spPr bwMode="auto">
          <a:xfrm>
            <a:off x="9048751" y="557213"/>
            <a:ext cx="23272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sz="1800">
                <a:solidFill>
                  <a:srgbClr val="000000"/>
                </a:solidFill>
                <a:latin typeface="Calibri" panose="020F0502020204030204" pitchFamily="34" charset="0"/>
              </a:rPr>
              <a:t>Probes labelling</a:t>
            </a:r>
          </a:p>
          <a:p>
            <a:pPr eaLnBrk="0" fontAlgn="base" hangingPunct="0">
              <a:spcBef>
                <a:spcPct val="0"/>
              </a:spcBef>
              <a:spcAft>
                <a:spcPct val="0"/>
              </a:spcAft>
              <a:buNone/>
            </a:pPr>
            <a:r>
              <a:rPr lang="en-GB" altLang="zh-CN" sz="1800">
                <a:solidFill>
                  <a:srgbClr val="000000"/>
                </a:solidFill>
                <a:latin typeface="Calibri" panose="020F0502020204030204" pitchFamily="34" charset="0"/>
              </a:rPr>
              <a:t>C-, A- and D- genomes</a:t>
            </a:r>
            <a:endParaRPr lang="zh-CN" altLang="zh-CN" sz="1800">
              <a:solidFill>
                <a:srgbClr val="000000"/>
              </a:solidFill>
              <a:latin typeface="Calibri" panose="020F0502020204030204" pitchFamily="34" charset="0"/>
            </a:endParaRPr>
          </a:p>
        </p:txBody>
      </p:sp>
      <p:sp>
        <p:nvSpPr>
          <p:cNvPr id="83978" name="矩形 12">
            <a:extLst>
              <a:ext uri="{FF2B5EF4-FFF2-40B4-BE49-F238E27FC236}">
                <a16:creationId xmlns:a16="http://schemas.microsoft.com/office/drawing/2014/main" id="{7F9C9162-D548-1E65-B943-BEE60F2D8CC8}"/>
              </a:ext>
            </a:extLst>
          </p:cNvPr>
          <p:cNvSpPr>
            <a:spLocks noChangeArrowheads="1"/>
          </p:cNvSpPr>
          <p:nvPr/>
        </p:nvSpPr>
        <p:spPr bwMode="auto">
          <a:xfrm>
            <a:off x="9169400" y="5010151"/>
            <a:ext cx="207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2400" b="1">
                <a:solidFill>
                  <a:srgbClr val="003300"/>
                </a:solidFill>
                <a:latin typeface="Calibri" panose="020F0502020204030204" pitchFamily="34" charset="0"/>
              </a:rPr>
              <a:t>Retroelements</a:t>
            </a:r>
            <a:endParaRPr lang="zh-CN" altLang="en-US" sz="2400" b="1">
              <a:solidFill>
                <a:srgbClr val="003300"/>
              </a:solidFill>
              <a:latin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7C93-CBF3-49A2-9720-7A1FC5367A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8FC8818-87AD-2198-E08A-B2CB80F6C7D0}"/>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53BD6F7F-D937-1E84-D2DE-726CA84829C2}"/>
              </a:ext>
            </a:extLst>
          </p:cNvPr>
          <p:cNvPicPr>
            <a:picLocks noChangeAspect="1"/>
          </p:cNvPicPr>
          <p:nvPr/>
        </p:nvPicPr>
        <p:blipFill>
          <a:blip r:embed="rId2"/>
          <a:stretch>
            <a:fillRect/>
          </a:stretch>
        </p:blipFill>
        <p:spPr>
          <a:xfrm>
            <a:off x="88900" y="325183"/>
            <a:ext cx="12014200" cy="5967666"/>
          </a:xfrm>
          <a:prstGeom prst="rect">
            <a:avLst/>
          </a:prstGeom>
        </p:spPr>
      </p:pic>
    </p:spTree>
    <p:extLst>
      <p:ext uri="{BB962C8B-B14F-4D97-AF65-F5344CB8AC3E}">
        <p14:creationId xmlns:p14="http://schemas.microsoft.com/office/powerpoint/2010/main" val="1613982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BAF3-433C-7F53-FF18-539ED5D6C2E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38BDBB2-CDFA-5840-3568-03E20FEA9C2D}"/>
              </a:ext>
            </a:extLst>
          </p:cNvPr>
          <p:cNvSpPr>
            <a:spLocks noGrp="1"/>
          </p:cNvSpPr>
          <p:nvPr>
            <p:ph idx="1"/>
          </p:nvPr>
        </p:nvSpPr>
        <p:spPr/>
        <p:txBody>
          <a:bodyPr/>
          <a:lstStyle/>
          <a:p>
            <a:endParaRPr lang="en-GB" dirty="0"/>
          </a:p>
        </p:txBody>
      </p:sp>
      <p:pic>
        <p:nvPicPr>
          <p:cNvPr id="7" name="Picture 6">
            <a:extLst>
              <a:ext uri="{FF2B5EF4-FFF2-40B4-BE49-F238E27FC236}">
                <a16:creationId xmlns:a16="http://schemas.microsoft.com/office/drawing/2014/main" id="{E20918EB-7D6F-DD7C-2E35-DF51A86C662F}"/>
              </a:ext>
            </a:extLst>
          </p:cNvPr>
          <p:cNvPicPr>
            <a:picLocks noChangeAspect="1"/>
          </p:cNvPicPr>
          <p:nvPr/>
        </p:nvPicPr>
        <p:blipFill>
          <a:blip r:embed="rId2"/>
          <a:stretch>
            <a:fillRect/>
          </a:stretch>
        </p:blipFill>
        <p:spPr>
          <a:xfrm>
            <a:off x="5242142" y="1126147"/>
            <a:ext cx="7990839" cy="5731853"/>
          </a:xfrm>
          <a:prstGeom prst="rect">
            <a:avLst/>
          </a:prstGeom>
        </p:spPr>
      </p:pic>
      <p:pic>
        <p:nvPicPr>
          <p:cNvPr id="5" name="Picture 4">
            <a:extLst>
              <a:ext uri="{FF2B5EF4-FFF2-40B4-BE49-F238E27FC236}">
                <a16:creationId xmlns:a16="http://schemas.microsoft.com/office/drawing/2014/main" id="{2B40A77E-E635-C0CC-FDB2-503172A307FB}"/>
              </a:ext>
            </a:extLst>
          </p:cNvPr>
          <p:cNvPicPr>
            <a:picLocks noChangeAspect="1"/>
          </p:cNvPicPr>
          <p:nvPr/>
        </p:nvPicPr>
        <p:blipFill>
          <a:blip r:embed="rId3"/>
          <a:srcRect l="5060" t="33935" r="3959"/>
          <a:stretch>
            <a:fillRect/>
          </a:stretch>
        </p:blipFill>
        <p:spPr>
          <a:xfrm>
            <a:off x="127348" y="0"/>
            <a:ext cx="6732244" cy="2668044"/>
          </a:xfrm>
          <a:prstGeom prst="rect">
            <a:avLst/>
          </a:prstGeom>
        </p:spPr>
      </p:pic>
    </p:spTree>
    <p:extLst>
      <p:ext uri="{BB962C8B-B14F-4D97-AF65-F5344CB8AC3E}">
        <p14:creationId xmlns:p14="http://schemas.microsoft.com/office/powerpoint/2010/main" val="2893483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A6F38-19AD-4064-8F20-8D3345DED76D}"/>
              </a:ext>
            </a:extLst>
          </p:cNvPr>
          <p:cNvSpPr>
            <a:spLocks noGrp="1"/>
          </p:cNvSpPr>
          <p:nvPr>
            <p:ph type="title"/>
          </p:nvPr>
        </p:nvSpPr>
        <p:spPr>
          <a:xfrm>
            <a:off x="184666" y="-319161"/>
            <a:ext cx="10515600" cy="1325563"/>
          </a:xfrm>
        </p:spPr>
        <p:txBody>
          <a:bodyPr/>
          <a:lstStyle/>
          <a:p>
            <a:endParaRPr lang="en-GB" i="1" dirty="0"/>
          </a:p>
        </p:txBody>
      </p:sp>
      <p:sp>
        <p:nvSpPr>
          <p:cNvPr id="3" name="Content Placeholder 2">
            <a:extLst>
              <a:ext uri="{FF2B5EF4-FFF2-40B4-BE49-F238E27FC236}">
                <a16:creationId xmlns:a16="http://schemas.microsoft.com/office/drawing/2014/main" id="{82A4B0A3-D6AD-4F1C-ACF4-72E234B9DA5D}"/>
              </a:ext>
            </a:extLst>
          </p:cNvPr>
          <p:cNvSpPr>
            <a:spLocks noGrp="1"/>
          </p:cNvSpPr>
          <p:nvPr>
            <p:ph idx="1"/>
          </p:nvPr>
        </p:nvSpPr>
        <p:spPr/>
        <p:txBody>
          <a:bodyPr/>
          <a:lstStyle/>
          <a:p>
            <a:endParaRPr lang="en-GB" dirty="0"/>
          </a:p>
        </p:txBody>
      </p:sp>
      <p:graphicFrame>
        <p:nvGraphicFramePr>
          <p:cNvPr id="4" name="Object 3">
            <a:extLst>
              <a:ext uri="{FF2B5EF4-FFF2-40B4-BE49-F238E27FC236}">
                <a16:creationId xmlns:a16="http://schemas.microsoft.com/office/drawing/2014/main" id="{BE73D5DC-F43B-4D6E-88E4-D8D021C9A13C}"/>
              </a:ext>
            </a:extLst>
          </p:cNvPr>
          <p:cNvGraphicFramePr>
            <a:graphicFrameLocks noChangeAspect="1"/>
          </p:cNvGraphicFramePr>
          <p:nvPr/>
        </p:nvGraphicFramePr>
        <p:xfrm>
          <a:off x="93674" y="895989"/>
          <a:ext cx="7735098" cy="5759615"/>
        </p:xfrm>
        <a:graphic>
          <a:graphicData uri="http://schemas.openxmlformats.org/presentationml/2006/ole">
            <mc:AlternateContent xmlns:mc="http://schemas.openxmlformats.org/markup-compatibility/2006">
              <mc:Choice xmlns:v="urn:schemas-microsoft-com:vml" Requires="v">
                <p:oleObj name="Image" r:id="rId2" imgW="3812760" imgH="2550960" progId="Photoshop.Image.11">
                  <p:embed/>
                </p:oleObj>
              </mc:Choice>
              <mc:Fallback>
                <p:oleObj name="Image" r:id="rId2" imgW="3812760" imgH="2550960" progId="Photoshop.Image.11">
                  <p:embed/>
                  <p:pic>
                    <p:nvPicPr>
                      <p:cNvPr id="4" name="Object 3">
                        <a:extLst>
                          <a:ext uri="{FF2B5EF4-FFF2-40B4-BE49-F238E27FC236}">
                            <a16:creationId xmlns:a16="http://schemas.microsoft.com/office/drawing/2014/main" id="{BE73D5DC-F43B-4D6E-88E4-D8D021C9A13C}"/>
                          </a:ext>
                        </a:extLst>
                      </p:cNvPr>
                      <p:cNvPicPr/>
                      <p:nvPr/>
                    </p:nvPicPr>
                    <p:blipFill>
                      <a:blip r:embed="rId3"/>
                      <a:stretch>
                        <a:fillRect/>
                      </a:stretch>
                    </p:blipFill>
                    <p:spPr>
                      <a:xfrm>
                        <a:off x="93674" y="895989"/>
                        <a:ext cx="7735098" cy="575961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9B7CC558-9184-4392-8F9D-5F57F85B5C94}"/>
              </a:ext>
            </a:extLst>
          </p:cNvPr>
          <p:cNvSpPr txBox="1"/>
          <p:nvPr/>
        </p:nvSpPr>
        <p:spPr>
          <a:xfrm rot="16200000">
            <a:off x="-1771094" y="2777496"/>
            <a:ext cx="39115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Abundance of repeat in sequence reads</a:t>
            </a:r>
          </a:p>
        </p:txBody>
      </p:sp>
      <p:sp>
        <p:nvSpPr>
          <p:cNvPr id="7" name="TextBox 6">
            <a:extLst>
              <a:ext uri="{FF2B5EF4-FFF2-40B4-BE49-F238E27FC236}">
                <a16:creationId xmlns:a16="http://schemas.microsoft.com/office/drawing/2014/main" id="{FB11B594-F2E8-4034-9F64-7AB672619940}"/>
              </a:ext>
            </a:extLst>
          </p:cNvPr>
          <p:cNvSpPr txBox="1"/>
          <p:nvPr/>
        </p:nvSpPr>
        <p:spPr>
          <a:xfrm>
            <a:off x="5741095" y="4607805"/>
            <a:ext cx="196720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Repetitive element</a:t>
            </a:r>
            <a:b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family</a:t>
            </a:r>
          </a:p>
        </p:txBody>
      </p:sp>
      <p:sp>
        <p:nvSpPr>
          <p:cNvPr id="8" name="TextBox 7">
            <a:extLst>
              <a:ext uri="{FF2B5EF4-FFF2-40B4-BE49-F238E27FC236}">
                <a16:creationId xmlns:a16="http://schemas.microsoft.com/office/drawing/2014/main" id="{9E09DAF4-9BC0-4CAE-B3E8-C867E572FDDA}"/>
              </a:ext>
            </a:extLst>
          </p:cNvPr>
          <p:cNvSpPr txBox="1"/>
          <p:nvPr/>
        </p:nvSpPr>
        <p:spPr>
          <a:xfrm>
            <a:off x="6990894" y="322685"/>
            <a:ext cx="5343783"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De novo </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identification of repeat families in </a:t>
            </a: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Urochloa</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tropical forage grasses: DNA families that are amplified in some diploid genomes  in polyploids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9" name="Object 8">
            <a:extLst>
              <a:ext uri="{FF2B5EF4-FFF2-40B4-BE49-F238E27FC236}">
                <a16:creationId xmlns:a16="http://schemas.microsoft.com/office/drawing/2014/main" id="{FC52F0C6-AE7E-4C95-A4F3-747867695E70}"/>
              </a:ext>
            </a:extLst>
          </p:cNvPr>
          <p:cNvGraphicFramePr>
            <a:graphicFrameLocks noChangeAspect="1"/>
          </p:cNvGraphicFramePr>
          <p:nvPr/>
        </p:nvGraphicFramePr>
        <p:xfrm>
          <a:off x="7133573" y="4089517"/>
          <a:ext cx="5058427" cy="2768484"/>
        </p:xfrm>
        <a:graphic>
          <a:graphicData uri="http://schemas.openxmlformats.org/presentationml/2006/ole">
            <mc:AlternateContent xmlns:mc="http://schemas.openxmlformats.org/markup-compatibility/2006">
              <mc:Choice xmlns:v="urn:schemas-microsoft-com:vml" Requires="v">
                <p:oleObj name="Image" r:id="rId4" imgW="2736000" imgH="1496880" progId="Photoshop.Image.11">
                  <p:embed/>
                </p:oleObj>
              </mc:Choice>
              <mc:Fallback>
                <p:oleObj name="Image" r:id="rId4" imgW="2736000" imgH="1496880" progId="Photoshop.Image.11">
                  <p:embed/>
                  <p:pic>
                    <p:nvPicPr>
                      <p:cNvPr id="9" name="Object 8">
                        <a:extLst>
                          <a:ext uri="{FF2B5EF4-FFF2-40B4-BE49-F238E27FC236}">
                            <a16:creationId xmlns:a16="http://schemas.microsoft.com/office/drawing/2014/main" id="{FC52F0C6-AE7E-4C95-A4F3-747867695E70}"/>
                          </a:ext>
                        </a:extLst>
                      </p:cNvPr>
                      <p:cNvPicPr/>
                      <p:nvPr/>
                    </p:nvPicPr>
                    <p:blipFill>
                      <a:blip r:embed="rId5"/>
                      <a:stretch>
                        <a:fillRect/>
                      </a:stretch>
                    </p:blipFill>
                    <p:spPr>
                      <a:xfrm>
                        <a:off x="7133573" y="4089517"/>
                        <a:ext cx="5058427" cy="2768484"/>
                      </a:xfrm>
                      <a:prstGeom prst="rect">
                        <a:avLst/>
                      </a:prstGeom>
                    </p:spPr>
                  </p:pic>
                </p:oleObj>
              </mc:Fallback>
            </mc:AlternateContent>
          </a:graphicData>
        </a:graphic>
      </p:graphicFrame>
    </p:spTree>
    <p:extLst>
      <p:ext uri="{BB962C8B-B14F-4D97-AF65-F5344CB8AC3E}">
        <p14:creationId xmlns:p14="http://schemas.microsoft.com/office/powerpoint/2010/main" val="850950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6F08-1AB7-AF2A-79E2-308D60DABC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AD490B4-836B-AD02-1085-AE03C8E7FA1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3164977-1F9D-DF87-A10A-5D618009DD87}"/>
              </a:ext>
            </a:extLst>
          </p:cNvPr>
          <p:cNvPicPr>
            <a:picLocks noChangeAspect="1"/>
          </p:cNvPicPr>
          <p:nvPr/>
        </p:nvPicPr>
        <p:blipFill>
          <a:blip r:embed="rId2"/>
          <a:stretch>
            <a:fillRect/>
          </a:stretch>
        </p:blipFill>
        <p:spPr>
          <a:xfrm>
            <a:off x="0" y="-120994"/>
            <a:ext cx="12177234" cy="7525093"/>
          </a:xfrm>
          <a:prstGeom prst="rect">
            <a:avLst/>
          </a:prstGeom>
        </p:spPr>
      </p:pic>
    </p:spTree>
    <p:extLst>
      <p:ext uri="{BB962C8B-B14F-4D97-AF65-F5344CB8AC3E}">
        <p14:creationId xmlns:p14="http://schemas.microsoft.com/office/powerpoint/2010/main" val="3148501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06994" y="533"/>
            <a:ext cx="8862435" cy="748795"/>
          </a:xfrm>
          <a:prstGeom prst="rect">
            <a:avLst/>
          </a:prstGeom>
          <a:noFill/>
        </p:spPr>
        <p:txBody>
          <a:bodyPr wrap="square" rtlCol="0">
            <a:spAutoFit/>
          </a:bodyPr>
          <a:lstStyle/>
          <a:p>
            <a:pPr defTabSz="812810" eaLnBrk="0" fontAlgn="base" hangingPunct="0">
              <a:spcBef>
                <a:spcPct val="0"/>
              </a:spcBef>
              <a:spcAft>
                <a:spcPct val="0"/>
              </a:spcAft>
              <a:defRPr/>
            </a:pPr>
            <a:r>
              <a:rPr lang="en-US" altLang="zh-CN" sz="2133"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rPr>
              <a:t>Massive oligonucleotide probe pools to identify chromosomes in diploid oats and potentially more widely</a:t>
            </a:r>
            <a:endParaRPr lang="zh-CN" altLang="en-US" sz="2489" i="1"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endParaRPr>
          </a:p>
        </p:txBody>
      </p:sp>
      <p:grpSp>
        <p:nvGrpSpPr>
          <p:cNvPr id="7" name="组合 6"/>
          <p:cNvGrpSpPr/>
          <p:nvPr/>
        </p:nvGrpSpPr>
        <p:grpSpPr>
          <a:xfrm>
            <a:off x="7608169" y="1700809"/>
            <a:ext cx="2965559" cy="2607275"/>
            <a:chOff x="6175711" y="1341438"/>
            <a:chExt cx="3336254" cy="2933184"/>
          </a:xfrm>
        </p:grpSpPr>
        <p:pic>
          <p:nvPicPr>
            <p:cNvPr id="20" name="图片 19"/>
            <p:cNvPicPr>
              <a:picLocks noChangeAspect="1"/>
            </p:cNvPicPr>
            <p:nvPr/>
          </p:nvPicPr>
          <p:blipFill>
            <a:blip r:embed="rId4"/>
            <a:stretch>
              <a:fillRect/>
            </a:stretch>
          </p:blipFill>
          <p:spPr>
            <a:xfrm>
              <a:off x="6175711" y="1341438"/>
              <a:ext cx="3336254" cy="2933184"/>
            </a:xfrm>
            <a:prstGeom prst="rect">
              <a:avLst/>
            </a:prstGeom>
          </p:spPr>
        </p:pic>
        <p:sp>
          <p:nvSpPr>
            <p:cNvPr id="4" name="矩形 3"/>
            <p:cNvSpPr/>
            <p:nvPr/>
          </p:nvSpPr>
          <p:spPr>
            <a:xfrm>
              <a:off x="8367059" y="2336800"/>
              <a:ext cx="197223" cy="113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2810" eaLnBrk="0" fontAlgn="base" hangingPunct="0">
                <a:spcBef>
                  <a:spcPct val="0"/>
                </a:spcBef>
                <a:spcAft>
                  <a:spcPct val="0"/>
                </a:spcAft>
                <a:defRPr/>
              </a:pPr>
              <a:endParaRPr lang="zh-CN" altLang="en-US" sz="1600">
                <a:solidFill>
                  <a:prstClr val="white"/>
                </a:solidFill>
                <a:latin typeface="Calibri"/>
                <a:ea typeface="宋体" panose="02010600030101010101" pitchFamily="2" charset="-122"/>
              </a:endParaRPr>
            </a:p>
          </p:txBody>
        </p:sp>
      </p:grpSp>
      <p:sp>
        <p:nvSpPr>
          <p:cNvPr id="5" name="Rectangle 5"/>
          <p:cNvSpPr txBox="1">
            <a:spLocks noChangeArrowheads="1"/>
          </p:cNvSpPr>
          <p:nvPr/>
        </p:nvSpPr>
        <p:spPr>
          <a:xfrm>
            <a:off x="7671041" y="5128536"/>
            <a:ext cx="2902686" cy="1320236"/>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5604" lvl="1" indent="0" defTabSz="812810">
              <a:spcBef>
                <a:spcPts val="44"/>
              </a:spcBef>
              <a:buNone/>
              <a:defRPr/>
            </a:pPr>
            <a:r>
              <a:rPr lang="en-US" altLang="zh-CN" sz="1600" dirty="0" err="1">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rPr>
              <a:t>HongYu</a:t>
            </a:r>
            <a:r>
              <a:rPr lang="en-US" altLang="zh-CN" sz="1600"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rPr>
              <a:t> Yuan,</a:t>
            </a:r>
          </a:p>
          <a:p>
            <a:pPr marL="355604" lvl="1" indent="0" defTabSz="812810">
              <a:spcBef>
                <a:spcPts val="44"/>
              </a:spcBef>
              <a:buNone/>
              <a:defRPr/>
            </a:pPr>
            <a:r>
              <a:rPr lang="en-US" altLang="zh-CN" sz="1600"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rPr>
              <a:t>Qing Liu, PHH</a:t>
            </a:r>
          </a:p>
          <a:p>
            <a:pPr marL="355604" lvl="1" indent="0" defTabSz="812810">
              <a:spcBef>
                <a:spcPts val="44"/>
              </a:spcBef>
              <a:buNone/>
              <a:defRPr/>
            </a:pPr>
            <a:endParaRPr lang="en-US" altLang="zh-CN" sz="1600"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endParaRPr>
          </a:p>
          <a:p>
            <a:pPr marL="355604" lvl="1" indent="0" defTabSz="812810">
              <a:spcBef>
                <a:spcPts val="44"/>
              </a:spcBef>
              <a:buNone/>
              <a:defRPr/>
            </a:pPr>
            <a:r>
              <a:rPr lang="en-US" altLang="zh-CN" sz="1600" dirty="0">
                <a:solidFill>
                  <a:prstClr val="white"/>
                </a:solidFill>
                <a:highlight>
                  <a:srgbClr val="002060"/>
                </a:highlight>
                <a:latin typeface="Arial" panose="020B0604020202020204" pitchFamily="34" charset="0"/>
                <a:ea typeface="楷体_GB2312" panose="02010609030101010101" pitchFamily="49" charset="-122"/>
                <a:cs typeface="Arial" panose="020B0604020202020204" pitchFamily="34" charset="0"/>
              </a:rPr>
              <a:t>Also assembly quality was verified</a:t>
            </a:r>
            <a:endParaRPr lang="zh-CN" altLang="en-US" sz="1600" dirty="0">
              <a:solidFill>
                <a:prstClr val="white"/>
              </a:solidFill>
              <a:latin typeface="Arial" panose="020B0604020202020204" pitchFamily="34" charset="0"/>
              <a:ea typeface="楷体_GB2312" panose="02010609030101010101" pitchFamily="49" charset="-122"/>
              <a:cs typeface="Arial" panose="020B0604020202020204" pitchFamily="34" charset="0"/>
            </a:endParaRPr>
          </a:p>
        </p:txBody>
      </p:sp>
      <p:pic>
        <p:nvPicPr>
          <p:cNvPr id="6" name="图片 5"/>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1130007" y="721717"/>
            <a:ext cx="6075463" cy="6275984"/>
          </a:xfrm>
          <a:prstGeom prst="rect">
            <a:avLst/>
          </a:prstGeom>
        </p:spPr>
      </p:pic>
      <p:sp>
        <p:nvSpPr>
          <p:cNvPr id="9" name="文本框 8">
            <a:extLst>
              <a:ext uri="{FF2B5EF4-FFF2-40B4-BE49-F238E27FC236}">
                <a16:creationId xmlns:a16="http://schemas.microsoft.com/office/drawing/2014/main" id="{A7BA670D-885C-499B-A6FD-E77552770FD4}"/>
              </a:ext>
            </a:extLst>
          </p:cNvPr>
          <p:cNvSpPr txBox="1"/>
          <p:nvPr/>
        </p:nvSpPr>
        <p:spPr>
          <a:xfrm>
            <a:off x="9643688" y="4015580"/>
            <a:ext cx="1418305" cy="201722"/>
          </a:xfrm>
          <a:prstGeom prst="rect">
            <a:avLst/>
          </a:prstGeom>
          <a:noFill/>
        </p:spPr>
        <p:txBody>
          <a:bodyPr wrap="square" rtlCol="0">
            <a:spAutoFit/>
          </a:bodyPr>
          <a:lstStyle/>
          <a:p>
            <a:pPr defTabSz="812810" eaLnBrk="0" fontAlgn="base" hangingPunct="0">
              <a:spcBef>
                <a:spcPct val="0"/>
              </a:spcBef>
              <a:spcAft>
                <a:spcPct val="0"/>
              </a:spcAft>
            </a:pPr>
            <a:r>
              <a:rPr lang="en-US" altLang="zh-CN" sz="711" dirty="0">
                <a:solidFill>
                  <a:srgbClr val="FF47EC"/>
                </a:solidFill>
                <a:latin typeface="华文细黑" panose="02010600040101010101" pitchFamily="2" charset="-122"/>
                <a:ea typeface="华文细黑" panose="02010600040101010101" pitchFamily="2" charset="-122"/>
              </a:rPr>
              <a:t>R41087Bio</a:t>
            </a:r>
            <a:endParaRPr lang="zh-CN" altLang="en-US" sz="711" dirty="0">
              <a:solidFill>
                <a:srgbClr val="FF47EC"/>
              </a:solidFill>
              <a:latin typeface="华文细黑" panose="02010600040101010101" pitchFamily="2" charset="-122"/>
              <a:ea typeface="华文细黑" panose="0201060004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txBox="1">
            <a:spLocks noChangeArrowheads="1"/>
          </p:cNvSpPr>
          <p:nvPr/>
        </p:nvSpPr>
        <p:spPr>
          <a:xfrm>
            <a:off x="7620572" y="6326019"/>
            <a:ext cx="5012932"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50"/>
              </a:spcBef>
              <a:buNone/>
              <a:defRPr/>
            </a:pPr>
            <a:endParaRPr lang="zh-CN" altLang="en-US" sz="2000"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3" name="文本框 2"/>
          <p:cNvSpPr txBox="1"/>
          <p:nvPr/>
        </p:nvSpPr>
        <p:spPr>
          <a:xfrm>
            <a:off x="1200151" y="40205"/>
            <a:ext cx="9944099" cy="584775"/>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3.85 Gb chromosome assembly for genome evolution</a:t>
            </a:r>
            <a:endParaRPr lang="zh-CN" altLang="en-US"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p:cNvSpPr txBox="1">
            <a:spLocks noChangeArrowheads="1"/>
          </p:cNvSpPr>
          <p:nvPr/>
        </p:nvSpPr>
        <p:spPr>
          <a:xfrm>
            <a:off x="838089" y="530832"/>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The diploid oat </a:t>
            </a:r>
            <a:r>
              <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Avena longiglumis </a:t>
            </a:r>
            <a:r>
              <a:rPr lang="en-US" altLang="zh-CN" sz="2800" dirty="0">
                <a:solidFill>
                  <a:prstClr val="white"/>
                </a:solidFill>
                <a:highlight>
                  <a:srgbClr val="002060"/>
                </a:highlight>
                <a:latin typeface="Arial" panose="020B0604020202020204" pitchFamily="34" charset="0"/>
                <a:ea typeface="华文细黑" panose="02010600040101010101" pitchFamily="2" charset="-122"/>
                <a:cs typeface="Arial" panose="020B0604020202020204" pitchFamily="34" charset="0"/>
              </a:rPr>
              <a:t>Qing Liu et al.</a:t>
            </a:r>
          </a:p>
          <a:p>
            <a:pPr marL="400050" lvl="1" indent="0">
              <a:spcBef>
                <a:spcPts val="50"/>
              </a:spcBef>
              <a:buNone/>
              <a:defRPr/>
            </a:pPr>
            <a:endPar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b="45484"/>
          <a:stretch/>
        </p:blipFill>
        <p:spPr>
          <a:xfrm>
            <a:off x="0" y="530832"/>
            <a:ext cx="12192000" cy="5606011"/>
          </a:xfrm>
          <a:prstGeom prst="rect">
            <a:avLst/>
          </a:prstGeom>
        </p:spPr>
      </p:pic>
      <p:sp>
        <p:nvSpPr>
          <p:cNvPr id="6" name="TextBox 5">
            <a:extLst>
              <a:ext uri="{FF2B5EF4-FFF2-40B4-BE49-F238E27FC236}">
                <a16:creationId xmlns:a16="http://schemas.microsoft.com/office/drawing/2014/main" id="{7F2F836B-E0BD-2826-1808-2E8C4F50EA1C}"/>
              </a:ext>
            </a:extLst>
          </p:cNvPr>
          <p:cNvSpPr txBox="1"/>
          <p:nvPr/>
        </p:nvSpPr>
        <p:spPr>
          <a:xfrm>
            <a:off x="6096000" y="6171464"/>
            <a:ext cx="6318504" cy="646331"/>
          </a:xfrm>
          <a:prstGeom prst="rect">
            <a:avLst/>
          </a:prstGeom>
          <a:noFill/>
        </p:spPr>
        <p:txBody>
          <a:bodyPr wrap="square">
            <a:spAutoFit/>
          </a:bodyPr>
          <a:lstStyle/>
          <a:p>
            <a:r>
              <a:rPr lang="en-GB" dirty="0"/>
              <a:t>Qing Liu et al. 2024. Chromosome-level genome assembly of the diploid oat species </a:t>
            </a:r>
            <a:r>
              <a:rPr lang="en-GB" i="1" dirty="0"/>
              <a:t>Avena longiglumis</a:t>
            </a:r>
            <a:r>
              <a:rPr lang="en-GB" dirty="0"/>
              <a:t>. Scientific Data.</a:t>
            </a:r>
          </a:p>
        </p:txBody>
      </p:sp>
      <p:sp>
        <p:nvSpPr>
          <p:cNvPr id="8" name="TextBox 7">
            <a:extLst>
              <a:ext uri="{FF2B5EF4-FFF2-40B4-BE49-F238E27FC236}">
                <a16:creationId xmlns:a16="http://schemas.microsoft.com/office/drawing/2014/main" id="{4450BECC-8FD6-8DB6-E2C8-D177CFAAFCB2}"/>
              </a:ext>
            </a:extLst>
          </p:cNvPr>
          <p:cNvSpPr txBox="1"/>
          <p:nvPr/>
        </p:nvSpPr>
        <p:spPr>
          <a:xfrm>
            <a:off x="0" y="6171464"/>
            <a:ext cx="6318504" cy="584775"/>
          </a:xfrm>
          <a:prstGeom prst="rect">
            <a:avLst/>
          </a:prstGeom>
          <a:noFill/>
        </p:spPr>
        <p:txBody>
          <a:bodyPr wrap="square">
            <a:spAutoFit/>
          </a:bodyPr>
          <a:lstStyle/>
          <a:p>
            <a:r>
              <a:rPr lang="en-GB" sz="1600" dirty="0"/>
              <a:t>(b-e) Transposable element (TE) density. (f-j) Gene locations.  </a:t>
            </a:r>
          </a:p>
          <a:p>
            <a:r>
              <a:rPr lang="en-GB" sz="1600" dirty="0"/>
              <a:t>(k, l) Gene expression profiles.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73340" y="-77892"/>
            <a:ext cx="7325895" cy="769441"/>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Grass genome evolution</a:t>
            </a:r>
            <a:endParaRPr lang="zh-CN" altLang="en-US"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p:cNvSpPr txBox="1">
            <a:spLocks noChangeArrowheads="1"/>
          </p:cNvSpPr>
          <p:nvPr/>
        </p:nvSpPr>
        <p:spPr>
          <a:xfrm>
            <a:off x="746201" y="570739"/>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Genome expansion in diploid grasses:</a:t>
            </a:r>
            <a:b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b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from small, ancestral-type grasses </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(rice OS , </a:t>
            </a:r>
            <a:r>
              <a:rPr lang="en-US" altLang="zh-CN" sz="1800" dirty="0" err="1">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Brachypodium</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BD)</a:t>
            </a: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a:t>
            </a:r>
            <a:r>
              <a:rPr lang="en-US" altLang="zh-CN" sz="24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to </a:t>
            </a:r>
            <a:r>
              <a:rPr lang="en-US" altLang="zh-CN" sz="240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Avena</a:t>
            </a:r>
            <a:endPar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a:p>
            <a:pPr marL="400050" lvl="1" indent="0">
              <a:spcBef>
                <a:spcPts val="50"/>
              </a:spcBef>
              <a:buNone/>
              <a:defRPr/>
            </a:pPr>
            <a:endParaRPr lang="zh-CN" altLang="en-US" sz="2750" i="1"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7" name="文本框 6"/>
          <p:cNvSpPr txBox="1"/>
          <p:nvPr/>
        </p:nvSpPr>
        <p:spPr>
          <a:xfrm>
            <a:off x="7966636" y="1283809"/>
            <a:ext cx="184731" cy="400110"/>
          </a:xfrm>
          <a:prstGeom prst="rect">
            <a:avLst/>
          </a:prstGeom>
          <a:noFill/>
          <a:ln>
            <a:noFill/>
          </a:ln>
          <a:effectLst/>
        </p:spPr>
        <p:txBody>
          <a:bodyPr wrap="none" rtlCol="0">
            <a:spAutoFit/>
          </a:bodyPr>
          <a:lstStyle/>
          <a:p>
            <a:pPr defTabSz="914400" eaLnBrk="0" fontAlgn="base" hangingPunct="0">
              <a:spcBef>
                <a:spcPct val="0"/>
              </a:spcBef>
              <a:spcAft>
                <a:spcPct val="0"/>
              </a:spcAft>
              <a:defRPr/>
            </a:pPr>
            <a:endParaRPr lang="zh-CN" altLang="en-US" sz="2000" dirty="0">
              <a:solidFill>
                <a:prstClr val="white"/>
              </a:solidFill>
              <a:latin typeface="Verdana" panose="020B0604030504040204" pitchFamily="34" charset="0"/>
              <a:ea typeface="宋体" panose="02010600030101010101" pitchFamily="2" charset="-122"/>
            </a:endParaRPr>
          </a:p>
        </p:txBody>
      </p:sp>
      <p:pic>
        <p:nvPicPr>
          <p:cNvPr id="2" name="图片 1">
            <a:extLst>
              <a:ext uri="{FF2B5EF4-FFF2-40B4-BE49-F238E27FC236}">
                <a16:creationId xmlns:a16="http://schemas.microsoft.com/office/drawing/2014/main" id="{F4634783-1FE5-9603-047A-0CD0F12049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92208"/>
            <a:ext cx="12188461" cy="4090327"/>
          </a:xfrm>
          <a:prstGeom prst="rect">
            <a:avLst/>
          </a:prstGeom>
        </p:spPr>
      </p:pic>
      <p:sp>
        <p:nvSpPr>
          <p:cNvPr id="14" name="TextBox 13">
            <a:extLst>
              <a:ext uri="{FF2B5EF4-FFF2-40B4-BE49-F238E27FC236}">
                <a16:creationId xmlns:a16="http://schemas.microsoft.com/office/drawing/2014/main" id="{06F56246-2D42-A4AE-9A2D-0C4254769B5E}"/>
              </a:ext>
            </a:extLst>
          </p:cNvPr>
          <p:cNvSpPr txBox="1"/>
          <p:nvPr/>
        </p:nvSpPr>
        <p:spPr>
          <a:xfrm>
            <a:off x="-83970" y="5265566"/>
            <a:ext cx="13014251" cy="738664"/>
          </a:xfrm>
          <a:prstGeom prst="rect">
            <a:avLst/>
          </a:prstGeom>
          <a:noFill/>
        </p:spPr>
        <p:txBody>
          <a:bodyPr wrap="square" rtlCol="0">
            <a:spAutoFit/>
          </a:bodyPr>
          <a:lstStyle/>
          <a:p>
            <a:r>
              <a:rPr lang="en-GB" sz="2400" dirty="0">
                <a:highlight>
                  <a:srgbClr val="FFFF00"/>
                </a:highlight>
                <a:latin typeface="华文细黑" panose="02010600040101010101" pitchFamily="2" charset="-122"/>
                <a:ea typeface="华文细黑" panose="02010600040101010101" pitchFamily="2" charset="-122"/>
              </a:rPr>
              <a:t>Genome expansion in </a:t>
            </a:r>
            <a:r>
              <a:rPr lang="en-GB" sz="2400" i="1" dirty="0">
                <a:highlight>
                  <a:srgbClr val="FFFF00"/>
                </a:highlight>
                <a:latin typeface="华文细黑" panose="02010600040101010101" pitchFamily="2" charset="-122"/>
                <a:ea typeface="华文细黑" panose="02010600040101010101" pitchFamily="2" charset="-122"/>
              </a:rPr>
              <a:t>Avena</a:t>
            </a:r>
            <a:r>
              <a:rPr lang="en-GB" sz="2400" dirty="0">
                <a:highlight>
                  <a:srgbClr val="FFFF00"/>
                </a:highlight>
                <a:latin typeface="华文细黑" panose="02010600040101010101" pitchFamily="2" charset="-122"/>
                <a:ea typeface="华文细黑" panose="02010600040101010101" pitchFamily="2" charset="-122"/>
              </a:rPr>
              <a:t> is relatively uniform from telomere to sub-centromere</a:t>
            </a:r>
          </a:p>
          <a:p>
            <a:r>
              <a:rPr lang="en-GB" b="1" i="1" dirty="0">
                <a:highlight>
                  <a:srgbClr val="FFFF00"/>
                </a:highlight>
                <a:latin typeface="华文细黑" panose="02010600040101010101" pitchFamily="2" charset="-122"/>
                <a:ea typeface="华文细黑" panose="02010600040101010101" pitchFamily="2" charset="-122"/>
              </a:rPr>
              <a:t>Not</a:t>
            </a:r>
            <a:r>
              <a:rPr lang="en-GB" dirty="0">
                <a:highlight>
                  <a:srgbClr val="FFFF00"/>
                </a:highlight>
                <a:latin typeface="华文细黑" panose="02010600040101010101" pitchFamily="2" charset="-122"/>
                <a:ea typeface="华文细黑" panose="02010600040101010101" pitchFamily="2" charset="-122"/>
              </a:rPr>
              <a:t>  hypothesis of gene blocks interspersed with repeats and non-homologous terminal region</a:t>
            </a:r>
          </a:p>
        </p:txBody>
      </p:sp>
      <p:sp>
        <p:nvSpPr>
          <p:cNvPr id="6" name="TextBox 5">
            <a:extLst>
              <a:ext uri="{FF2B5EF4-FFF2-40B4-BE49-F238E27FC236}">
                <a16:creationId xmlns:a16="http://schemas.microsoft.com/office/drawing/2014/main" id="{9C16E7BF-7C84-CFAC-BF05-EC490548CA83}"/>
              </a:ext>
            </a:extLst>
          </p:cNvPr>
          <p:cNvSpPr txBox="1"/>
          <p:nvPr/>
        </p:nvSpPr>
        <p:spPr>
          <a:xfrm>
            <a:off x="0" y="6211669"/>
            <a:ext cx="11791188" cy="646331"/>
          </a:xfrm>
          <a:prstGeom prst="rect">
            <a:avLst/>
          </a:prstGeom>
          <a:noFill/>
        </p:spPr>
        <p:txBody>
          <a:bodyPr wrap="square">
            <a:spAutoFit/>
          </a:bodyPr>
          <a:lstStyle/>
          <a:p>
            <a:r>
              <a:rPr lang="en-GB" dirty="0"/>
              <a:t>Qing Liu et al. Genome-wide expansion and reorganization during grass evolution: from 30 Mb chromosomes in rice and </a:t>
            </a:r>
            <a:r>
              <a:rPr lang="en-GB" dirty="0" err="1"/>
              <a:t>Brachypodium</a:t>
            </a:r>
            <a:r>
              <a:rPr lang="en-GB" dirty="0"/>
              <a:t> to 550 Mb in Avena. BMC Plant Biology 2023.</a:t>
            </a:r>
          </a:p>
        </p:txBody>
      </p:sp>
    </p:spTree>
    <p:extLst>
      <p:ext uri="{BB962C8B-B14F-4D97-AF65-F5344CB8AC3E}">
        <p14:creationId xmlns:p14="http://schemas.microsoft.com/office/powerpoint/2010/main" val="84872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7DA6-A2AD-C3D6-264A-D464836EC2D5}"/>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B2F1A841-21A0-EAC0-6D72-5AB4A27836FD}"/>
              </a:ext>
            </a:extLst>
          </p:cNvPr>
          <p:cNvSpPr txBox="1"/>
          <p:nvPr/>
        </p:nvSpPr>
        <p:spPr>
          <a:xfrm>
            <a:off x="1073340" y="-77892"/>
            <a:ext cx="7325895" cy="769441"/>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Grass genome evolution</a:t>
            </a:r>
            <a:endParaRPr lang="zh-CN" altLang="en-US"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a:extLst>
              <a:ext uri="{FF2B5EF4-FFF2-40B4-BE49-F238E27FC236}">
                <a16:creationId xmlns:a16="http://schemas.microsoft.com/office/drawing/2014/main" id="{2D8FF73C-9F13-73DE-8AB0-B7D9E1296EA8}"/>
              </a:ext>
            </a:extLst>
          </p:cNvPr>
          <p:cNvSpPr txBox="1">
            <a:spLocks noChangeArrowheads="1"/>
          </p:cNvSpPr>
          <p:nvPr/>
        </p:nvSpPr>
        <p:spPr>
          <a:xfrm>
            <a:off x="746201" y="570739"/>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Genome expansion in diploid grasses:</a:t>
            </a:r>
            <a:b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b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from small, ancestral-type grasses </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(rice OS , </a:t>
            </a:r>
            <a:r>
              <a:rPr lang="en-US" altLang="zh-CN" sz="1800" dirty="0" err="1">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Brachypodium</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BD)</a:t>
            </a: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a:t>
            </a:r>
            <a:r>
              <a:rPr lang="en-US" altLang="zh-CN" sz="24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to </a:t>
            </a:r>
            <a:r>
              <a:rPr lang="en-US" altLang="zh-CN" sz="240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Avena</a:t>
            </a:r>
            <a:endPar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a:p>
            <a:pPr marL="400050" lvl="1" indent="0">
              <a:spcBef>
                <a:spcPts val="50"/>
              </a:spcBef>
              <a:buNone/>
              <a:defRPr/>
            </a:pPr>
            <a:endParaRPr lang="zh-CN" altLang="en-US" sz="2750" i="1"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7" name="文本框 6">
            <a:extLst>
              <a:ext uri="{FF2B5EF4-FFF2-40B4-BE49-F238E27FC236}">
                <a16:creationId xmlns:a16="http://schemas.microsoft.com/office/drawing/2014/main" id="{6DF21648-EEA6-97BA-8BBB-660F4B833275}"/>
              </a:ext>
            </a:extLst>
          </p:cNvPr>
          <p:cNvSpPr txBox="1"/>
          <p:nvPr/>
        </p:nvSpPr>
        <p:spPr>
          <a:xfrm>
            <a:off x="7966636" y="1283809"/>
            <a:ext cx="184731" cy="400110"/>
          </a:xfrm>
          <a:prstGeom prst="rect">
            <a:avLst/>
          </a:prstGeom>
          <a:noFill/>
          <a:ln>
            <a:noFill/>
          </a:ln>
          <a:effectLst/>
        </p:spPr>
        <p:txBody>
          <a:bodyPr wrap="none" rtlCol="0">
            <a:spAutoFit/>
          </a:bodyPr>
          <a:lstStyle/>
          <a:p>
            <a:pPr defTabSz="914400" eaLnBrk="0" fontAlgn="base" hangingPunct="0">
              <a:spcBef>
                <a:spcPct val="0"/>
              </a:spcBef>
              <a:spcAft>
                <a:spcPct val="0"/>
              </a:spcAft>
              <a:defRPr/>
            </a:pPr>
            <a:endParaRPr lang="zh-CN" altLang="en-US" sz="2000" dirty="0">
              <a:solidFill>
                <a:prstClr val="white"/>
              </a:solidFill>
              <a:latin typeface="Verdana" panose="020B0604030504040204" pitchFamily="34" charset="0"/>
              <a:ea typeface="宋体" panose="02010600030101010101" pitchFamily="2" charset="-122"/>
            </a:endParaRPr>
          </a:p>
        </p:txBody>
      </p:sp>
      <p:pic>
        <p:nvPicPr>
          <p:cNvPr id="2" name="图片 1">
            <a:extLst>
              <a:ext uri="{FF2B5EF4-FFF2-40B4-BE49-F238E27FC236}">
                <a16:creationId xmlns:a16="http://schemas.microsoft.com/office/drawing/2014/main" id="{231C0FC0-F481-2DEC-364A-A28ACB2FF8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59" y="0"/>
            <a:ext cx="21032849" cy="7058416"/>
          </a:xfrm>
          <a:prstGeom prst="rect">
            <a:avLst/>
          </a:prstGeom>
        </p:spPr>
      </p:pic>
    </p:spTree>
    <p:extLst>
      <p:ext uri="{BB962C8B-B14F-4D97-AF65-F5344CB8AC3E}">
        <p14:creationId xmlns:p14="http://schemas.microsoft.com/office/powerpoint/2010/main" val="3145778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317A0C04-E63A-526B-F2EE-6B97D2BD584F}"/>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F16CD458-8DA2-B14E-B35C-6A1F83BB258D}"/>
              </a:ext>
            </a:extLst>
          </p:cNvPr>
          <p:cNvSpPr txBox="1"/>
          <p:nvPr/>
        </p:nvSpPr>
        <p:spPr>
          <a:xfrm>
            <a:off x="1073340" y="-77892"/>
            <a:ext cx="7325895" cy="769441"/>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Grass genome evolution</a:t>
            </a:r>
            <a:endParaRPr lang="zh-CN" altLang="en-US" sz="44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a:extLst>
              <a:ext uri="{FF2B5EF4-FFF2-40B4-BE49-F238E27FC236}">
                <a16:creationId xmlns:a16="http://schemas.microsoft.com/office/drawing/2014/main" id="{9BD59692-4937-E539-5DC3-5BF06EB3E802}"/>
              </a:ext>
            </a:extLst>
          </p:cNvPr>
          <p:cNvSpPr txBox="1">
            <a:spLocks noChangeArrowheads="1"/>
          </p:cNvSpPr>
          <p:nvPr/>
        </p:nvSpPr>
        <p:spPr>
          <a:xfrm>
            <a:off x="746201" y="570739"/>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from ancestral-type grasses </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(rice OS , </a:t>
            </a:r>
            <a:r>
              <a:rPr lang="en-US" altLang="zh-CN" sz="1800" i="1" dirty="0" err="1">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Brachypodium</a:t>
            </a:r>
            <a:r>
              <a:rPr lang="en-US" altLang="zh-CN" sz="18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BD)</a:t>
            </a: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 </a:t>
            </a:r>
            <a:r>
              <a:rPr lang="en-US" altLang="zh-CN" sz="24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to </a:t>
            </a:r>
            <a:r>
              <a:rPr lang="en-US" altLang="zh-CN" sz="240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Avena </a:t>
            </a:r>
            <a:r>
              <a:rPr lang="en-US" altLang="zh-CN" sz="240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ALO</a:t>
            </a:r>
            <a:endPar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a:p>
            <a:pPr marL="400050" lvl="1" indent="0">
              <a:spcBef>
                <a:spcPts val="50"/>
              </a:spcBef>
              <a:buNone/>
              <a:defRPr/>
            </a:pPr>
            <a:endParaRPr lang="zh-CN" altLang="en-US" sz="2750" i="1"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7" name="文本框 6">
            <a:extLst>
              <a:ext uri="{FF2B5EF4-FFF2-40B4-BE49-F238E27FC236}">
                <a16:creationId xmlns:a16="http://schemas.microsoft.com/office/drawing/2014/main" id="{0849CA3E-58B2-9E8F-3F75-F608A688138A}"/>
              </a:ext>
            </a:extLst>
          </p:cNvPr>
          <p:cNvSpPr txBox="1"/>
          <p:nvPr/>
        </p:nvSpPr>
        <p:spPr>
          <a:xfrm>
            <a:off x="7966636" y="1283809"/>
            <a:ext cx="184731" cy="400110"/>
          </a:xfrm>
          <a:prstGeom prst="rect">
            <a:avLst/>
          </a:prstGeom>
          <a:noFill/>
          <a:ln>
            <a:noFill/>
          </a:ln>
          <a:effectLst/>
        </p:spPr>
        <p:txBody>
          <a:bodyPr wrap="none" rtlCol="0">
            <a:spAutoFit/>
          </a:bodyPr>
          <a:lstStyle/>
          <a:p>
            <a:pPr defTabSz="914400" eaLnBrk="0" fontAlgn="base" hangingPunct="0">
              <a:spcBef>
                <a:spcPct val="0"/>
              </a:spcBef>
              <a:spcAft>
                <a:spcPct val="0"/>
              </a:spcAft>
              <a:defRPr/>
            </a:pPr>
            <a:endParaRPr lang="zh-CN" altLang="en-US" sz="2000" dirty="0">
              <a:solidFill>
                <a:prstClr val="white"/>
              </a:solidFill>
              <a:latin typeface="Verdana" panose="020B0604030504040204" pitchFamily="34" charset="0"/>
              <a:ea typeface="宋体" panose="02010600030101010101" pitchFamily="2" charset="-122"/>
            </a:endParaRPr>
          </a:p>
        </p:txBody>
      </p:sp>
      <p:sp>
        <p:nvSpPr>
          <p:cNvPr id="14" name="TextBox 13">
            <a:extLst>
              <a:ext uri="{FF2B5EF4-FFF2-40B4-BE49-F238E27FC236}">
                <a16:creationId xmlns:a16="http://schemas.microsoft.com/office/drawing/2014/main" id="{6ADE4445-29E9-8C03-BFB5-977F83DB0E38}"/>
              </a:ext>
            </a:extLst>
          </p:cNvPr>
          <p:cNvSpPr txBox="1"/>
          <p:nvPr/>
        </p:nvSpPr>
        <p:spPr>
          <a:xfrm>
            <a:off x="9197069" y="5174914"/>
            <a:ext cx="3348358" cy="1569660"/>
          </a:xfrm>
          <a:prstGeom prst="rect">
            <a:avLst/>
          </a:prstGeom>
          <a:noFill/>
        </p:spPr>
        <p:txBody>
          <a:bodyPr wrap="square" rtlCol="0">
            <a:spAutoFit/>
          </a:bodyPr>
          <a:lstStyle/>
          <a:p>
            <a:r>
              <a:rPr lang="en-GB" sz="2400" dirty="0">
                <a:solidFill>
                  <a:srgbClr val="FFFF00"/>
                </a:solidFill>
                <a:latin typeface="华文细黑" panose="02010600040101010101" pitchFamily="2" charset="-122"/>
                <a:ea typeface="华文细黑" panose="02010600040101010101" pitchFamily="2" charset="-122"/>
              </a:rPr>
              <a:t>Chromosomal evolution includes nesting as well as translocations</a:t>
            </a:r>
          </a:p>
        </p:txBody>
      </p:sp>
      <p:graphicFrame>
        <p:nvGraphicFramePr>
          <p:cNvPr id="10" name="Object 9">
            <a:extLst>
              <a:ext uri="{FF2B5EF4-FFF2-40B4-BE49-F238E27FC236}">
                <a16:creationId xmlns:a16="http://schemas.microsoft.com/office/drawing/2014/main" id="{855E8C77-E8B4-1B7F-E426-2953D7D60833}"/>
              </a:ext>
            </a:extLst>
          </p:cNvPr>
          <p:cNvGraphicFramePr>
            <a:graphicFrameLocks noChangeAspect="1"/>
          </p:cNvGraphicFramePr>
          <p:nvPr/>
        </p:nvGraphicFramePr>
        <p:xfrm>
          <a:off x="414669" y="1562617"/>
          <a:ext cx="6764151" cy="5295383"/>
        </p:xfrm>
        <a:graphic>
          <a:graphicData uri="http://schemas.openxmlformats.org/presentationml/2006/ole">
            <mc:AlternateContent xmlns:mc="http://schemas.openxmlformats.org/markup-compatibility/2006">
              <mc:Choice xmlns:v="urn:schemas-microsoft-com:vml" Requires="v">
                <p:oleObj name="Image" r:id="rId3" imgW="3296625" imgH="2580811" progId="Photoshop.Image.11">
                  <p:embed/>
                </p:oleObj>
              </mc:Choice>
              <mc:Fallback>
                <p:oleObj name="Image" r:id="rId3" imgW="3296625" imgH="2580811" progId="Photoshop.Image.11">
                  <p:embed/>
                  <p:pic>
                    <p:nvPicPr>
                      <p:cNvPr id="10" name="Object 9">
                        <a:extLst>
                          <a:ext uri="{FF2B5EF4-FFF2-40B4-BE49-F238E27FC236}">
                            <a16:creationId xmlns:a16="http://schemas.microsoft.com/office/drawing/2014/main" id="{855E8C77-E8B4-1B7F-E426-2953D7D60833}"/>
                          </a:ext>
                        </a:extLst>
                      </p:cNvPr>
                      <p:cNvPicPr/>
                      <p:nvPr/>
                    </p:nvPicPr>
                    <p:blipFill>
                      <a:blip r:embed="rId4"/>
                      <a:stretch>
                        <a:fillRect/>
                      </a:stretch>
                    </p:blipFill>
                    <p:spPr>
                      <a:xfrm>
                        <a:off x="414669" y="1562617"/>
                        <a:ext cx="6764151" cy="5295383"/>
                      </a:xfrm>
                      <a:prstGeom prst="rect">
                        <a:avLst/>
                      </a:prstGeom>
                    </p:spPr>
                  </p:pic>
                </p:oleObj>
              </mc:Fallback>
            </mc:AlternateContent>
          </a:graphicData>
        </a:graphic>
      </p:graphicFrame>
    </p:spTree>
    <p:extLst>
      <p:ext uri="{BB962C8B-B14F-4D97-AF65-F5344CB8AC3E}">
        <p14:creationId xmlns:p14="http://schemas.microsoft.com/office/powerpoint/2010/main" val="3725324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9E8C0-66CF-4D2B-9E57-A19FA854548E}"/>
            </a:ext>
          </a:extLst>
        </p:cNvPr>
        <p:cNvGrpSpPr/>
        <p:nvPr/>
      </p:nvGrpSpPr>
      <p:grpSpPr>
        <a:xfrm>
          <a:off x="0" y="0"/>
          <a:ext cx="0" cy="0"/>
          <a:chOff x="0" y="0"/>
          <a:chExt cx="0" cy="0"/>
        </a:xfrm>
      </p:grpSpPr>
      <p:sp>
        <p:nvSpPr>
          <p:cNvPr id="10" name="Rectangle 5">
            <a:extLst>
              <a:ext uri="{FF2B5EF4-FFF2-40B4-BE49-F238E27FC236}">
                <a16:creationId xmlns:a16="http://schemas.microsoft.com/office/drawing/2014/main" id="{2D502180-3A76-BB5F-6FC4-77341A33EC58}"/>
              </a:ext>
            </a:extLst>
          </p:cNvPr>
          <p:cNvSpPr txBox="1">
            <a:spLocks noChangeArrowheads="1"/>
          </p:cNvSpPr>
          <p:nvPr/>
        </p:nvSpPr>
        <p:spPr>
          <a:xfrm>
            <a:off x="7620572" y="6326019"/>
            <a:ext cx="5012932"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50"/>
              </a:spcBef>
              <a:buNone/>
              <a:defRPr/>
            </a:pPr>
            <a:endParaRPr lang="zh-CN" altLang="en-US" sz="2000"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3" name="文本框 2">
            <a:extLst>
              <a:ext uri="{FF2B5EF4-FFF2-40B4-BE49-F238E27FC236}">
                <a16:creationId xmlns:a16="http://schemas.microsoft.com/office/drawing/2014/main" id="{85273DBD-925F-5A43-2A89-55EF2501B6D4}"/>
              </a:ext>
            </a:extLst>
          </p:cNvPr>
          <p:cNvSpPr txBox="1"/>
          <p:nvPr/>
        </p:nvSpPr>
        <p:spPr>
          <a:xfrm>
            <a:off x="1910759" y="-45710"/>
            <a:ext cx="9944099" cy="584775"/>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The Ancestral Grass Karyotype</a:t>
            </a:r>
            <a:endParaRPr lang="zh-CN" altLang="en-US"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a:extLst>
              <a:ext uri="{FF2B5EF4-FFF2-40B4-BE49-F238E27FC236}">
                <a16:creationId xmlns:a16="http://schemas.microsoft.com/office/drawing/2014/main" id="{7D8D33CE-F585-7191-5F2C-89C92AAA4FDE}"/>
              </a:ext>
            </a:extLst>
          </p:cNvPr>
          <p:cNvSpPr txBox="1">
            <a:spLocks noChangeArrowheads="1"/>
          </p:cNvSpPr>
          <p:nvPr/>
        </p:nvSpPr>
        <p:spPr>
          <a:xfrm>
            <a:off x="7429436" y="-45710"/>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1800" dirty="0">
                <a:solidFill>
                  <a:prstClr val="white"/>
                </a:solidFill>
                <a:highlight>
                  <a:srgbClr val="002060"/>
                </a:highlight>
                <a:latin typeface="Arial" panose="020B0604020202020204" pitchFamily="34" charset="0"/>
                <a:ea typeface="华文细黑" panose="02010600040101010101" pitchFamily="2" charset="-122"/>
                <a:cs typeface="Arial" panose="020B0604020202020204" pitchFamily="34" charset="0"/>
              </a:rPr>
              <a:t>Qing Liu et al. BMC Plant Biology 2024</a:t>
            </a:r>
          </a:p>
          <a:p>
            <a:pPr marL="400050" lvl="1" indent="0">
              <a:spcBef>
                <a:spcPts val="50"/>
              </a:spcBef>
              <a:buNone/>
              <a:defRPr/>
            </a:pPr>
            <a:endParaRPr lang="en-US" altLang="zh-CN" sz="180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p:txBody>
      </p:sp>
      <p:pic>
        <p:nvPicPr>
          <p:cNvPr id="4" name="图片 3">
            <a:extLst>
              <a:ext uri="{FF2B5EF4-FFF2-40B4-BE49-F238E27FC236}">
                <a16:creationId xmlns:a16="http://schemas.microsoft.com/office/drawing/2014/main" id="{28E50F70-349E-5972-A8A9-75CCEA3B0C45}"/>
              </a:ext>
            </a:extLst>
          </p:cNvPr>
          <p:cNvPicPr>
            <a:picLocks noChangeAspect="1"/>
          </p:cNvPicPr>
          <p:nvPr/>
        </p:nvPicPr>
        <p:blipFill>
          <a:blip r:embed="rId3" cstate="print">
            <a:extLst>
              <a:ext uri="{28A0092B-C50C-407E-A947-70E740481C1C}">
                <a14:useLocalDpi xmlns:a14="http://schemas.microsoft.com/office/drawing/2010/main" val="0"/>
              </a:ext>
            </a:extLst>
          </a:blip>
          <a:srcRect l="3947" t="58940" r="50461" b="4093"/>
          <a:stretch/>
        </p:blipFill>
        <p:spPr>
          <a:xfrm>
            <a:off x="2105139" y="539065"/>
            <a:ext cx="9240155" cy="6318935"/>
          </a:xfrm>
          <a:prstGeom prst="rect">
            <a:avLst/>
          </a:prstGeom>
        </p:spPr>
      </p:pic>
    </p:spTree>
    <p:extLst>
      <p:ext uri="{BB962C8B-B14F-4D97-AF65-F5344CB8AC3E}">
        <p14:creationId xmlns:p14="http://schemas.microsoft.com/office/powerpoint/2010/main" val="1428827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4E39C-18D8-A5B0-06DD-017D22EA2994}"/>
            </a:ext>
          </a:extLst>
        </p:cNvPr>
        <p:cNvGrpSpPr/>
        <p:nvPr/>
      </p:nvGrpSpPr>
      <p:grpSpPr>
        <a:xfrm>
          <a:off x="0" y="0"/>
          <a:ext cx="0" cy="0"/>
          <a:chOff x="0" y="0"/>
          <a:chExt cx="0" cy="0"/>
        </a:xfrm>
      </p:grpSpPr>
      <p:sp>
        <p:nvSpPr>
          <p:cNvPr id="10" name="Rectangle 5">
            <a:extLst>
              <a:ext uri="{FF2B5EF4-FFF2-40B4-BE49-F238E27FC236}">
                <a16:creationId xmlns:a16="http://schemas.microsoft.com/office/drawing/2014/main" id="{AC4A069D-1DFB-CCD7-8761-4EF8AC336C41}"/>
              </a:ext>
            </a:extLst>
          </p:cNvPr>
          <p:cNvSpPr txBox="1">
            <a:spLocks noChangeArrowheads="1"/>
          </p:cNvSpPr>
          <p:nvPr/>
        </p:nvSpPr>
        <p:spPr>
          <a:xfrm>
            <a:off x="7620572" y="6326019"/>
            <a:ext cx="5012932"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50"/>
              </a:spcBef>
              <a:buNone/>
              <a:defRPr/>
            </a:pPr>
            <a:endParaRPr lang="zh-CN" altLang="en-US" sz="2000"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3" name="文本框 2">
            <a:extLst>
              <a:ext uri="{FF2B5EF4-FFF2-40B4-BE49-F238E27FC236}">
                <a16:creationId xmlns:a16="http://schemas.microsoft.com/office/drawing/2014/main" id="{EB3048A7-3514-C265-7AC6-44E859EDE80F}"/>
              </a:ext>
            </a:extLst>
          </p:cNvPr>
          <p:cNvSpPr txBox="1"/>
          <p:nvPr/>
        </p:nvSpPr>
        <p:spPr>
          <a:xfrm>
            <a:off x="1910759" y="-45710"/>
            <a:ext cx="9944099" cy="584775"/>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The Ancestral Grass Karyotype</a:t>
            </a:r>
            <a:endParaRPr lang="zh-CN" altLang="en-US" sz="32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a:extLst>
              <a:ext uri="{FF2B5EF4-FFF2-40B4-BE49-F238E27FC236}">
                <a16:creationId xmlns:a16="http://schemas.microsoft.com/office/drawing/2014/main" id="{400FF9B7-43FE-F0E4-34C1-F64977FCC26A}"/>
              </a:ext>
            </a:extLst>
          </p:cNvPr>
          <p:cNvSpPr txBox="1">
            <a:spLocks noChangeArrowheads="1"/>
          </p:cNvSpPr>
          <p:nvPr/>
        </p:nvSpPr>
        <p:spPr>
          <a:xfrm>
            <a:off x="7429436" y="-45710"/>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1800" dirty="0">
                <a:solidFill>
                  <a:prstClr val="white"/>
                </a:solidFill>
                <a:highlight>
                  <a:srgbClr val="002060"/>
                </a:highlight>
                <a:latin typeface="Arial" panose="020B0604020202020204" pitchFamily="34" charset="0"/>
                <a:ea typeface="华文细黑" panose="02010600040101010101" pitchFamily="2" charset="-122"/>
                <a:cs typeface="Arial" panose="020B0604020202020204" pitchFamily="34" charset="0"/>
              </a:rPr>
              <a:t>Qing Liu et al. BMC Plant Biology 2024</a:t>
            </a:r>
          </a:p>
          <a:p>
            <a:pPr marL="400050" lvl="1" indent="0">
              <a:spcBef>
                <a:spcPts val="50"/>
              </a:spcBef>
              <a:buNone/>
              <a:defRPr/>
            </a:pPr>
            <a:endParaRPr lang="en-US" altLang="zh-CN" sz="180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p:txBody>
      </p:sp>
      <p:pic>
        <p:nvPicPr>
          <p:cNvPr id="4" name="图片 3">
            <a:extLst>
              <a:ext uri="{FF2B5EF4-FFF2-40B4-BE49-F238E27FC236}">
                <a16:creationId xmlns:a16="http://schemas.microsoft.com/office/drawing/2014/main" id="{DE0F7CA3-C45A-1FA1-C3CE-C35C77D30C02}"/>
              </a:ext>
            </a:extLst>
          </p:cNvPr>
          <p:cNvPicPr>
            <a:picLocks noChangeAspect="1"/>
          </p:cNvPicPr>
          <p:nvPr/>
        </p:nvPicPr>
        <p:blipFill>
          <a:blip r:embed="rId3" cstate="print">
            <a:extLst>
              <a:ext uri="{28A0092B-C50C-407E-A947-70E740481C1C}">
                <a14:useLocalDpi xmlns:a14="http://schemas.microsoft.com/office/drawing/2010/main" val="0"/>
              </a:ext>
            </a:extLst>
          </a:blip>
          <a:srcRect l="3947" t="58940" r="50461" b="4093"/>
          <a:stretch/>
        </p:blipFill>
        <p:spPr>
          <a:xfrm>
            <a:off x="2105139" y="539065"/>
            <a:ext cx="9240155" cy="6318935"/>
          </a:xfrm>
          <a:prstGeom prst="rect">
            <a:avLst/>
          </a:prstGeom>
        </p:spPr>
      </p:pic>
      <p:pic>
        <p:nvPicPr>
          <p:cNvPr id="6" name="Picture 5">
            <a:extLst>
              <a:ext uri="{FF2B5EF4-FFF2-40B4-BE49-F238E27FC236}">
                <a16:creationId xmlns:a16="http://schemas.microsoft.com/office/drawing/2014/main" id="{3960B21B-6962-3A1E-C6F7-C05DA5ACB8D1}"/>
              </a:ext>
            </a:extLst>
          </p:cNvPr>
          <p:cNvPicPr>
            <a:picLocks noChangeAspect="1"/>
          </p:cNvPicPr>
          <p:nvPr/>
        </p:nvPicPr>
        <p:blipFill>
          <a:blip r:embed="rId4"/>
          <a:stretch>
            <a:fillRect/>
          </a:stretch>
        </p:blipFill>
        <p:spPr>
          <a:xfrm>
            <a:off x="491067" y="1338986"/>
            <a:ext cx="8652542" cy="4128949"/>
          </a:xfrm>
          <a:prstGeom prst="rect">
            <a:avLst/>
          </a:prstGeom>
        </p:spPr>
      </p:pic>
    </p:spTree>
    <p:extLst>
      <p:ext uri="{BB962C8B-B14F-4D97-AF65-F5344CB8AC3E}">
        <p14:creationId xmlns:p14="http://schemas.microsoft.com/office/powerpoint/2010/main" val="1819545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9D4D9-AE08-04CA-C192-5ABBDA528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957C88-F621-9C5F-4970-A0806398F09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43A452D-ABE7-0A93-14DE-A4BB3AFFC0ED}"/>
              </a:ext>
            </a:extLst>
          </p:cNvPr>
          <p:cNvSpPr>
            <a:spLocks noGrp="1"/>
          </p:cNvSpPr>
          <p:nvPr>
            <p:ph idx="1"/>
          </p:nvPr>
        </p:nvSpPr>
        <p:spPr/>
        <p:txBody>
          <a:bodyPr/>
          <a:lstStyle/>
          <a:p>
            <a:endParaRPr lang="en-GB" dirty="0"/>
          </a:p>
        </p:txBody>
      </p:sp>
      <p:sp>
        <p:nvSpPr>
          <p:cNvPr id="9" name="TextBox 8">
            <a:extLst>
              <a:ext uri="{FF2B5EF4-FFF2-40B4-BE49-F238E27FC236}">
                <a16:creationId xmlns:a16="http://schemas.microsoft.com/office/drawing/2014/main" id="{6B1B36EF-4D8F-D722-3691-0257E8406C17}"/>
              </a:ext>
            </a:extLst>
          </p:cNvPr>
          <p:cNvSpPr txBox="1"/>
          <p:nvPr/>
        </p:nvSpPr>
        <p:spPr>
          <a:xfrm>
            <a:off x="0" y="5576798"/>
            <a:ext cx="6756788" cy="1200329"/>
          </a:xfrm>
          <a:prstGeom prst="rect">
            <a:avLst/>
          </a:prstGeom>
          <a:noFill/>
        </p:spPr>
        <p:txBody>
          <a:bodyPr wrap="square">
            <a:spAutoFit/>
          </a:bodyPr>
          <a:lstStyle/>
          <a:p>
            <a:pPr algn="l"/>
            <a:r>
              <a:rPr lang="en-GB" sz="1800" b="0" i="0" u="none" strike="noStrike" baseline="0" dirty="0">
                <a:solidFill>
                  <a:srgbClr val="FFFF00"/>
                </a:solidFill>
                <a:latin typeface="AdvTTd3a5f740"/>
              </a:rPr>
              <a:t>Paulina Tomaszewska. Oat chromosome and </a:t>
            </a:r>
            <a:endParaRPr lang="en-GB" dirty="0">
              <a:solidFill>
                <a:srgbClr val="FFFF00"/>
              </a:solidFill>
              <a:latin typeface="AdvTTd3a5f740"/>
            </a:endParaRPr>
          </a:p>
          <a:p>
            <a:pPr algn="l"/>
            <a:r>
              <a:rPr lang="en-GB" sz="1800" b="0" i="0" u="none" strike="noStrike" baseline="0" dirty="0">
                <a:solidFill>
                  <a:srgbClr val="FFFF00"/>
                </a:solidFill>
                <a:latin typeface="AdvTTd3a5f740"/>
              </a:rPr>
              <a:t>genome evolution de</a:t>
            </a:r>
            <a:r>
              <a:rPr lang="en-GB" sz="1800" b="0" i="0" u="none" strike="noStrike" baseline="0" dirty="0">
                <a:solidFill>
                  <a:srgbClr val="FFFF00"/>
                </a:solidFill>
                <a:latin typeface="AdvTTd3a5f740+fb"/>
              </a:rPr>
              <a:t>fi</a:t>
            </a:r>
            <a:r>
              <a:rPr lang="en-GB" sz="1800" b="0" i="0" u="none" strike="noStrike" baseline="0" dirty="0">
                <a:solidFill>
                  <a:srgbClr val="FFFF00"/>
                </a:solidFill>
                <a:latin typeface="AdvTTd3a5f740"/>
              </a:rPr>
              <a:t>ned by widespread </a:t>
            </a:r>
          </a:p>
          <a:p>
            <a:pPr algn="l"/>
            <a:r>
              <a:rPr lang="en-GB" sz="1800" b="0" i="0" u="none" strike="noStrike" baseline="0" dirty="0">
                <a:solidFill>
                  <a:srgbClr val="FFFF00"/>
                </a:solidFill>
                <a:latin typeface="AdvTTd3a5f740"/>
              </a:rPr>
              <a:t>terminal intergenomic translocations in </a:t>
            </a:r>
          </a:p>
          <a:p>
            <a:pPr algn="l"/>
            <a:r>
              <a:rPr lang="en-GB" sz="1800" b="0" i="0" u="none" strike="noStrike" baseline="0" dirty="0">
                <a:solidFill>
                  <a:srgbClr val="FFFF00"/>
                </a:solidFill>
                <a:latin typeface="AdvTTd3a5f740"/>
              </a:rPr>
              <a:t>polyploids. Frontiers Plant Science 2022</a:t>
            </a:r>
          </a:p>
        </p:txBody>
      </p:sp>
      <p:pic>
        <p:nvPicPr>
          <p:cNvPr id="6" name="Picture 5">
            <a:extLst>
              <a:ext uri="{FF2B5EF4-FFF2-40B4-BE49-F238E27FC236}">
                <a16:creationId xmlns:a16="http://schemas.microsoft.com/office/drawing/2014/main" id="{4AA8D17D-27EE-528E-F2E5-9EC380B27C48}"/>
              </a:ext>
            </a:extLst>
          </p:cNvPr>
          <p:cNvPicPr>
            <a:picLocks noChangeAspect="1"/>
          </p:cNvPicPr>
          <p:nvPr/>
        </p:nvPicPr>
        <p:blipFill>
          <a:blip r:embed="rId2"/>
          <a:srcRect l="73316" t="8751" r="2282" b="62914"/>
          <a:stretch>
            <a:fillRect/>
          </a:stretch>
        </p:blipFill>
        <p:spPr>
          <a:xfrm>
            <a:off x="-86940" y="-3073500"/>
            <a:ext cx="12243141" cy="12536514"/>
          </a:xfrm>
          <a:prstGeom prst="rect">
            <a:avLst/>
          </a:prstGeom>
        </p:spPr>
      </p:pic>
      <p:sp>
        <p:nvSpPr>
          <p:cNvPr id="7" name="TextBox 6">
            <a:extLst>
              <a:ext uri="{FF2B5EF4-FFF2-40B4-BE49-F238E27FC236}">
                <a16:creationId xmlns:a16="http://schemas.microsoft.com/office/drawing/2014/main" id="{29EC132F-7C54-372B-F83B-72E0B4561E0B}"/>
              </a:ext>
            </a:extLst>
          </p:cNvPr>
          <p:cNvSpPr txBox="1"/>
          <p:nvPr/>
        </p:nvSpPr>
        <p:spPr>
          <a:xfrm>
            <a:off x="2798126" y="6447170"/>
            <a:ext cx="6748579" cy="461665"/>
          </a:xfrm>
          <a:prstGeom prst="rect">
            <a:avLst/>
          </a:prstGeom>
          <a:noFill/>
        </p:spPr>
        <p:txBody>
          <a:bodyPr wrap="none" rtlCol="0">
            <a:spAutoFit/>
          </a:bodyPr>
          <a:lstStyle/>
          <a:p>
            <a:r>
              <a:rPr lang="en-GB" sz="2400" dirty="0">
                <a:solidFill>
                  <a:srgbClr val="FFFF00"/>
                </a:solidFill>
              </a:rPr>
              <a:t>Paulina Tomaszewska. </a:t>
            </a:r>
            <a:r>
              <a:rPr lang="en-GB" sz="2400" i="1" dirty="0">
                <a:solidFill>
                  <a:srgbClr val="FFFF00"/>
                </a:solidFill>
              </a:rPr>
              <a:t>Avena </a:t>
            </a:r>
            <a:r>
              <a:rPr lang="en-GB" sz="2400" i="1" dirty="0" err="1">
                <a:solidFill>
                  <a:srgbClr val="FFFF00"/>
                </a:solidFill>
              </a:rPr>
              <a:t>eriantha</a:t>
            </a:r>
            <a:r>
              <a:rPr lang="en-GB" sz="2400" i="1" dirty="0">
                <a:solidFill>
                  <a:srgbClr val="FFFF00"/>
                </a:solidFill>
              </a:rPr>
              <a:t> x Avena sativa</a:t>
            </a:r>
          </a:p>
        </p:txBody>
      </p:sp>
    </p:spTree>
    <p:extLst>
      <p:ext uri="{BB962C8B-B14F-4D97-AF65-F5344CB8AC3E}">
        <p14:creationId xmlns:p14="http://schemas.microsoft.com/office/powerpoint/2010/main" val="346748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CB025-92BF-88B6-40C6-5EE6E4EE516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E3B9D2B-FE49-FB1D-26C0-984A6D6E0992}"/>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1F1DAE39-6C04-7B1C-AC07-6B6A50950B58}"/>
              </a:ext>
            </a:extLst>
          </p:cNvPr>
          <p:cNvPicPr>
            <a:picLocks noChangeAspect="1"/>
          </p:cNvPicPr>
          <p:nvPr/>
        </p:nvPicPr>
        <p:blipFill>
          <a:blip r:embed="rId2"/>
          <a:srcRect l="77806" b="3415"/>
          <a:stretch>
            <a:fillRect/>
          </a:stretch>
        </p:blipFill>
        <p:spPr>
          <a:xfrm>
            <a:off x="7624299" y="590307"/>
            <a:ext cx="4567701" cy="5482169"/>
          </a:xfrm>
          <a:prstGeom prst="rect">
            <a:avLst/>
          </a:prstGeom>
        </p:spPr>
      </p:pic>
      <p:pic>
        <p:nvPicPr>
          <p:cNvPr id="7" name="Picture 6">
            <a:extLst>
              <a:ext uri="{FF2B5EF4-FFF2-40B4-BE49-F238E27FC236}">
                <a16:creationId xmlns:a16="http://schemas.microsoft.com/office/drawing/2014/main" id="{10BC74B3-D8FA-C3FB-88F3-52B43528AD2B}"/>
              </a:ext>
            </a:extLst>
          </p:cNvPr>
          <p:cNvPicPr>
            <a:picLocks noChangeAspect="1"/>
          </p:cNvPicPr>
          <p:nvPr/>
        </p:nvPicPr>
        <p:blipFill>
          <a:blip r:embed="rId2"/>
          <a:srcRect r="21661" b="2399"/>
          <a:stretch>
            <a:fillRect/>
          </a:stretch>
        </p:blipFill>
        <p:spPr>
          <a:xfrm>
            <a:off x="-1466907" y="0"/>
            <a:ext cx="9091206" cy="3123768"/>
          </a:xfrm>
          <a:prstGeom prst="rect">
            <a:avLst/>
          </a:prstGeom>
        </p:spPr>
      </p:pic>
      <p:sp>
        <p:nvSpPr>
          <p:cNvPr id="9" name="TextBox 8">
            <a:extLst>
              <a:ext uri="{FF2B5EF4-FFF2-40B4-BE49-F238E27FC236}">
                <a16:creationId xmlns:a16="http://schemas.microsoft.com/office/drawing/2014/main" id="{85429648-52C5-6189-1ECC-709BFC672F09}"/>
              </a:ext>
            </a:extLst>
          </p:cNvPr>
          <p:cNvSpPr txBox="1"/>
          <p:nvPr/>
        </p:nvSpPr>
        <p:spPr>
          <a:xfrm>
            <a:off x="97271" y="4478403"/>
            <a:ext cx="6756788" cy="2954655"/>
          </a:xfrm>
          <a:prstGeom prst="rect">
            <a:avLst/>
          </a:prstGeom>
          <a:noFill/>
        </p:spPr>
        <p:txBody>
          <a:bodyPr wrap="square">
            <a:spAutoFit/>
          </a:bodyPr>
          <a:lstStyle/>
          <a:p>
            <a:pPr algn="l"/>
            <a:r>
              <a:rPr lang="en-GB" sz="4400" b="0" i="1" u="none" strike="noStrike" baseline="0" dirty="0">
                <a:solidFill>
                  <a:srgbClr val="FFFF00"/>
                </a:solidFill>
                <a:latin typeface="AdvTTd3a5f740"/>
              </a:rPr>
              <a:t>Avena </a:t>
            </a:r>
            <a:r>
              <a:rPr lang="en-GB" sz="4400" b="0" i="1" u="none" strike="noStrike" baseline="0" dirty="0" err="1">
                <a:solidFill>
                  <a:srgbClr val="FFFF00"/>
                </a:solidFill>
                <a:latin typeface="AdvTTd3a5f740"/>
              </a:rPr>
              <a:t>abyssinica</a:t>
            </a:r>
            <a:r>
              <a:rPr lang="en-GB" sz="4400" b="0" i="1" u="none" strike="noStrike" baseline="0" dirty="0">
                <a:solidFill>
                  <a:srgbClr val="FFFF00"/>
                </a:solidFill>
                <a:latin typeface="AdvTTd3a5f740"/>
              </a:rPr>
              <a:t> </a:t>
            </a:r>
          </a:p>
          <a:p>
            <a:pPr algn="l"/>
            <a:r>
              <a:rPr lang="en-GB" sz="4400" dirty="0">
                <a:solidFill>
                  <a:srgbClr val="FFFF00"/>
                </a:solidFill>
                <a:latin typeface="AdvTTd3a5f740"/>
              </a:rPr>
              <a:t>2n=4x=28 </a:t>
            </a:r>
            <a:r>
              <a:rPr lang="en-GB" sz="4400" b="0" u="none" strike="noStrike" baseline="0" dirty="0">
                <a:solidFill>
                  <a:srgbClr val="FFFF00"/>
                </a:solidFill>
                <a:latin typeface="AdvTTd3a5f740"/>
              </a:rPr>
              <a:t>AABB genomes</a:t>
            </a:r>
          </a:p>
          <a:p>
            <a:pPr algn="l"/>
            <a:endParaRPr lang="en-GB" sz="4400" b="0" i="1" u="none" strike="noStrike" baseline="0" dirty="0">
              <a:solidFill>
                <a:srgbClr val="FFFF00"/>
              </a:solidFill>
              <a:latin typeface="AdvTTd3a5f740"/>
            </a:endParaRPr>
          </a:p>
          <a:p>
            <a:pPr algn="l"/>
            <a:r>
              <a:rPr lang="en-GB" sz="1800" b="0" i="0" u="none" strike="noStrike" baseline="0" dirty="0">
                <a:solidFill>
                  <a:srgbClr val="FFFF00"/>
                </a:solidFill>
                <a:latin typeface="AdvTTd3a5f740"/>
              </a:rPr>
              <a:t>Paulina Tomaszewska. Oat chromosome and genome evolution de</a:t>
            </a:r>
            <a:r>
              <a:rPr lang="en-GB" sz="1800" b="0" i="0" u="none" strike="noStrike" baseline="0" dirty="0">
                <a:solidFill>
                  <a:srgbClr val="FFFF00"/>
                </a:solidFill>
                <a:latin typeface="AdvTTd3a5f740+fb"/>
              </a:rPr>
              <a:t>fi</a:t>
            </a:r>
            <a:r>
              <a:rPr lang="en-GB" sz="1800" b="0" i="0" u="none" strike="noStrike" baseline="0" dirty="0">
                <a:solidFill>
                  <a:srgbClr val="FFFF00"/>
                </a:solidFill>
                <a:latin typeface="AdvTTd3a5f740"/>
              </a:rPr>
              <a:t>ned by widespread terminal intergenomic translocations in polyploids. Frontiers Plant Science 2022</a:t>
            </a:r>
          </a:p>
        </p:txBody>
      </p:sp>
    </p:spTree>
    <p:extLst>
      <p:ext uri="{BB962C8B-B14F-4D97-AF65-F5344CB8AC3E}">
        <p14:creationId xmlns:p14="http://schemas.microsoft.com/office/powerpoint/2010/main" val="2673505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4A10FF-1289-58B3-EEAD-7DA4DAD78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9D931-F576-E838-24C2-F3281A2999D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3AEA00E-5EE8-9205-61C5-2987565471D3}"/>
              </a:ext>
            </a:extLst>
          </p:cNvPr>
          <p:cNvSpPr>
            <a:spLocks noGrp="1"/>
          </p:cNvSpPr>
          <p:nvPr>
            <p:ph idx="1"/>
          </p:nvPr>
        </p:nvSpPr>
        <p:spPr/>
        <p:txBody>
          <a:bodyPr/>
          <a:lstStyle/>
          <a:p>
            <a:endParaRPr lang="en-GB" dirty="0"/>
          </a:p>
        </p:txBody>
      </p:sp>
      <p:sp>
        <p:nvSpPr>
          <p:cNvPr id="9" name="TextBox 8">
            <a:extLst>
              <a:ext uri="{FF2B5EF4-FFF2-40B4-BE49-F238E27FC236}">
                <a16:creationId xmlns:a16="http://schemas.microsoft.com/office/drawing/2014/main" id="{CD6A8B88-B415-AA28-0FE0-B68AB02371A3}"/>
              </a:ext>
            </a:extLst>
          </p:cNvPr>
          <p:cNvSpPr txBox="1"/>
          <p:nvPr/>
        </p:nvSpPr>
        <p:spPr>
          <a:xfrm>
            <a:off x="0" y="5576798"/>
            <a:ext cx="6756788" cy="1200329"/>
          </a:xfrm>
          <a:prstGeom prst="rect">
            <a:avLst/>
          </a:prstGeom>
          <a:noFill/>
        </p:spPr>
        <p:txBody>
          <a:bodyPr wrap="square">
            <a:spAutoFit/>
          </a:bodyPr>
          <a:lstStyle/>
          <a:p>
            <a:pPr algn="l"/>
            <a:r>
              <a:rPr lang="en-GB" sz="1800" b="0" i="0" u="none" strike="noStrike" baseline="0" dirty="0">
                <a:solidFill>
                  <a:srgbClr val="FFFF00"/>
                </a:solidFill>
                <a:latin typeface="AdvTTd3a5f740"/>
              </a:rPr>
              <a:t>Paulina Tomaszewska. Oat chromosome and </a:t>
            </a:r>
            <a:endParaRPr lang="en-GB" dirty="0">
              <a:solidFill>
                <a:srgbClr val="FFFF00"/>
              </a:solidFill>
              <a:latin typeface="AdvTTd3a5f740"/>
            </a:endParaRPr>
          </a:p>
          <a:p>
            <a:pPr algn="l"/>
            <a:r>
              <a:rPr lang="en-GB" sz="1800" b="0" i="0" u="none" strike="noStrike" baseline="0" dirty="0">
                <a:solidFill>
                  <a:srgbClr val="FFFF00"/>
                </a:solidFill>
                <a:latin typeface="AdvTTd3a5f740"/>
              </a:rPr>
              <a:t>genome evolution de</a:t>
            </a:r>
            <a:r>
              <a:rPr lang="en-GB" sz="1800" b="0" i="0" u="none" strike="noStrike" baseline="0" dirty="0">
                <a:solidFill>
                  <a:srgbClr val="FFFF00"/>
                </a:solidFill>
                <a:latin typeface="AdvTTd3a5f740+fb"/>
              </a:rPr>
              <a:t>fi</a:t>
            </a:r>
            <a:r>
              <a:rPr lang="en-GB" sz="1800" b="0" i="0" u="none" strike="noStrike" baseline="0" dirty="0">
                <a:solidFill>
                  <a:srgbClr val="FFFF00"/>
                </a:solidFill>
                <a:latin typeface="AdvTTd3a5f740"/>
              </a:rPr>
              <a:t>ned by widespread </a:t>
            </a:r>
          </a:p>
          <a:p>
            <a:pPr algn="l"/>
            <a:r>
              <a:rPr lang="en-GB" sz="1800" b="0" i="0" u="none" strike="noStrike" baseline="0" dirty="0">
                <a:solidFill>
                  <a:srgbClr val="FFFF00"/>
                </a:solidFill>
                <a:latin typeface="AdvTTd3a5f740"/>
              </a:rPr>
              <a:t>terminal intergenomic translocations in </a:t>
            </a:r>
          </a:p>
          <a:p>
            <a:pPr algn="l"/>
            <a:r>
              <a:rPr lang="en-GB" sz="1800" b="0" i="0" u="none" strike="noStrike" baseline="0" dirty="0">
                <a:solidFill>
                  <a:srgbClr val="FFFF00"/>
                </a:solidFill>
                <a:latin typeface="AdvTTd3a5f740"/>
              </a:rPr>
              <a:t>polyploids. Frontiers Plant Science 2022</a:t>
            </a:r>
          </a:p>
        </p:txBody>
      </p:sp>
      <p:pic>
        <p:nvPicPr>
          <p:cNvPr id="6" name="Picture 5">
            <a:extLst>
              <a:ext uri="{FF2B5EF4-FFF2-40B4-BE49-F238E27FC236}">
                <a16:creationId xmlns:a16="http://schemas.microsoft.com/office/drawing/2014/main" id="{4013B2BA-FDD0-B5DA-4E02-02F1441171BE}"/>
              </a:ext>
            </a:extLst>
          </p:cNvPr>
          <p:cNvPicPr>
            <a:picLocks noChangeAspect="1"/>
          </p:cNvPicPr>
          <p:nvPr/>
        </p:nvPicPr>
        <p:blipFill>
          <a:blip r:embed="rId2"/>
          <a:stretch>
            <a:fillRect/>
          </a:stretch>
        </p:blipFill>
        <p:spPr>
          <a:xfrm>
            <a:off x="4469210" y="0"/>
            <a:ext cx="7776720" cy="6858000"/>
          </a:xfrm>
          <a:prstGeom prst="rect">
            <a:avLst/>
          </a:prstGeom>
        </p:spPr>
      </p:pic>
    </p:spTree>
    <p:extLst>
      <p:ext uri="{BB962C8B-B14F-4D97-AF65-F5344CB8AC3E}">
        <p14:creationId xmlns:p14="http://schemas.microsoft.com/office/powerpoint/2010/main" val="44862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93007" y="-13123"/>
            <a:ext cx="10146493" cy="707886"/>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40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Evolutionary chromosome translocations</a:t>
            </a:r>
            <a:endParaRPr lang="zh-CN" altLang="en-US" sz="40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5" name="Rectangle 5"/>
          <p:cNvSpPr txBox="1">
            <a:spLocks noChangeArrowheads="1"/>
          </p:cNvSpPr>
          <p:nvPr/>
        </p:nvSpPr>
        <p:spPr>
          <a:xfrm>
            <a:off x="765251" y="562772"/>
            <a:ext cx="11353911" cy="642938"/>
          </a:xfrm>
          <a:prstGeom prst="rect">
            <a:avLst/>
          </a:prstGeom>
          <a:noFill/>
          <a:ln w="57150">
            <a:noFill/>
          </a:ln>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1" indent="0">
              <a:spcBef>
                <a:spcPts val="50"/>
              </a:spcBef>
              <a:buNone/>
              <a:defRPr/>
            </a:pP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Chromosome rearrangement in diploid </a:t>
            </a:r>
            <a:r>
              <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Avena </a:t>
            </a:r>
            <a:r>
              <a:rPr lang="en-US" altLang="zh-CN" sz="2750"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rPr>
              <a:t>species</a:t>
            </a:r>
            <a:endParaRPr lang="en-US" altLang="zh-CN" sz="2750" i="1" dirty="0">
              <a:solidFill>
                <a:prstClr val="white"/>
              </a:solidFill>
              <a:latin typeface="Arial" panose="020B0604020202020204" pitchFamily="34" charset="0"/>
              <a:ea typeface="楷体_GB2312" panose="02010609030101010101" pitchFamily="49" charset="-122"/>
              <a:cs typeface="Arial" panose="020B0604020202020204" pitchFamily="34" charset="0"/>
              <a:sym typeface="+mn-ea"/>
            </a:endParaRPr>
          </a:p>
          <a:p>
            <a:pPr marL="400050" lvl="1" indent="0">
              <a:spcBef>
                <a:spcPts val="50"/>
              </a:spcBef>
              <a:buNone/>
              <a:defRPr/>
            </a:pPr>
            <a:endParaRPr lang="zh-CN" altLang="en-US" sz="2750" i="1" dirty="0">
              <a:solidFill>
                <a:prstClr val="white"/>
              </a:solidFill>
              <a:latin typeface="Arial" panose="020B0604020202020204" pitchFamily="34" charset="0"/>
              <a:ea typeface="华文细黑" panose="02010600040101010101" pitchFamily="2" charset="-122"/>
              <a:cs typeface="Arial" panose="020B0604020202020204" pitchFamily="34" charset="0"/>
            </a:endParaRPr>
          </a:p>
        </p:txBody>
      </p:sp>
      <p:sp>
        <p:nvSpPr>
          <p:cNvPr id="7" name="文本框 6"/>
          <p:cNvSpPr txBox="1"/>
          <p:nvPr/>
        </p:nvSpPr>
        <p:spPr>
          <a:xfrm>
            <a:off x="7966636" y="1283809"/>
            <a:ext cx="184731" cy="400110"/>
          </a:xfrm>
          <a:prstGeom prst="rect">
            <a:avLst/>
          </a:prstGeom>
          <a:noFill/>
          <a:ln>
            <a:noFill/>
          </a:ln>
          <a:effectLst/>
        </p:spPr>
        <p:txBody>
          <a:bodyPr wrap="none" rtlCol="0">
            <a:spAutoFit/>
          </a:bodyPr>
          <a:lstStyle/>
          <a:p>
            <a:pPr defTabSz="914400" eaLnBrk="0" fontAlgn="base" hangingPunct="0">
              <a:spcBef>
                <a:spcPct val="0"/>
              </a:spcBef>
              <a:spcAft>
                <a:spcPct val="0"/>
              </a:spcAft>
              <a:defRPr/>
            </a:pPr>
            <a:endParaRPr lang="zh-CN" altLang="en-US" sz="2000" dirty="0">
              <a:solidFill>
                <a:prstClr val="white"/>
              </a:solidFill>
              <a:latin typeface="Verdana" panose="020B0604030504040204" pitchFamily="34" charset="0"/>
              <a:ea typeface="宋体" panose="02010600030101010101" pitchFamily="2" charset="-122"/>
            </a:endParaRPr>
          </a:p>
        </p:txBody>
      </p:sp>
      <p:sp>
        <p:nvSpPr>
          <p:cNvPr id="14" name="TextBox 13">
            <a:extLst>
              <a:ext uri="{FF2B5EF4-FFF2-40B4-BE49-F238E27FC236}">
                <a16:creationId xmlns:a16="http://schemas.microsoft.com/office/drawing/2014/main" id="{06F56246-2D42-A4AE-9A2D-0C4254769B5E}"/>
              </a:ext>
            </a:extLst>
          </p:cNvPr>
          <p:cNvSpPr txBox="1"/>
          <p:nvPr/>
        </p:nvSpPr>
        <p:spPr>
          <a:xfrm>
            <a:off x="4642566" y="3669857"/>
            <a:ext cx="7549434" cy="2739211"/>
          </a:xfrm>
          <a:prstGeom prst="rect">
            <a:avLst/>
          </a:prstGeom>
          <a:noFill/>
        </p:spPr>
        <p:txBody>
          <a:bodyPr wrap="square" rtlCol="0">
            <a:spAutoFit/>
          </a:bodyPr>
          <a:lstStyle/>
          <a:p>
            <a:r>
              <a:rPr lang="en-GB" sz="2000" dirty="0">
                <a:highlight>
                  <a:srgbClr val="FFFF00"/>
                </a:highlight>
                <a:latin typeface="华文细黑" panose="02010600040101010101" pitchFamily="2" charset="-122"/>
                <a:ea typeface="华文细黑" panose="02010600040101010101" pitchFamily="2" charset="-122"/>
              </a:rPr>
              <a:t>Multiple distal, inter-chromosome translocations occur during evolution of diploid species.</a:t>
            </a:r>
          </a:p>
          <a:p>
            <a:endParaRPr lang="en-GB" sz="2000" dirty="0">
              <a:highlight>
                <a:srgbClr val="FFFF00"/>
              </a:highlight>
              <a:latin typeface="华文细黑" panose="02010600040101010101" pitchFamily="2" charset="-122"/>
              <a:ea typeface="华文细黑" panose="02010600040101010101" pitchFamily="2" charset="-122"/>
            </a:endParaRPr>
          </a:p>
          <a:p>
            <a:r>
              <a:rPr lang="en-GB" sz="2000" dirty="0">
                <a:highlight>
                  <a:srgbClr val="FFFF00"/>
                </a:highlight>
                <a:latin typeface="华文细黑" panose="02010600040101010101" pitchFamily="2" charset="-122"/>
                <a:ea typeface="华文细黑" panose="02010600040101010101" pitchFamily="2" charset="-122"/>
              </a:rPr>
              <a:t>This is unlike wheat group (similar genome size)</a:t>
            </a:r>
          </a:p>
          <a:p>
            <a:r>
              <a:rPr lang="en-GB" sz="1600" b="1" i="1" dirty="0">
                <a:highlight>
                  <a:srgbClr val="FFFF00"/>
                </a:highlight>
                <a:latin typeface="华文细黑" panose="02010600040101010101" pitchFamily="2" charset="-122"/>
                <a:ea typeface="华文细黑" panose="02010600040101010101" pitchFamily="2" charset="-122"/>
              </a:rPr>
              <a:t>Not  </a:t>
            </a:r>
            <a:r>
              <a:rPr lang="en-GB" sz="1600" dirty="0">
                <a:highlight>
                  <a:srgbClr val="FFFF00"/>
                </a:highlight>
                <a:latin typeface="华文细黑" panose="02010600040101010101" pitchFamily="2" charset="-122"/>
                <a:ea typeface="华文细黑" panose="02010600040101010101" pitchFamily="2" charset="-122"/>
              </a:rPr>
              <a:t>like translocations in wheats (</a:t>
            </a:r>
            <a:r>
              <a:rPr lang="en-GB" sz="1600" dirty="0" err="1">
                <a:highlight>
                  <a:srgbClr val="FFFF00"/>
                </a:highlight>
                <a:latin typeface="华文细黑" panose="02010600040101010101" pitchFamily="2" charset="-122"/>
                <a:ea typeface="华文细黑" panose="02010600040101010101" pitchFamily="2" charset="-122"/>
              </a:rPr>
              <a:t>Triticeae</a:t>
            </a:r>
            <a:r>
              <a:rPr lang="en-GB" sz="1600" dirty="0">
                <a:highlight>
                  <a:srgbClr val="FFFF00"/>
                </a:highlight>
                <a:latin typeface="华文细黑" panose="02010600040101010101" pitchFamily="2" charset="-122"/>
                <a:ea typeface="华文细黑" panose="02010600040101010101" pitchFamily="2" charset="-122"/>
              </a:rPr>
              <a:t>):</a:t>
            </a:r>
          </a:p>
          <a:p>
            <a:r>
              <a:rPr lang="en-GB" sz="1600" b="1" i="1" dirty="0">
                <a:highlight>
                  <a:srgbClr val="FFFF00"/>
                </a:highlight>
                <a:latin typeface="华文细黑" panose="02010600040101010101" pitchFamily="2" charset="-122"/>
                <a:ea typeface="华文细黑" panose="02010600040101010101" pitchFamily="2" charset="-122"/>
              </a:rPr>
              <a:t>Not</a:t>
            </a:r>
            <a:r>
              <a:rPr lang="en-GB" sz="1600" dirty="0">
                <a:highlight>
                  <a:srgbClr val="FFFF00"/>
                </a:highlight>
                <a:latin typeface="华文细黑" panose="02010600040101010101" pitchFamily="2" charset="-122"/>
                <a:ea typeface="华文细黑" panose="02010600040101010101" pitchFamily="2" charset="-122"/>
              </a:rPr>
              <a:t>  hypothesis of a few whole-arm rearrangements</a:t>
            </a:r>
            <a:endParaRPr lang="en-GB" sz="2000" dirty="0">
              <a:highlight>
                <a:srgbClr val="FFFF00"/>
              </a:highlight>
              <a:latin typeface="华文细黑" panose="02010600040101010101" pitchFamily="2" charset="-122"/>
              <a:ea typeface="华文细黑" panose="02010600040101010101" pitchFamily="2" charset="-122"/>
            </a:endParaRPr>
          </a:p>
          <a:p>
            <a:endParaRPr lang="en-GB" sz="2000" dirty="0">
              <a:highlight>
                <a:srgbClr val="FFFF00"/>
              </a:highlight>
              <a:latin typeface="华文细黑" panose="02010600040101010101" pitchFamily="2" charset="-122"/>
              <a:ea typeface="华文细黑" panose="02010600040101010101" pitchFamily="2" charset="-122"/>
            </a:endParaRPr>
          </a:p>
          <a:p>
            <a:r>
              <a:rPr lang="en-GB" sz="2000" dirty="0">
                <a:highlight>
                  <a:srgbClr val="FFFF00"/>
                </a:highlight>
                <a:latin typeface="华文细黑" panose="02010600040101010101" pitchFamily="2" charset="-122"/>
                <a:ea typeface="华文细黑" panose="02010600040101010101" pitchFamily="2" charset="-122"/>
              </a:rPr>
              <a:t>Also find similar distal inter-genomic translocations between chromosomes in derived hexaploid </a:t>
            </a:r>
            <a:r>
              <a:rPr lang="en-GB" sz="2000" i="1" dirty="0">
                <a:highlight>
                  <a:srgbClr val="FFFF00"/>
                </a:highlight>
                <a:latin typeface="华文细黑" panose="02010600040101010101" pitchFamily="2" charset="-122"/>
                <a:ea typeface="华文细黑" panose="02010600040101010101" pitchFamily="2" charset="-122"/>
              </a:rPr>
              <a:t>Avena</a:t>
            </a:r>
          </a:p>
        </p:txBody>
      </p:sp>
      <p:pic>
        <p:nvPicPr>
          <p:cNvPr id="4" name="图片 15">
            <a:extLst>
              <a:ext uri="{FF2B5EF4-FFF2-40B4-BE49-F238E27FC236}">
                <a16:creationId xmlns:a16="http://schemas.microsoft.com/office/drawing/2014/main" id="{3B9F293C-9D12-20AD-DD9D-7B5EA59EAAD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234496" y="5859310"/>
            <a:ext cx="1425600" cy="828000"/>
          </a:xfrm>
          <a:prstGeom prst="rect">
            <a:avLst/>
          </a:prstGeom>
        </p:spPr>
      </p:pic>
      <p:pic>
        <p:nvPicPr>
          <p:cNvPr id="8" name="图片 16">
            <a:extLst>
              <a:ext uri="{FF2B5EF4-FFF2-40B4-BE49-F238E27FC236}">
                <a16:creationId xmlns:a16="http://schemas.microsoft.com/office/drawing/2014/main" id="{51B0C4DC-641A-5BEC-DDB2-95AA1936CC7D}"/>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3163342" y="5844910"/>
            <a:ext cx="1425600" cy="842400"/>
          </a:xfrm>
          <a:prstGeom prst="rect">
            <a:avLst/>
          </a:prstGeom>
        </p:spPr>
      </p:pic>
      <p:pic>
        <p:nvPicPr>
          <p:cNvPr id="15" name="图片 9">
            <a:extLst>
              <a:ext uri="{FF2B5EF4-FFF2-40B4-BE49-F238E27FC236}">
                <a16:creationId xmlns:a16="http://schemas.microsoft.com/office/drawing/2014/main" id="{E2F808F8-AE62-FEB0-8EC0-B0496200AC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2092" y="1165900"/>
            <a:ext cx="8474946" cy="2358729"/>
          </a:xfrm>
          <a:prstGeom prst="rect">
            <a:avLst/>
          </a:prstGeom>
        </p:spPr>
      </p:pic>
      <p:pic>
        <p:nvPicPr>
          <p:cNvPr id="17" name="图片 14">
            <a:extLst>
              <a:ext uri="{FF2B5EF4-FFF2-40B4-BE49-F238E27FC236}">
                <a16:creationId xmlns:a16="http://schemas.microsoft.com/office/drawing/2014/main" id="{96F1AC32-0DC8-D42A-3705-DF308516EE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6284" y="3680828"/>
            <a:ext cx="2958448" cy="2164083"/>
          </a:xfrm>
          <a:prstGeom prst="rect">
            <a:avLst/>
          </a:prstGeom>
        </p:spPr>
      </p:pic>
      <p:sp>
        <p:nvSpPr>
          <p:cNvPr id="2" name="TextBox 1">
            <a:extLst>
              <a:ext uri="{FF2B5EF4-FFF2-40B4-BE49-F238E27FC236}">
                <a16:creationId xmlns:a16="http://schemas.microsoft.com/office/drawing/2014/main" id="{C3D65180-8645-C3BD-CA6A-35064B779F0D}"/>
              </a:ext>
            </a:extLst>
          </p:cNvPr>
          <p:cNvSpPr txBox="1"/>
          <p:nvPr/>
        </p:nvSpPr>
        <p:spPr>
          <a:xfrm>
            <a:off x="10095796" y="1098768"/>
            <a:ext cx="1239442" cy="2492990"/>
          </a:xfrm>
          <a:prstGeom prst="rect">
            <a:avLst/>
          </a:prstGeom>
          <a:noFill/>
        </p:spPr>
        <p:txBody>
          <a:bodyPr wrap="none" rtlCol="0">
            <a:spAutoFit/>
          </a:bodyPr>
          <a:lstStyle/>
          <a:p>
            <a:r>
              <a:rPr lang="en-GB" sz="1200" i="1" dirty="0">
                <a:highlight>
                  <a:srgbClr val="FFFF00"/>
                </a:highlight>
                <a:latin typeface="华文细黑" panose="02010600040101010101" pitchFamily="2" charset="-122"/>
                <a:ea typeface="华文细黑" panose="02010600040101010101" pitchFamily="2" charset="-122"/>
              </a:rPr>
              <a:t>A. strigosa</a:t>
            </a:r>
          </a:p>
          <a:p>
            <a:pPr marL="742950" indent="-742950">
              <a:buAutoNum type="alphaUcPeriod"/>
            </a:pPr>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r>
              <a:rPr lang="en-GB" sz="1200" i="1" dirty="0">
                <a:highlight>
                  <a:srgbClr val="FFFF00"/>
                </a:highlight>
                <a:latin typeface="华文细黑" panose="02010600040101010101" pitchFamily="2" charset="-122"/>
                <a:ea typeface="华文细黑" panose="02010600040101010101" pitchFamily="2" charset="-122"/>
              </a:rPr>
              <a:t>A. </a:t>
            </a:r>
            <a:r>
              <a:rPr lang="en-GB" sz="1200" i="1" dirty="0" err="1">
                <a:highlight>
                  <a:srgbClr val="FFFF00"/>
                </a:highlight>
                <a:latin typeface="华文细黑" panose="02010600040101010101" pitchFamily="2" charset="-122"/>
                <a:ea typeface="华文细黑" panose="02010600040101010101" pitchFamily="2" charset="-122"/>
              </a:rPr>
              <a:t>longiglumis</a:t>
            </a:r>
            <a:endParaRPr lang="en-GB" sz="1200" i="1" dirty="0">
              <a:highlight>
                <a:srgbClr val="FFFF00"/>
              </a:highlight>
              <a:latin typeface="华文细黑" panose="02010600040101010101" pitchFamily="2" charset="-122"/>
              <a:ea typeface="华文细黑" panose="02010600040101010101" pitchFamily="2" charset="-122"/>
            </a:endParaRPr>
          </a:p>
          <a:p>
            <a:pPr marL="742950" indent="-742950">
              <a:buAutoNum type="alphaUcPeriod"/>
            </a:pPr>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endParaRPr lang="en-GB" sz="1200" i="1" dirty="0">
              <a:highlight>
                <a:srgbClr val="FFFF00"/>
              </a:highlight>
              <a:latin typeface="华文细黑" panose="02010600040101010101" pitchFamily="2" charset="-122"/>
              <a:ea typeface="华文细黑" panose="02010600040101010101" pitchFamily="2" charset="-122"/>
            </a:endParaRPr>
          </a:p>
          <a:p>
            <a:r>
              <a:rPr lang="en-GB" sz="1200" i="1" dirty="0">
                <a:highlight>
                  <a:srgbClr val="FFFF00"/>
                </a:highlight>
                <a:latin typeface="华文细黑" panose="02010600040101010101" pitchFamily="2" charset="-122"/>
                <a:ea typeface="华文细黑" panose="02010600040101010101" pitchFamily="2" charset="-122"/>
              </a:rPr>
              <a:t>A. </a:t>
            </a:r>
            <a:r>
              <a:rPr lang="en-GB" sz="1200" i="1" dirty="0" err="1">
                <a:highlight>
                  <a:srgbClr val="FFFF00"/>
                </a:highlight>
                <a:latin typeface="华文细黑" panose="02010600040101010101" pitchFamily="2" charset="-122"/>
                <a:ea typeface="华文细黑" panose="02010600040101010101" pitchFamily="2" charset="-122"/>
              </a:rPr>
              <a:t>eriantha</a:t>
            </a:r>
            <a:endParaRPr lang="en-GB" sz="1200" i="1" dirty="0">
              <a:highlight>
                <a:srgbClr val="FFFF00"/>
              </a:highlight>
              <a:latin typeface="华文细黑" panose="02010600040101010101" pitchFamily="2" charset="-122"/>
              <a:ea typeface="华文细黑" panose="02010600040101010101" pitchFamily="2" charset="-122"/>
            </a:endParaRPr>
          </a:p>
        </p:txBody>
      </p:sp>
      <p:cxnSp>
        <p:nvCxnSpPr>
          <p:cNvPr id="9" name="Straight Arrow Connector 8">
            <a:extLst>
              <a:ext uri="{FF2B5EF4-FFF2-40B4-BE49-F238E27FC236}">
                <a16:creationId xmlns:a16="http://schemas.microsoft.com/office/drawing/2014/main" id="{692AFEF1-EF12-90B8-6622-09C14F5FBD7C}"/>
              </a:ext>
            </a:extLst>
          </p:cNvPr>
          <p:cNvCxnSpPr>
            <a:cxnSpLocks/>
          </p:cNvCxnSpPr>
          <p:nvPr/>
        </p:nvCxnSpPr>
        <p:spPr>
          <a:xfrm>
            <a:off x="2995508" y="6093795"/>
            <a:ext cx="591112" cy="0"/>
          </a:xfrm>
          <a:prstGeom prst="straightConnector1">
            <a:avLst/>
          </a:prstGeom>
          <a:ln>
            <a:solidFill>
              <a:schemeClr val="bg1"/>
            </a:solidFill>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a:extLst>
              <a:ext uri="{FF2B5EF4-FFF2-40B4-BE49-F238E27FC236}">
                <a16:creationId xmlns:a16="http://schemas.microsoft.com/office/drawing/2014/main" id="{953E2528-7015-E5D6-C1C6-571ACAF73EE0}"/>
              </a:ext>
            </a:extLst>
          </p:cNvPr>
          <p:cNvCxnSpPr>
            <a:cxnSpLocks/>
          </p:cNvCxnSpPr>
          <p:nvPr/>
        </p:nvCxnSpPr>
        <p:spPr>
          <a:xfrm flipH="1" flipV="1">
            <a:off x="2277798" y="6498334"/>
            <a:ext cx="382298" cy="95128"/>
          </a:xfrm>
          <a:prstGeom prst="straightConnector1">
            <a:avLst/>
          </a:prstGeom>
          <a:ln>
            <a:solidFill>
              <a:schemeClr val="bg1"/>
            </a:solidFill>
            <a:tailEnd type="triangle"/>
          </a:ln>
        </p:spPr>
        <p:style>
          <a:lnRef idx="3">
            <a:schemeClr val="accent3"/>
          </a:lnRef>
          <a:fillRef idx="0">
            <a:schemeClr val="accent3"/>
          </a:fillRef>
          <a:effectRef idx="2">
            <a:schemeClr val="accent3"/>
          </a:effectRef>
          <a:fontRef idx="minor">
            <a:schemeClr val="tx1"/>
          </a:fontRef>
        </p:style>
      </p:cxnSp>
      <p:cxnSp>
        <p:nvCxnSpPr>
          <p:cNvPr id="13" name="Straight Arrow Connector 12">
            <a:extLst>
              <a:ext uri="{FF2B5EF4-FFF2-40B4-BE49-F238E27FC236}">
                <a16:creationId xmlns:a16="http://schemas.microsoft.com/office/drawing/2014/main" id="{491F591E-33D7-3772-F856-4A8099DAFC96}"/>
              </a:ext>
            </a:extLst>
          </p:cNvPr>
          <p:cNvCxnSpPr>
            <a:cxnSpLocks/>
          </p:cNvCxnSpPr>
          <p:nvPr/>
        </p:nvCxnSpPr>
        <p:spPr>
          <a:xfrm>
            <a:off x="1120286" y="5686995"/>
            <a:ext cx="423278" cy="344630"/>
          </a:xfrm>
          <a:prstGeom prst="straightConnector1">
            <a:avLst/>
          </a:prstGeom>
          <a:ln>
            <a:solidFill>
              <a:schemeClr val="bg1"/>
            </a:solidFill>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258201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005FA-30DB-93C1-132E-037ADF930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A96E8-91FA-AB6E-756A-0CDF39ADB55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AEA8EA9-25FB-A797-090C-4A45A2F208D2}"/>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061FF4BC-D35A-54B5-4500-66CA5A8A3761}"/>
              </a:ext>
            </a:extLst>
          </p:cNvPr>
          <p:cNvPicPr>
            <a:picLocks noChangeAspect="1"/>
          </p:cNvPicPr>
          <p:nvPr/>
        </p:nvPicPr>
        <p:blipFill>
          <a:blip r:embed="rId2"/>
          <a:srcRect l="73316" t="8751" r="2282" b="62914"/>
          <a:stretch>
            <a:fillRect/>
          </a:stretch>
        </p:blipFill>
        <p:spPr>
          <a:xfrm>
            <a:off x="0" y="-3259767"/>
            <a:ext cx="12243141" cy="12536514"/>
          </a:xfrm>
          <a:prstGeom prst="rect">
            <a:avLst/>
          </a:prstGeom>
        </p:spPr>
      </p:pic>
      <p:pic>
        <p:nvPicPr>
          <p:cNvPr id="5" name="Picture 4">
            <a:extLst>
              <a:ext uri="{FF2B5EF4-FFF2-40B4-BE49-F238E27FC236}">
                <a16:creationId xmlns:a16="http://schemas.microsoft.com/office/drawing/2014/main" id="{2AFBADC5-6531-27C5-24BD-C8C3AA80263F}"/>
              </a:ext>
            </a:extLst>
          </p:cNvPr>
          <p:cNvPicPr>
            <a:picLocks noChangeAspect="1"/>
          </p:cNvPicPr>
          <p:nvPr/>
        </p:nvPicPr>
        <p:blipFill>
          <a:blip r:embed="rId3"/>
          <a:stretch>
            <a:fillRect/>
          </a:stretch>
        </p:blipFill>
        <p:spPr>
          <a:xfrm>
            <a:off x="1176203" y="38538"/>
            <a:ext cx="9716856" cy="847843"/>
          </a:xfrm>
          <a:prstGeom prst="rect">
            <a:avLst/>
          </a:prstGeom>
        </p:spPr>
      </p:pic>
      <p:pic>
        <p:nvPicPr>
          <p:cNvPr id="7" name="Picture 6">
            <a:extLst>
              <a:ext uri="{FF2B5EF4-FFF2-40B4-BE49-F238E27FC236}">
                <a16:creationId xmlns:a16="http://schemas.microsoft.com/office/drawing/2014/main" id="{D791217B-7FFB-9328-CAF9-5FEAC4A5B829}"/>
              </a:ext>
            </a:extLst>
          </p:cNvPr>
          <p:cNvPicPr>
            <a:picLocks noChangeAspect="1"/>
          </p:cNvPicPr>
          <p:nvPr/>
        </p:nvPicPr>
        <p:blipFill>
          <a:blip r:embed="rId4"/>
          <a:stretch>
            <a:fillRect/>
          </a:stretch>
        </p:blipFill>
        <p:spPr>
          <a:xfrm>
            <a:off x="1156373" y="882834"/>
            <a:ext cx="9824251" cy="5294129"/>
          </a:xfrm>
          <a:prstGeom prst="rect">
            <a:avLst/>
          </a:prstGeom>
        </p:spPr>
      </p:pic>
      <p:sp>
        <p:nvSpPr>
          <p:cNvPr id="9" name="TextBox 8">
            <a:extLst>
              <a:ext uri="{FF2B5EF4-FFF2-40B4-BE49-F238E27FC236}">
                <a16:creationId xmlns:a16="http://schemas.microsoft.com/office/drawing/2014/main" id="{21FE3B0D-C67D-44A5-54F6-4B59F57862F3}"/>
              </a:ext>
            </a:extLst>
          </p:cNvPr>
          <p:cNvSpPr txBox="1"/>
          <p:nvPr/>
        </p:nvSpPr>
        <p:spPr>
          <a:xfrm>
            <a:off x="2662892" y="5576798"/>
            <a:ext cx="11874929" cy="1200329"/>
          </a:xfrm>
          <a:prstGeom prst="rect">
            <a:avLst/>
          </a:prstGeom>
          <a:noFill/>
        </p:spPr>
        <p:txBody>
          <a:bodyPr wrap="square">
            <a:spAutoFit/>
          </a:bodyPr>
          <a:lstStyle/>
          <a:p>
            <a:pPr algn="l"/>
            <a:endParaRPr lang="en-GB" sz="1800" b="0" i="0" u="none" strike="noStrike" baseline="0" dirty="0">
              <a:solidFill>
                <a:srgbClr val="FFFF00"/>
              </a:solidFill>
              <a:effectLst>
                <a:outerShdw blurRad="38100" dist="38100" dir="2700000" algn="tl">
                  <a:srgbClr val="000000">
                    <a:alpha val="43137"/>
                  </a:srgbClr>
                </a:outerShdw>
              </a:effectLst>
              <a:latin typeface="AdvTTd3a5f740"/>
            </a:endParaRPr>
          </a:p>
          <a:p>
            <a:pPr algn="l"/>
            <a:r>
              <a:rPr lang="en-GB" b="1" dirty="0">
                <a:effectLst>
                  <a:outerShdw blurRad="38100" dist="38100" dir="2700000" algn="tl">
                    <a:srgbClr val="000000">
                      <a:alpha val="43137"/>
                    </a:srgbClr>
                  </a:outerShdw>
                </a:effectLst>
                <a:latin typeface="AdvTTd3a5f740"/>
              </a:rPr>
              <a:t>‘-’ = impossible; ‘</a:t>
            </a:r>
            <a:r>
              <a:rPr lang="en-GB" b="1" dirty="0" err="1">
                <a:effectLst>
                  <a:outerShdw blurRad="38100" dist="38100" dir="2700000" algn="tl">
                    <a:srgbClr val="000000">
                      <a:alpha val="43137"/>
                    </a:srgbClr>
                  </a:outerShdw>
                </a:effectLst>
                <a:latin typeface="AdvTTd3a5f740"/>
              </a:rPr>
              <a:t>nd</a:t>
            </a:r>
            <a:r>
              <a:rPr lang="en-GB" b="1" dirty="0">
                <a:effectLst>
                  <a:outerShdw blurRad="38100" dist="38100" dir="2700000" algn="tl">
                    <a:srgbClr val="000000">
                      <a:alpha val="43137"/>
                    </a:srgbClr>
                  </a:outerShdw>
                </a:effectLst>
                <a:latin typeface="AdvTTd3a5f740"/>
              </a:rPr>
              <a:t>’ = not detected</a:t>
            </a:r>
          </a:p>
          <a:p>
            <a:pPr algn="l"/>
            <a:r>
              <a:rPr lang="en-GB" sz="1800" b="0" i="0" u="none" strike="noStrike" baseline="0" dirty="0">
                <a:solidFill>
                  <a:srgbClr val="FFFF00"/>
                </a:solidFill>
                <a:effectLst>
                  <a:outerShdw blurRad="38100" dist="38100" dir="2700000" algn="tl">
                    <a:srgbClr val="000000">
                      <a:alpha val="43137"/>
                    </a:srgbClr>
                  </a:outerShdw>
                </a:effectLst>
                <a:latin typeface="AdvTTd3a5f740"/>
              </a:rPr>
              <a:t>Paulina Tomaszewska. Oat chromosome and genome evolution de</a:t>
            </a:r>
            <a:r>
              <a:rPr lang="en-GB" sz="1800" b="0" i="0" u="none" strike="noStrike" baseline="0" dirty="0">
                <a:solidFill>
                  <a:srgbClr val="FFFF00"/>
                </a:solidFill>
                <a:effectLst>
                  <a:outerShdw blurRad="38100" dist="38100" dir="2700000" algn="tl">
                    <a:srgbClr val="000000">
                      <a:alpha val="43137"/>
                    </a:srgbClr>
                  </a:outerShdw>
                </a:effectLst>
                <a:latin typeface="AdvTTd3a5f740+fb"/>
              </a:rPr>
              <a:t>fi</a:t>
            </a:r>
            <a:r>
              <a:rPr lang="en-GB" sz="1800" b="0" i="0" u="none" strike="noStrike" baseline="0" dirty="0">
                <a:solidFill>
                  <a:srgbClr val="FFFF00"/>
                </a:solidFill>
                <a:effectLst>
                  <a:outerShdw blurRad="38100" dist="38100" dir="2700000" algn="tl">
                    <a:srgbClr val="000000">
                      <a:alpha val="43137"/>
                    </a:srgbClr>
                  </a:outerShdw>
                </a:effectLst>
                <a:latin typeface="AdvTTd3a5f740"/>
              </a:rPr>
              <a:t>ned by widespread </a:t>
            </a:r>
          </a:p>
          <a:p>
            <a:pPr algn="l"/>
            <a:r>
              <a:rPr lang="en-GB" sz="1800" b="0" i="0" u="none" strike="noStrike" baseline="0" dirty="0">
                <a:solidFill>
                  <a:srgbClr val="FFFF00"/>
                </a:solidFill>
                <a:effectLst>
                  <a:outerShdw blurRad="38100" dist="38100" dir="2700000" algn="tl">
                    <a:srgbClr val="000000">
                      <a:alpha val="43137"/>
                    </a:srgbClr>
                  </a:outerShdw>
                </a:effectLst>
                <a:latin typeface="AdvTTd3a5f740"/>
              </a:rPr>
              <a:t>terminal intergenomic translocations in  polyploids. Frontiers Plant Science 2022</a:t>
            </a:r>
          </a:p>
        </p:txBody>
      </p:sp>
    </p:spTree>
    <p:extLst>
      <p:ext uri="{BB962C8B-B14F-4D97-AF65-F5344CB8AC3E}">
        <p14:creationId xmlns:p14="http://schemas.microsoft.com/office/powerpoint/2010/main" val="1509476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3" name="文本框 2"/>
          <p:cNvSpPr txBox="1"/>
          <p:nvPr/>
        </p:nvSpPr>
        <p:spPr>
          <a:xfrm>
            <a:off x="6442206" y="70840"/>
            <a:ext cx="7473916" cy="707886"/>
          </a:xfrm>
          <a:prstGeom prst="rect">
            <a:avLst/>
          </a:prstGeom>
          <a:noFill/>
        </p:spPr>
        <p:txBody>
          <a:bodyPr wrap="square" rtlCol="0">
            <a:spAutoFit/>
          </a:bodyPr>
          <a:lstStyle/>
          <a:p>
            <a:pPr defTabSz="914400" eaLnBrk="0" fontAlgn="base" hangingPunct="0">
              <a:spcBef>
                <a:spcPct val="0"/>
              </a:spcBef>
              <a:spcAft>
                <a:spcPct val="0"/>
              </a:spcAft>
              <a:defRPr/>
            </a:pPr>
            <a:r>
              <a:rPr lang="en-US" altLang="zh-CN" sz="40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rPr>
              <a:t>Speciation via polyploidy</a:t>
            </a:r>
            <a:endParaRPr lang="zh-CN" altLang="en-US" sz="4000" dirty="0">
              <a:solidFill>
                <a:srgbClr val="FCD027"/>
              </a:solidFill>
              <a:highlight>
                <a:srgbClr val="002060"/>
              </a:highlight>
              <a:latin typeface="Arial" panose="020B0604020202020204" pitchFamily="34" charset="0"/>
              <a:ea typeface="华文细黑" panose="02010600040101010101" pitchFamily="2" charset="-122"/>
              <a:cs typeface="Arial" panose="020B0604020202020204" pitchFamily="34" charset="0"/>
            </a:endParaRPr>
          </a:p>
        </p:txBody>
      </p:sp>
      <p:sp>
        <p:nvSpPr>
          <p:cNvPr id="7" name="文本框 6"/>
          <p:cNvSpPr txBox="1"/>
          <p:nvPr/>
        </p:nvSpPr>
        <p:spPr>
          <a:xfrm>
            <a:off x="7966636" y="1283809"/>
            <a:ext cx="184731" cy="400110"/>
          </a:xfrm>
          <a:prstGeom prst="rect">
            <a:avLst/>
          </a:prstGeom>
          <a:noFill/>
          <a:ln>
            <a:noFill/>
          </a:ln>
          <a:effectLst/>
        </p:spPr>
        <p:txBody>
          <a:bodyPr wrap="none" rtlCol="0">
            <a:spAutoFit/>
          </a:bodyPr>
          <a:lstStyle/>
          <a:p>
            <a:pPr defTabSz="914400" eaLnBrk="0" fontAlgn="base" hangingPunct="0">
              <a:spcBef>
                <a:spcPct val="0"/>
              </a:spcBef>
              <a:spcAft>
                <a:spcPct val="0"/>
              </a:spcAft>
              <a:defRPr/>
            </a:pPr>
            <a:endParaRPr lang="zh-CN" altLang="en-US" sz="2000" dirty="0">
              <a:solidFill>
                <a:prstClr val="white"/>
              </a:solidFill>
              <a:latin typeface="Verdana" panose="020B0604030504040204" pitchFamily="34" charset="0"/>
              <a:ea typeface="宋体" panose="02010600030101010101" pitchFamily="2" charset="-122"/>
            </a:endParaRPr>
          </a:p>
        </p:txBody>
      </p:sp>
      <p:sp>
        <p:nvSpPr>
          <p:cNvPr id="14" name="TextBox 13">
            <a:extLst>
              <a:ext uri="{FF2B5EF4-FFF2-40B4-BE49-F238E27FC236}">
                <a16:creationId xmlns:a16="http://schemas.microsoft.com/office/drawing/2014/main" id="{06F56246-2D42-A4AE-9A2D-0C4254769B5E}"/>
              </a:ext>
            </a:extLst>
          </p:cNvPr>
          <p:cNvSpPr txBox="1"/>
          <p:nvPr/>
        </p:nvSpPr>
        <p:spPr>
          <a:xfrm>
            <a:off x="6369368" y="5876827"/>
            <a:ext cx="5749794" cy="923330"/>
          </a:xfrm>
          <a:prstGeom prst="rect">
            <a:avLst/>
          </a:prstGeom>
          <a:noFill/>
        </p:spPr>
        <p:txBody>
          <a:bodyPr wrap="square" rtlCol="0">
            <a:spAutoFit/>
          </a:bodyPr>
          <a:lstStyle/>
          <a:p>
            <a:r>
              <a:rPr lang="en-GB" dirty="0">
                <a:solidFill>
                  <a:srgbClr val="FF0000"/>
                </a:solidFill>
                <a:latin typeface="Calibri" panose="020F0502020204030204" pitchFamily="34" charset="0"/>
                <a:ea typeface="SimSun" panose="02010600030101010101" pitchFamily="2" charset="-122"/>
                <a:cs typeface="Times New Roman" panose="02020603050405020304" pitchFamily="18" charset="0"/>
              </a:rPr>
              <a:t>Heslop-Harrison JS, Schwarzacher T, Liu Q. 2023. Polyploidy: its consequences and enabling role in plant diversification and evolution. Annals of Botany 131: 1-10.</a:t>
            </a:r>
            <a:endParaRPr lang="en-GB" sz="2000" dirty="0">
              <a:solidFill>
                <a:srgbClr val="FF0000"/>
              </a:solidFill>
              <a:highlight>
                <a:srgbClr val="002060"/>
              </a:highlight>
              <a:latin typeface="华文细黑" panose="02010600040101010101" pitchFamily="2" charset="-122"/>
              <a:ea typeface="华文细黑" panose="02010600040101010101" pitchFamily="2" charset="-122"/>
            </a:endParaRPr>
          </a:p>
        </p:txBody>
      </p:sp>
      <p:sp>
        <p:nvSpPr>
          <p:cNvPr id="6" name="TextBox 5">
            <a:extLst>
              <a:ext uri="{FF2B5EF4-FFF2-40B4-BE49-F238E27FC236}">
                <a16:creationId xmlns:a16="http://schemas.microsoft.com/office/drawing/2014/main" id="{04D2A729-19F4-B4BD-F01C-3022AC7007B8}"/>
              </a:ext>
            </a:extLst>
          </p:cNvPr>
          <p:cNvSpPr txBox="1"/>
          <p:nvPr/>
        </p:nvSpPr>
        <p:spPr>
          <a:xfrm>
            <a:off x="6541385" y="1164827"/>
            <a:ext cx="5777135" cy="4154984"/>
          </a:xfrm>
          <a:prstGeom prst="rect">
            <a:avLst/>
          </a:prstGeom>
          <a:noFill/>
        </p:spPr>
        <p:txBody>
          <a:bodyPr wrap="square">
            <a:spAutoFit/>
          </a:bodyPr>
          <a:lstStyle/>
          <a:p>
            <a:r>
              <a:rPr lang="en-GB" sz="2400" dirty="0">
                <a:solidFill>
                  <a:schemeClr val="bg1"/>
                </a:solidFill>
              </a:rPr>
              <a:t>Chromosome number, genome size, repetitive DNA sequences, genes and regulatory sequences and their expression evolve following polyploidy – generating diversity and possible novel traits and enabling species diversification.</a:t>
            </a:r>
          </a:p>
          <a:p>
            <a:endParaRPr lang="en-GB" sz="2400" dirty="0">
              <a:solidFill>
                <a:schemeClr val="bg1"/>
              </a:solidFill>
            </a:endParaRPr>
          </a:p>
          <a:p>
            <a:r>
              <a:rPr lang="en-GB" sz="2400" dirty="0">
                <a:solidFill>
                  <a:schemeClr val="bg1"/>
                </a:solidFill>
              </a:rPr>
              <a:t>6x </a:t>
            </a:r>
            <a:r>
              <a:rPr lang="en-GB" sz="2400" i="1" dirty="0">
                <a:solidFill>
                  <a:schemeClr val="bg1"/>
                </a:solidFill>
              </a:rPr>
              <a:t>Avena sativa</a:t>
            </a:r>
            <a:r>
              <a:rPr lang="en-GB" sz="2400" dirty="0">
                <a:solidFill>
                  <a:schemeClr val="bg1"/>
                </a:solidFill>
              </a:rPr>
              <a:t>, oats, showing translocations &amp; repetitive sequence homogenization in ancestral diploid genome (labelled orange, blue, green)</a:t>
            </a:r>
          </a:p>
        </p:txBody>
      </p:sp>
      <p:grpSp>
        <p:nvGrpSpPr>
          <p:cNvPr id="4" name="组合 12">
            <a:extLst>
              <a:ext uri="{FF2B5EF4-FFF2-40B4-BE49-F238E27FC236}">
                <a16:creationId xmlns:a16="http://schemas.microsoft.com/office/drawing/2014/main" id="{CBA35972-F3E1-CB83-C9D5-FFFD87A80064}"/>
              </a:ext>
            </a:extLst>
          </p:cNvPr>
          <p:cNvGrpSpPr/>
          <p:nvPr/>
        </p:nvGrpSpPr>
        <p:grpSpPr>
          <a:xfrm>
            <a:off x="17565" y="115685"/>
            <a:ext cx="6351803" cy="6742315"/>
            <a:chOff x="-2" y="-103416"/>
            <a:chExt cx="6558213" cy="6961416"/>
          </a:xfrm>
        </p:grpSpPr>
        <p:pic>
          <p:nvPicPr>
            <p:cNvPr id="8" name="图片 19">
              <a:extLst>
                <a:ext uri="{FF2B5EF4-FFF2-40B4-BE49-F238E27FC236}">
                  <a16:creationId xmlns:a16="http://schemas.microsoft.com/office/drawing/2014/main" id="{F5A036F0-1409-55A7-77CE-853AAE3F7E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103416"/>
              <a:ext cx="6558213" cy="6961416"/>
            </a:xfrm>
            <a:prstGeom prst="rect">
              <a:avLst/>
            </a:prstGeom>
          </p:spPr>
        </p:pic>
        <p:grpSp>
          <p:nvGrpSpPr>
            <p:cNvPr id="9" name="组合 11">
              <a:extLst>
                <a:ext uri="{FF2B5EF4-FFF2-40B4-BE49-F238E27FC236}">
                  <a16:creationId xmlns:a16="http://schemas.microsoft.com/office/drawing/2014/main" id="{F2E9ED17-3D20-9073-B66F-E00E74903824}"/>
                </a:ext>
              </a:extLst>
            </p:cNvPr>
            <p:cNvGrpSpPr/>
            <p:nvPr/>
          </p:nvGrpSpPr>
          <p:grpSpPr>
            <a:xfrm>
              <a:off x="2326724" y="581431"/>
              <a:ext cx="3258232" cy="5038291"/>
              <a:chOff x="2326724" y="581431"/>
              <a:chExt cx="3258232" cy="5038291"/>
            </a:xfrm>
          </p:grpSpPr>
          <p:sp>
            <p:nvSpPr>
              <p:cNvPr id="10" name="箭头: 下 2">
                <a:extLst>
                  <a:ext uri="{FF2B5EF4-FFF2-40B4-BE49-F238E27FC236}">
                    <a16:creationId xmlns:a16="http://schemas.microsoft.com/office/drawing/2014/main" id="{560062DD-C9E0-A5C4-A768-58016FA434D9}"/>
                  </a:ext>
                </a:extLst>
              </p:cNvPr>
              <p:cNvSpPr/>
              <p:nvPr/>
            </p:nvSpPr>
            <p:spPr>
              <a:xfrm rot="2940912">
                <a:off x="4598876" y="2259900"/>
                <a:ext cx="90000" cy="334753"/>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defRPr/>
                </a:pPr>
                <a:endParaRPr lang="zh-CN" altLang="en-US">
                  <a:solidFill>
                    <a:prstClr val="white"/>
                  </a:solidFill>
                  <a:latin typeface="Calibri"/>
                  <a:ea typeface="宋体" panose="02010600030101010101" pitchFamily="2" charset="-122"/>
                </a:endParaRPr>
              </a:p>
            </p:txBody>
          </p:sp>
          <p:sp>
            <p:nvSpPr>
              <p:cNvPr id="11" name="箭头: 下 3">
                <a:extLst>
                  <a:ext uri="{FF2B5EF4-FFF2-40B4-BE49-F238E27FC236}">
                    <a16:creationId xmlns:a16="http://schemas.microsoft.com/office/drawing/2014/main" id="{7B178E85-6800-94B8-A95C-8CAD84F610BC}"/>
                  </a:ext>
                </a:extLst>
              </p:cNvPr>
              <p:cNvSpPr/>
              <p:nvPr/>
            </p:nvSpPr>
            <p:spPr>
              <a:xfrm rot="2940912">
                <a:off x="5047512" y="1497194"/>
                <a:ext cx="90000" cy="334753"/>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defRPr/>
                </a:pPr>
                <a:endParaRPr lang="zh-CN" altLang="en-US">
                  <a:solidFill>
                    <a:prstClr val="white"/>
                  </a:solidFill>
                  <a:latin typeface="Calibri"/>
                  <a:ea typeface="宋体" panose="02010600030101010101" pitchFamily="2" charset="-122"/>
                </a:endParaRPr>
              </a:p>
            </p:txBody>
          </p:sp>
          <p:sp>
            <p:nvSpPr>
              <p:cNvPr id="12" name="箭头: 下 4">
                <a:extLst>
                  <a:ext uri="{FF2B5EF4-FFF2-40B4-BE49-F238E27FC236}">
                    <a16:creationId xmlns:a16="http://schemas.microsoft.com/office/drawing/2014/main" id="{E7622F92-4F90-DC97-B119-004B214BE131}"/>
                  </a:ext>
                </a:extLst>
              </p:cNvPr>
              <p:cNvSpPr/>
              <p:nvPr/>
            </p:nvSpPr>
            <p:spPr>
              <a:xfrm rot="19687643">
                <a:off x="2326724" y="581431"/>
                <a:ext cx="90000" cy="334753"/>
              </a:xfrm>
              <a:prstGeom prst="downArrow">
                <a:avLst/>
              </a:prstGeom>
              <a:solidFill>
                <a:srgbClr val="FF47EC"/>
              </a:solidFill>
              <a:ln>
                <a:solidFill>
                  <a:srgbClr val="FF47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defRPr/>
                </a:pPr>
                <a:endParaRPr lang="zh-CN" altLang="en-US">
                  <a:solidFill>
                    <a:prstClr val="white"/>
                  </a:solidFill>
                  <a:latin typeface="Calibri"/>
                  <a:ea typeface="宋体" panose="02010600030101010101" pitchFamily="2" charset="-122"/>
                </a:endParaRPr>
              </a:p>
            </p:txBody>
          </p:sp>
          <p:sp>
            <p:nvSpPr>
              <p:cNvPr id="13" name="箭头: 下 5">
                <a:extLst>
                  <a:ext uri="{FF2B5EF4-FFF2-40B4-BE49-F238E27FC236}">
                    <a16:creationId xmlns:a16="http://schemas.microsoft.com/office/drawing/2014/main" id="{A907AC60-7F1D-3647-5B6A-53F4A0A6DF75}"/>
                  </a:ext>
                </a:extLst>
              </p:cNvPr>
              <p:cNvSpPr/>
              <p:nvPr/>
            </p:nvSpPr>
            <p:spPr>
              <a:xfrm rot="3746288">
                <a:off x="5372580" y="5407345"/>
                <a:ext cx="90000" cy="334753"/>
              </a:xfrm>
              <a:prstGeom prst="downArrow">
                <a:avLst/>
              </a:prstGeom>
              <a:solidFill>
                <a:srgbClr val="FF47EC"/>
              </a:solidFill>
              <a:ln>
                <a:solidFill>
                  <a:srgbClr val="FF47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defRPr/>
                </a:pPr>
                <a:endParaRPr lang="zh-CN" altLang="en-US">
                  <a:solidFill>
                    <a:prstClr val="white"/>
                  </a:solidFill>
                  <a:latin typeface="Calibri"/>
                  <a:ea typeface="宋体" panose="02010600030101010101" pitchFamily="2" charset="-122"/>
                </a:endParaRPr>
              </a:p>
            </p:txBody>
          </p:sp>
        </p:grpSp>
      </p:grpSp>
    </p:spTree>
    <p:extLst>
      <p:ext uri="{BB962C8B-B14F-4D97-AF65-F5344CB8AC3E}">
        <p14:creationId xmlns:p14="http://schemas.microsoft.com/office/powerpoint/2010/main" val="1459116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C949F9F0-58A8-D504-7491-6C209D72C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426C0-75F6-9BA2-FC38-6A0C35672425}"/>
              </a:ext>
            </a:extLst>
          </p:cNvPr>
          <p:cNvSpPr>
            <a:spLocks noGrp="1"/>
          </p:cNvSpPr>
          <p:nvPr>
            <p:ph type="title"/>
          </p:nvPr>
        </p:nvSpPr>
        <p:spPr/>
        <p:txBody>
          <a:bodyPr/>
          <a:lstStyle/>
          <a:p>
            <a:endParaRPr lang="en-GB"/>
          </a:p>
        </p:txBody>
      </p:sp>
      <p:pic>
        <p:nvPicPr>
          <p:cNvPr id="6" name="Content Placeholder 5" descr="A person giving a presentation to a group of people&#10;&#10;AI-generated content may be incorrect.">
            <a:extLst>
              <a:ext uri="{FF2B5EF4-FFF2-40B4-BE49-F238E27FC236}">
                <a16:creationId xmlns:a16="http://schemas.microsoft.com/office/drawing/2014/main" id="{7881E316-6993-112A-7464-8CD830999C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08080" y="0"/>
            <a:ext cx="4351338" cy="4351338"/>
          </a:xfrm>
        </p:spPr>
      </p:pic>
      <p:graphicFrame>
        <p:nvGraphicFramePr>
          <p:cNvPr id="5" name="Object 4">
            <a:extLst>
              <a:ext uri="{FF2B5EF4-FFF2-40B4-BE49-F238E27FC236}">
                <a16:creationId xmlns:a16="http://schemas.microsoft.com/office/drawing/2014/main" id="{9D14BB54-38CE-BC80-3AC7-0353D64957C7}"/>
              </a:ext>
            </a:extLst>
          </p:cNvPr>
          <p:cNvGraphicFramePr>
            <a:graphicFrameLocks noChangeAspect="1"/>
          </p:cNvGraphicFramePr>
          <p:nvPr/>
        </p:nvGraphicFramePr>
        <p:xfrm>
          <a:off x="0" y="0"/>
          <a:ext cx="6383337" cy="3046413"/>
        </p:xfrm>
        <a:graphic>
          <a:graphicData uri="http://schemas.openxmlformats.org/presentationml/2006/ole">
            <mc:AlternateContent xmlns:mc="http://schemas.openxmlformats.org/markup-compatibility/2006">
              <mc:Choice xmlns:v="urn:schemas-microsoft-com:vml" Requires="v">
                <p:oleObj name="Image" r:id="rId3" imgW="6383164" imgH="3046180" progId="Photoshop.Image.25">
                  <p:embed/>
                </p:oleObj>
              </mc:Choice>
              <mc:Fallback>
                <p:oleObj name="Image" r:id="rId3" imgW="6383164" imgH="3046180" progId="Photoshop.Image.25">
                  <p:embed/>
                  <p:pic>
                    <p:nvPicPr>
                      <p:cNvPr id="5" name="Object 4">
                        <a:extLst>
                          <a:ext uri="{FF2B5EF4-FFF2-40B4-BE49-F238E27FC236}">
                            <a16:creationId xmlns:a16="http://schemas.microsoft.com/office/drawing/2014/main" id="{51FFF524-32F8-076D-67DA-7A39B2A48D81}"/>
                          </a:ext>
                        </a:extLst>
                      </p:cNvPr>
                      <p:cNvPicPr/>
                      <p:nvPr/>
                    </p:nvPicPr>
                    <p:blipFill>
                      <a:blip r:embed="rId4"/>
                      <a:stretch>
                        <a:fillRect/>
                      </a:stretch>
                    </p:blipFill>
                    <p:spPr>
                      <a:xfrm>
                        <a:off x="0" y="0"/>
                        <a:ext cx="6383337" cy="3046413"/>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7A26F27F-F592-730B-B46F-9646D9995B9F}"/>
              </a:ext>
            </a:extLst>
          </p:cNvPr>
          <p:cNvPicPr>
            <a:picLocks noChangeAspect="1"/>
          </p:cNvPicPr>
          <p:nvPr/>
        </p:nvPicPr>
        <p:blipFill>
          <a:blip r:embed="rId5"/>
          <a:stretch>
            <a:fillRect/>
          </a:stretch>
        </p:blipFill>
        <p:spPr>
          <a:xfrm>
            <a:off x="2576219" y="2894163"/>
            <a:ext cx="7039562" cy="3963837"/>
          </a:xfrm>
          <a:prstGeom prst="rect">
            <a:avLst/>
          </a:prstGeom>
        </p:spPr>
      </p:pic>
    </p:spTree>
    <p:extLst>
      <p:ext uri="{BB962C8B-B14F-4D97-AF65-F5344CB8AC3E}">
        <p14:creationId xmlns:p14="http://schemas.microsoft.com/office/powerpoint/2010/main" val="1214641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8C199-2C97-A24C-2C14-A5EC48E48DB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1464DF3-65B4-A431-EDDF-2E24EE6EAC7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1BC8BC9-6418-2983-C908-E10EFD531CAC}"/>
              </a:ext>
            </a:extLst>
          </p:cNvPr>
          <p:cNvPicPr>
            <a:picLocks noChangeAspect="1"/>
          </p:cNvPicPr>
          <p:nvPr/>
        </p:nvPicPr>
        <p:blipFill>
          <a:blip r:embed="rId2"/>
          <a:stretch>
            <a:fillRect/>
          </a:stretch>
        </p:blipFill>
        <p:spPr>
          <a:xfrm>
            <a:off x="2455120" y="0"/>
            <a:ext cx="7281760" cy="6858000"/>
          </a:xfrm>
          <a:prstGeom prst="rect">
            <a:avLst/>
          </a:prstGeom>
        </p:spPr>
      </p:pic>
    </p:spTree>
    <p:extLst>
      <p:ext uri="{BB962C8B-B14F-4D97-AF65-F5344CB8AC3E}">
        <p14:creationId xmlns:p14="http://schemas.microsoft.com/office/powerpoint/2010/main" val="1682404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01D3-21E7-D817-79CD-0F3523BB3A7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23C1845-62B5-C68A-E1BA-8D3706397E6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F72C9-0B04-5EE0-E3C9-620204A847AB}"/>
              </a:ext>
            </a:extLst>
          </p:cNvPr>
          <p:cNvPicPr>
            <a:picLocks noChangeAspect="1"/>
          </p:cNvPicPr>
          <p:nvPr/>
        </p:nvPicPr>
        <p:blipFill>
          <a:blip r:embed="rId2"/>
          <a:stretch>
            <a:fillRect/>
          </a:stretch>
        </p:blipFill>
        <p:spPr>
          <a:xfrm>
            <a:off x="1810987" y="0"/>
            <a:ext cx="8570026" cy="6858000"/>
          </a:xfrm>
          <a:prstGeom prst="rect">
            <a:avLst/>
          </a:prstGeom>
        </p:spPr>
      </p:pic>
    </p:spTree>
    <p:extLst>
      <p:ext uri="{BB962C8B-B14F-4D97-AF65-F5344CB8AC3E}">
        <p14:creationId xmlns:p14="http://schemas.microsoft.com/office/powerpoint/2010/main" val="4197564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59A2-33E7-40A4-C86B-D7EAC033BF2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892213D0-ED04-F7C6-80A5-D175EE8732EF}"/>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55D2BB3D-40D3-CD18-41AB-56874B5A8E1E}"/>
              </a:ext>
            </a:extLst>
          </p:cNvPr>
          <p:cNvPicPr>
            <a:picLocks noChangeAspect="1"/>
          </p:cNvPicPr>
          <p:nvPr/>
        </p:nvPicPr>
        <p:blipFill>
          <a:blip r:embed="rId2"/>
          <a:stretch>
            <a:fillRect/>
          </a:stretch>
        </p:blipFill>
        <p:spPr>
          <a:xfrm>
            <a:off x="14319" y="0"/>
            <a:ext cx="7281760" cy="6858000"/>
          </a:xfrm>
          <a:prstGeom prst="rect">
            <a:avLst/>
          </a:prstGeom>
        </p:spPr>
      </p:pic>
      <p:pic>
        <p:nvPicPr>
          <p:cNvPr id="6" name="Picture 5">
            <a:extLst>
              <a:ext uri="{FF2B5EF4-FFF2-40B4-BE49-F238E27FC236}">
                <a16:creationId xmlns:a16="http://schemas.microsoft.com/office/drawing/2014/main" id="{B26D49FE-5D5D-A640-0453-F3144689B55E}"/>
              </a:ext>
            </a:extLst>
          </p:cNvPr>
          <p:cNvPicPr>
            <a:picLocks noChangeAspect="1"/>
          </p:cNvPicPr>
          <p:nvPr/>
        </p:nvPicPr>
        <p:blipFill>
          <a:blip r:embed="rId3"/>
          <a:stretch>
            <a:fillRect/>
          </a:stretch>
        </p:blipFill>
        <p:spPr>
          <a:xfrm>
            <a:off x="2540681" y="1808097"/>
            <a:ext cx="9270830" cy="3139590"/>
          </a:xfrm>
          <a:prstGeom prst="rect">
            <a:avLst/>
          </a:prstGeom>
          <a:ln w="76200">
            <a:solidFill>
              <a:schemeClr val="accent1"/>
            </a:solidFill>
          </a:ln>
        </p:spPr>
      </p:pic>
    </p:spTree>
    <p:extLst>
      <p:ext uri="{BB962C8B-B14F-4D97-AF65-F5344CB8AC3E}">
        <p14:creationId xmlns:p14="http://schemas.microsoft.com/office/powerpoint/2010/main" val="3065669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FD63-28F5-907B-BF67-B38034B46B2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F1A339E-FA0B-BE52-558D-85520AD488EA}"/>
              </a:ext>
            </a:extLst>
          </p:cNvPr>
          <p:cNvSpPr>
            <a:spLocks noGrp="1"/>
          </p:cNvSpPr>
          <p:nvPr>
            <p:ph idx="1"/>
          </p:nvPr>
        </p:nvSpPr>
        <p:spPr>
          <a:xfrm>
            <a:off x="838200" y="3046413"/>
            <a:ext cx="4020879" cy="3130550"/>
          </a:xfrm>
        </p:spPr>
        <p:txBody>
          <a:bodyPr>
            <a:normAutofit fontScale="92500" lnSpcReduction="10000"/>
          </a:bodyPr>
          <a:lstStyle/>
          <a:p>
            <a:r>
              <a:rPr lang="en-US" dirty="0"/>
              <a:t>Convolutional Neural Networks detect local patterns and allow feature extraction</a:t>
            </a:r>
          </a:p>
          <a:p>
            <a:r>
              <a:rPr lang="en-US" dirty="0"/>
              <a:t>Transformers excel at modelling complex sequential data, capturing long-range dependencies</a:t>
            </a:r>
            <a:endParaRPr lang="en-GB" dirty="0"/>
          </a:p>
        </p:txBody>
      </p:sp>
      <p:graphicFrame>
        <p:nvGraphicFramePr>
          <p:cNvPr id="5" name="Object 4">
            <a:extLst>
              <a:ext uri="{FF2B5EF4-FFF2-40B4-BE49-F238E27FC236}">
                <a16:creationId xmlns:a16="http://schemas.microsoft.com/office/drawing/2014/main" id="{51FFF524-32F8-076D-67DA-7A39B2A48D81}"/>
              </a:ext>
            </a:extLst>
          </p:cNvPr>
          <p:cNvGraphicFramePr>
            <a:graphicFrameLocks noChangeAspect="1"/>
          </p:cNvGraphicFramePr>
          <p:nvPr>
            <p:extLst>
              <p:ext uri="{D42A27DB-BD31-4B8C-83A1-F6EECF244321}">
                <p14:modId xmlns:p14="http://schemas.microsoft.com/office/powerpoint/2010/main" val="3220087423"/>
              </p:ext>
            </p:extLst>
          </p:nvPr>
        </p:nvGraphicFramePr>
        <p:xfrm>
          <a:off x="0" y="0"/>
          <a:ext cx="6383337" cy="3046413"/>
        </p:xfrm>
        <a:graphic>
          <a:graphicData uri="http://schemas.openxmlformats.org/presentationml/2006/ole">
            <mc:AlternateContent xmlns:mc="http://schemas.openxmlformats.org/markup-compatibility/2006">
              <mc:Choice xmlns:v="urn:schemas-microsoft-com:vml" Requires="v">
                <p:oleObj name="Image" r:id="rId2" imgW="6383164" imgH="3046180" progId="Photoshop.Image.25">
                  <p:embed/>
                </p:oleObj>
              </mc:Choice>
              <mc:Fallback>
                <p:oleObj name="Image" r:id="rId2" imgW="6383164" imgH="3046180" progId="Photoshop.Image.25">
                  <p:embed/>
                  <p:pic>
                    <p:nvPicPr>
                      <p:cNvPr id="0" name=""/>
                      <p:cNvPicPr/>
                      <p:nvPr/>
                    </p:nvPicPr>
                    <p:blipFill>
                      <a:blip r:embed="rId3"/>
                      <a:stretch>
                        <a:fillRect/>
                      </a:stretch>
                    </p:blipFill>
                    <p:spPr>
                      <a:xfrm>
                        <a:off x="0" y="0"/>
                        <a:ext cx="6383337" cy="3046413"/>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55A0550C-4EDE-3655-C9A9-181397931B50}"/>
              </a:ext>
            </a:extLst>
          </p:cNvPr>
          <p:cNvPicPr>
            <a:picLocks noChangeAspect="1"/>
          </p:cNvPicPr>
          <p:nvPr/>
        </p:nvPicPr>
        <p:blipFill>
          <a:blip r:embed="rId4"/>
          <a:stretch>
            <a:fillRect/>
          </a:stretch>
        </p:blipFill>
        <p:spPr>
          <a:xfrm>
            <a:off x="5146158" y="2894162"/>
            <a:ext cx="7039562" cy="3963837"/>
          </a:xfrm>
          <a:prstGeom prst="rect">
            <a:avLst/>
          </a:prstGeom>
        </p:spPr>
      </p:pic>
    </p:spTree>
    <p:extLst>
      <p:ext uri="{BB962C8B-B14F-4D97-AF65-F5344CB8AC3E}">
        <p14:creationId xmlns:p14="http://schemas.microsoft.com/office/powerpoint/2010/main" val="2548950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5F79-CDA3-4A74-0546-8905F88F96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3E7FA0-C88F-CD70-1E21-C6DD05DC648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B27197A6-0B83-5A88-090D-C2F70EBB666D}"/>
              </a:ext>
            </a:extLst>
          </p:cNvPr>
          <p:cNvPicPr>
            <a:picLocks noChangeAspect="1"/>
          </p:cNvPicPr>
          <p:nvPr/>
        </p:nvPicPr>
        <p:blipFill>
          <a:blip r:embed="rId2"/>
          <a:stretch>
            <a:fillRect/>
          </a:stretch>
        </p:blipFill>
        <p:spPr>
          <a:xfrm>
            <a:off x="-1" y="-1135329"/>
            <a:ext cx="6520443" cy="7935028"/>
          </a:xfrm>
          <a:prstGeom prst="rect">
            <a:avLst/>
          </a:prstGeom>
        </p:spPr>
      </p:pic>
      <p:pic>
        <p:nvPicPr>
          <p:cNvPr id="7" name="Picture 6">
            <a:extLst>
              <a:ext uri="{FF2B5EF4-FFF2-40B4-BE49-F238E27FC236}">
                <a16:creationId xmlns:a16="http://schemas.microsoft.com/office/drawing/2014/main" id="{B6ABC83E-25B0-EE40-3099-AE2C7C726FDC}"/>
              </a:ext>
            </a:extLst>
          </p:cNvPr>
          <p:cNvPicPr>
            <a:picLocks noChangeAspect="1"/>
          </p:cNvPicPr>
          <p:nvPr/>
        </p:nvPicPr>
        <p:blipFill>
          <a:blip r:embed="rId3"/>
          <a:stretch>
            <a:fillRect/>
          </a:stretch>
        </p:blipFill>
        <p:spPr>
          <a:xfrm>
            <a:off x="6719283" y="0"/>
            <a:ext cx="5239513" cy="6293404"/>
          </a:xfrm>
          <a:prstGeom prst="rect">
            <a:avLst/>
          </a:prstGeom>
        </p:spPr>
      </p:pic>
      <p:sp>
        <p:nvSpPr>
          <p:cNvPr id="9" name="TextBox 8">
            <a:extLst>
              <a:ext uri="{FF2B5EF4-FFF2-40B4-BE49-F238E27FC236}">
                <a16:creationId xmlns:a16="http://schemas.microsoft.com/office/drawing/2014/main" id="{969D7FB0-5989-1C13-01B6-D2ED49EE785D}"/>
              </a:ext>
            </a:extLst>
          </p:cNvPr>
          <p:cNvSpPr txBox="1"/>
          <p:nvPr/>
        </p:nvSpPr>
        <p:spPr>
          <a:xfrm>
            <a:off x="7510048" y="6360350"/>
            <a:ext cx="6097022" cy="369332"/>
          </a:xfrm>
          <a:prstGeom prst="rect">
            <a:avLst/>
          </a:prstGeom>
          <a:noFill/>
        </p:spPr>
        <p:txBody>
          <a:bodyPr wrap="square">
            <a:spAutoFit/>
          </a:bodyPr>
          <a:lstStyle/>
          <a:p>
            <a:r>
              <a:rPr lang="en-GB" dirty="0"/>
              <a:t>https://www.marktechpost.com/2025/08/30</a:t>
            </a:r>
          </a:p>
        </p:txBody>
      </p:sp>
      <p:sp>
        <p:nvSpPr>
          <p:cNvPr id="11" name="TextBox 10">
            <a:extLst>
              <a:ext uri="{FF2B5EF4-FFF2-40B4-BE49-F238E27FC236}">
                <a16:creationId xmlns:a16="http://schemas.microsoft.com/office/drawing/2014/main" id="{DDEB2461-0E6C-F4CD-FD8C-0C34435492E1}"/>
              </a:ext>
            </a:extLst>
          </p:cNvPr>
          <p:cNvSpPr txBox="1"/>
          <p:nvPr/>
        </p:nvSpPr>
        <p:spPr>
          <a:xfrm>
            <a:off x="3402382" y="2677531"/>
            <a:ext cx="6804764" cy="369332"/>
          </a:xfrm>
          <a:prstGeom prst="rect">
            <a:avLst/>
          </a:prstGeom>
          <a:noFill/>
        </p:spPr>
        <p:txBody>
          <a:bodyPr wrap="square">
            <a:spAutoFit/>
          </a:bodyPr>
          <a:lstStyle/>
          <a:p>
            <a:r>
              <a:rPr lang="en-GB" dirty="0"/>
              <a:t>https://www.marktechpost.com/2025/08/30/c</a:t>
            </a:r>
          </a:p>
        </p:txBody>
      </p:sp>
    </p:spTree>
    <p:extLst>
      <p:ext uri="{BB962C8B-B14F-4D97-AF65-F5344CB8AC3E}">
        <p14:creationId xmlns:p14="http://schemas.microsoft.com/office/powerpoint/2010/main" val="2759703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DB5A-76B4-29B9-E0BD-C441368B49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9421C-D2A5-5BA6-943E-9D507D18262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805FBB3-0ED5-4107-4455-80DA8C4D2F2B}"/>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FFDB72BC-7E4C-F28D-A9FF-B1E2CF891441}"/>
              </a:ext>
            </a:extLst>
          </p:cNvPr>
          <p:cNvSpPr txBox="1"/>
          <p:nvPr/>
        </p:nvSpPr>
        <p:spPr>
          <a:xfrm>
            <a:off x="1" y="0"/>
            <a:ext cx="12192000" cy="6047618"/>
          </a:xfrm>
          <a:prstGeom prst="rect">
            <a:avLst/>
          </a:prstGeom>
          <a:noFill/>
        </p:spPr>
        <p:txBody>
          <a:bodyPr wrap="square">
            <a:spAutoFit/>
          </a:bodyPr>
          <a:lstStyle/>
          <a:p>
            <a:r>
              <a:rPr lang="en-US" sz="3200" b="1" dirty="0">
                <a:solidFill>
                  <a:srgbClr val="FFC000"/>
                </a:solidFill>
                <a:effectLst>
                  <a:outerShdw blurRad="38100" dist="38100" dir="2700000" algn="tl">
                    <a:srgbClr val="000000">
                      <a:alpha val="43137"/>
                    </a:srgbClr>
                  </a:outerShdw>
                </a:effectLst>
              </a:rPr>
              <a:t>Future Plans: Foundational Large Language Models for Genomes</a:t>
            </a:r>
          </a:p>
          <a:p>
            <a:r>
              <a:rPr lang="en-US" sz="3200" b="1" dirty="0"/>
              <a:t>VISION: Decode the "Grammar" of Crop Genomes</a:t>
            </a:r>
            <a:endParaRPr lang="en-US" sz="3200" dirty="0"/>
          </a:p>
          <a:p>
            <a:pPr lvl="1"/>
            <a:r>
              <a:rPr lang="en-US" sz="3200" dirty="0"/>
              <a:t>Develop a language-inspired, multi-modal foundational AI model to ‘explain’ genomes</a:t>
            </a:r>
          </a:p>
          <a:p>
            <a:r>
              <a:rPr lang="en-US" sz="3200" b="1" dirty="0"/>
              <a:t>APPROACHES:</a:t>
            </a:r>
            <a:endParaRPr lang="en-US" sz="3200" dirty="0"/>
          </a:p>
          <a:p>
            <a:pPr lvl="1"/>
            <a:r>
              <a:rPr lang="en-US" sz="3200" b="1" dirty="0"/>
              <a:t>Tokens: </a:t>
            </a:r>
            <a:r>
              <a:rPr lang="en-US" sz="3200" dirty="0"/>
              <a:t>Identify tokens with genomic meaning/function</a:t>
            </a:r>
            <a:endParaRPr lang="en-US" sz="3200" b="1" dirty="0"/>
          </a:p>
          <a:p>
            <a:pPr lvl="1"/>
            <a:r>
              <a:rPr lang="en-US" sz="3200" b="1" dirty="0"/>
              <a:t>Convolutional Neural Networks (CNNs):</a:t>
            </a:r>
            <a:r>
              <a:rPr lang="en-US" sz="3200" dirty="0"/>
              <a:t> Detect local patterns and perform feature extraction from genomic data.</a:t>
            </a:r>
          </a:p>
          <a:p>
            <a:pPr lvl="1"/>
            <a:r>
              <a:rPr lang="en-US" sz="3200" b="1" dirty="0"/>
              <a:t>Transformers:</a:t>
            </a:r>
            <a:r>
              <a:rPr lang="en-US" sz="3200" dirty="0"/>
              <a:t> Model complex sequential data, capture long-range dependencies across genomes, and identify cross-species patterns.</a:t>
            </a:r>
          </a:p>
          <a:p>
            <a:pPr algn="just">
              <a:lnSpc>
                <a:spcPct val="115000"/>
              </a:lnSpc>
              <a:spcAft>
                <a:spcPts val="800"/>
              </a:spcAft>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1247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ED15ED-13EB-521E-1423-1B9901E6B79A}"/>
              </a:ext>
            </a:extLst>
          </p:cNvPr>
          <p:cNvPicPr>
            <a:picLocks noChangeAspect="1"/>
          </p:cNvPicPr>
          <p:nvPr/>
        </p:nvPicPr>
        <p:blipFill>
          <a:blip r:embed="rId2"/>
          <a:srcRect l="2180" t="5141" r="2151" b="6012"/>
          <a:stretch>
            <a:fillRect/>
          </a:stretch>
        </p:blipFill>
        <p:spPr>
          <a:xfrm>
            <a:off x="0" y="0"/>
            <a:ext cx="11247120" cy="6328321"/>
          </a:xfrm>
          <a:prstGeom prst="rect">
            <a:avLst/>
          </a:prstGeom>
        </p:spPr>
      </p:pic>
      <p:sp>
        <p:nvSpPr>
          <p:cNvPr id="2" name="Title 1">
            <a:extLst>
              <a:ext uri="{FF2B5EF4-FFF2-40B4-BE49-F238E27FC236}">
                <a16:creationId xmlns:a16="http://schemas.microsoft.com/office/drawing/2014/main" id="{444A4858-E8CA-B45C-C190-F08586288FDB}"/>
              </a:ext>
            </a:extLst>
          </p:cNvPr>
          <p:cNvSpPr>
            <a:spLocks noGrp="1"/>
          </p:cNvSpPr>
          <p:nvPr>
            <p:ph type="title"/>
          </p:nvPr>
        </p:nvSpPr>
        <p:spPr/>
        <p:txBody>
          <a:bodyPr/>
          <a:lstStyle/>
          <a:p>
            <a:endParaRPr lang="en-GB"/>
          </a:p>
        </p:txBody>
      </p:sp>
      <p:sp>
        <p:nvSpPr>
          <p:cNvPr id="5" name="TextBox 4">
            <a:extLst>
              <a:ext uri="{FF2B5EF4-FFF2-40B4-BE49-F238E27FC236}">
                <a16:creationId xmlns:a16="http://schemas.microsoft.com/office/drawing/2014/main" id="{B785C056-0810-3971-88AF-AB215F87F6EA}"/>
              </a:ext>
            </a:extLst>
          </p:cNvPr>
          <p:cNvSpPr txBox="1"/>
          <p:nvPr/>
        </p:nvSpPr>
        <p:spPr>
          <a:xfrm>
            <a:off x="354690" y="6338812"/>
            <a:ext cx="13870005" cy="400110"/>
          </a:xfrm>
          <a:prstGeom prst="rect">
            <a:avLst/>
          </a:prstGeom>
          <a:noFill/>
        </p:spPr>
        <p:txBody>
          <a:bodyPr wrap="square">
            <a:spAutoFit/>
          </a:bodyPr>
          <a:lstStyle/>
          <a:p>
            <a:r>
              <a:rPr lang="en-US" dirty="0"/>
              <a:t>(Below table: The nature and genomic landscape of repetitive DNA classes   </a:t>
            </a:r>
            <a:r>
              <a:rPr lang="en-US" sz="2000" dirty="0"/>
              <a:t>Fengjiao Zhang 2023)</a:t>
            </a:r>
            <a:endParaRPr lang="en-GB" sz="2000" dirty="0"/>
          </a:p>
        </p:txBody>
      </p:sp>
      <p:sp>
        <p:nvSpPr>
          <p:cNvPr id="4" name="TextBox 3">
            <a:extLst>
              <a:ext uri="{FF2B5EF4-FFF2-40B4-BE49-F238E27FC236}">
                <a16:creationId xmlns:a16="http://schemas.microsoft.com/office/drawing/2014/main" id="{00EB3D9B-A326-170F-3F03-6553CE5488E9}"/>
              </a:ext>
            </a:extLst>
          </p:cNvPr>
          <p:cNvSpPr txBox="1"/>
          <p:nvPr/>
        </p:nvSpPr>
        <p:spPr>
          <a:xfrm>
            <a:off x="3605781" y="2912001"/>
            <a:ext cx="7787461" cy="3416320"/>
          </a:xfrm>
          <a:prstGeom prst="rect">
            <a:avLst/>
          </a:prstGeom>
          <a:solidFill>
            <a:schemeClr val="bg1"/>
          </a:solidFill>
        </p:spPr>
        <p:txBody>
          <a:bodyPr wrap="square" rtlCol="0">
            <a:spAutoFit/>
          </a:bodyPr>
          <a:lstStyle/>
          <a:p>
            <a:r>
              <a:rPr lang="en-GB" dirty="0"/>
              <a:t>k-</a:t>
            </a:r>
            <a:r>
              <a:rPr lang="en-GB" dirty="0" err="1"/>
              <a:t>mers</a:t>
            </a:r>
            <a:endParaRPr lang="en-GB" dirty="0"/>
          </a:p>
          <a:p>
            <a:r>
              <a:rPr lang="en-GB" dirty="0"/>
              <a:t>Tokens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10" name="Content Placeholder 9">
            <a:extLst>
              <a:ext uri="{FF2B5EF4-FFF2-40B4-BE49-F238E27FC236}">
                <a16:creationId xmlns:a16="http://schemas.microsoft.com/office/drawing/2014/main" id="{49FEC73C-D2F8-2A2C-D26B-9BC32A50FFE0}"/>
              </a:ext>
            </a:extLst>
          </p:cNvPr>
          <p:cNvGraphicFramePr>
            <a:graphicFrameLocks noGrp="1"/>
          </p:cNvGraphicFramePr>
          <p:nvPr>
            <p:ph idx="1"/>
            <p:extLst>
              <p:ext uri="{D42A27DB-BD31-4B8C-83A1-F6EECF244321}">
                <p14:modId xmlns:p14="http://schemas.microsoft.com/office/powerpoint/2010/main" val="2907614059"/>
              </p:ext>
            </p:extLst>
          </p:nvPr>
        </p:nvGraphicFramePr>
        <p:xfrm>
          <a:off x="1325880" y="707555"/>
          <a:ext cx="10866120" cy="5620766"/>
        </p:xfrm>
        <a:graphic>
          <a:graphicData uri="http://schemas.openxmlformats.org/drawingml/2006/table">
            <a:tbl>
              <a:tblPr firstRow="1" firstCol="1" bandRow="1">
                <a:tableStyleId>{5C22544A-7EE6-4342-B048-85BDC9FD1C3A}</a:tableStyleId>
              </a:tblPr>
              <a:tblGrid>
                <a:gridCol w="1954020">
                  <a:extLst>
                    <a:ext uri="{9D8B030D-6E8A-4147-A177-3AD203B41FA5}">
                      <a16:colId xmlns:a16="http://schemas.microsoft.com/office/drawing/2014/main" val="3707431344"/>
                    </a:ext>
                  </a:extLst>
                </a:gridCol>
                <a:gridCol w="4517633">
                  <a:extLst>
                    <a:ext uri="{9D8B030D-6E8A-4147-A177-3AD203B41FA5}">
                      <a16:colId xmlns:a16="http://schemas.microsoft.com/office/drawing/2014/main" val="2104650270"/>
                    </a:ext>
                  </a:extLst>
                </a:gridCol>
                <a:gridCol w="4394467">
                  <a:extLst>
                    <a:ext uri="{9D8B030D-6E8A-4147-A177-3AD203B41FA5}">
                      <a16:colId xmlns:a16="http://schemas.microsoft.com/office/drawing/2014/main" val="2839237277"/>
                    </a:ext>
                  </a:extLst>
                </a:gridCol>
              </a:tblGrid>
              <a:tr h="313574">
                <a:tc>
                  <a:txBody>
                    <a:bodyPr/>
                    <a:lstStyle/>
                    <a:p>
                      <a:pPr>
                        <a:lnSpc>
                          <a:spcPct val="115000"/>
                        </a:lnSpc>
                        <a:spcAft>
                          <a:spcPts val="800"/>
                        </a:spcAft>
                        <a:buNone/>
                      </a:pPr>
                      <a:r>
                        <a:rPr lang="en-GB" sz="2000" kern="100">
                          <a:effectLst/>
                        </a:rPr>
                        <a:t>Feature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kern="100">
                          <a:effectLst/>
                        </a:rPr>
                        <a:t>Tokens (AI/NLP)</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kern="100" dirty="0">
                          <a:effectLst/>
                        </a:rPr>
                        <a:t>k-</a:t>
                      </a:r>
                      <a:r>
                        <a:rPr lang="en-GB" sz="2000" kern="100" dirty="0" err="1">
                          <a:effectLst/>
                        </a:rPr>
                        <a:t>mers</a:t>
                      </a:r>
                      <a:r>
                        <a:rPr lang="en-GB" sz="2000" kern="100" dirty="0">
                          <a:effectLst/>
                        </a:rPr>
                        <a:t> (Genomics/Bioinformatics)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94215381"/>
                  </a:ext>
                </a:extLst>
              </a:tr>
              <a:tr h="915986">
                <a:tc>
                  <a:txBody>
                    <a:bodyPr/>
                    <a:lstStyle/>
                    <a:p>
                      <a:pPr>
                        <a:lnSpc>
                          <a:spcPct val="115000"/>
                        </a:lnSpc>
                        <a:spcAft>
                          <a:spcPts val="800"/>
                        </a:spcAft>
                        <a:buNone/>
                      </a:pPr>
                      <a:r>
                        <a:rPr lang="en-GB" sz="2000" kern="100">
                          <a:effectLst/>
                        </a:rPr>
                        <a:t>Primary Goal</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Semantic Understanding. To capture meaningful units that convey function.</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Pattern Identification. Systematically capture all possible substrings for sequence comparison, assembly, or finding motifs.</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89095039"/>
                  </a:ext>
                </a:extLst>
              </a:tr>
              <a:tr h="614780">
                <a:tc>
                  <a:txBody>
                    <a:bodyPr/>
                    <a:lstStyle/>
                    <a:p>
                      <a:pPr>
                        <a:lnSpc>
                          <a:spcPct val="115000"/>
                        </a:lnSpc>
                        <a:spcAft>
                          <a:spcPts val="800"/>
                        </a:spcAft>
                        <a:buNone/>
                      </a:pPr>
                      <a:r>
                        <a:rPr lang="en-GB" sz="2000" kern="100">
                          <a:effectLst/>
                        </a:rPr>
                        <a:t>Method of Generation</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Rule-based or learned. Identify motif boundaries, develop rules.</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Simple; generic and universal for sequences.</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09444707"/>
                  </a:ext>
                </a:extLst>
              </a:tr>
              <a:tr h="313574">
                <a:tc>
                  <a:txBody>
                    <a:bodyPr/>
                    <a:lstStyle/>
                    <a:p>
                      <a:pPr>
                        <a:lnSpc>
                          <a:spcPct val="115000"/>
                        </a:lnSpc>
                        <a:spcAft>
                          <a:spcPts val="800"/>
                        </a:spcAft>
                        <a:buNone/>
                      </a:pPr>
                      <a:r>
                        <a:rPr lang="en-GB" sz="2000" kern="100">
                          <a:effectLst/>
                        </a:rPr>
                        <a:t>Unit Size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Variable length. </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Fixed length (k). </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51198030"/>
                  </a:ext>
                </a:extLst>
              </a:tr>
              <a:tr h="915986">
                <a:tc>
                  <a:txBody>
                    <a:bodyPr/>
                    <a:lstStyle/>
                    <a:p>
                      <a:pPr>
                        <a:lnSpc>
                          <a:spcPct val="115000"/>
                        </a:lnSpc>
                        <a:spcAft>
                          <a:spcPts val="800"/>
                        </a:spcAft>
                        <a:buNone/>
                      </a:pPr>
                      <a:r>
                        <a:rPr lang="en-GB" sz="2000" kern="100">
                          <a:effectLst/>
                        </a:rPr>
                        <a:t>Meaning</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Inherent and annotation applied. The tokens “ATG"  or “TTTAGGG” (sometimes) have a learned semantic meaning.</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None: annotation applied.</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35636093"/>
                  </a:ext>
                </a:extLst>
              </a:tr>
              <a:tr h="915986">
                <a:tc>
                  <a:txBody>
                    <a:bodyPr/>
                    <a:lstStyle/>
                    <a:p>
                      <a:pPr>
                        <a:lnSpc>
                          <a:spcPct val="115000"/>
                        </a:lnSpc>
                        <a:spcAft>
                          <a:spcPts val="800"/>
                        </a:spcAft>
                        <a:buNone/>
                      </a:pPr>
                      <a:r>
                        <a:rPr lang="en-GB" sz="2000" kern="100">
                          <a:effectLst/>
                        </a:rPr>
                        <a:t>Overlap</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Non-overlapping but lossless. (Exceptions for sub-tokenization like BPE and ? Transformers).</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Overlapping by design. No structural information lost.</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26862611"/>
                  </a:ext>
                </a:extLst>
              </a:tr>
              <a:tr h="614780">
                <a:tc>
                  <a:txBody>
                    <a:bodyPr/>
                    <a:lstStyle/>
                    <a:p>
                      <a:pPr>
                        <a:lnSpc>
                          <a:spcPct val="115000"/>
                        </a:lnSpc>
                        <a:spcAft>
                          <a:spcPts val="800"/>
                        </a:spcAft>
                        <a:buNone/>
                      </a:pPr>
                      <a:r>
                        <a:rPr lang="en-GB" sz="2000" kern="100">
                          <a:effectLst/>
                        </a:rPr>
                        <a:t>Domain</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Natural Language – </a:t>
                      </a:r>
                      <a:r>
                        <a:rPr lang="en-GB" sz="2000" b="1" kern="100" dirty="0">
                          <a:effectLst>
                            <a:outerShdw blurRad="38100" dist="38100" dir="2700000" algn="tl">
                              <a:srgbClr val="000000">
                                <a:alpha val="43137"/>
                              </a:srgbClr>
                            </a:outerShdw>
                          </a:effectLst>
                        </a:rPr>
                        <a:t>can it discover the “genomic language”?</a:t>
                      </a:r>
                      <a:endParaRPr lang="en-GB" sz="2000" b="1" kern="100" dirty="0">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b="0" kern="100" dirty="0">
                          <a:effectLst/>
                        </a:rPr>
                        <a:t>Assembled genomes; Short or long read high volume sequences (DNA, RNA).</a:t>
                      </a:r>
                      <a:endParaRPr lang="en-GB" sz="20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00758865"/>
                  </a:ext>
                </a:extLst>
              </a:tr>
            </a:tbl>
          </a:graphicData>
        </a:graphic>
      </p:graphicFrame>
    </p:spTree>
    <p:extLst>
      <p:ext uri="{BB962C8B-B14F-4D97-AF65-F5344CB8AC3E}">
        <p14:creationId xmlns:p14="http://schemas.microsoft.com/office/powerpoint/2010/main" val="3611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370E-E706-ADC2-AFEE-E21E365FC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2048B-548F-C3CC-24B4-3A989957B0C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5B2273F-3EE6-4BAD-B072-A3D0038221B3}"/>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87A70A51-876E-9963-55E1-8B868131E578}"/>
              </a:ext>
            </a:extLst>
          </p:cNvPr>
          <p:cNvSpPr txBox="1"/>
          <p:nvPr/>
        </p:nvSpPr>
        <p:spPr>
          <a:xfrm>
            <a:off x="0" y="0"/>
            <a:ext cx="12408408" cy="5549404"/>
          </a:xfrm>
          <a:prstGeom prst="rect">
            <a:avLst/>
          </a:prstGeom>
          <a:noFill/>
        </p:spPr>
        <p:txBody>
          <a:bodyPr wrap="square">
            <a:spAutoFit/>
          </a:bodyPr>
          <a:lstStyle/>
          <a:p>
            <a:r>
              <a:rPr lang="en-US" sz="2800" b="1" dirty="0">
                <a:solidFill>
                  <a:srgbClr val="FFC000"/>
                </a:solidFill>
              </a:rPr>
              <a:t>Future Plans: Foundational Large Language Models for Genomes</a:t>
            </a:r>
          </a:p>
          <a:p>
            <a:r>
              <a:rPr lang="en-US" sz="2800" b="1" dirty="0"/>
              <a:t>VISION: Decode the "Grammar" of Crop Genomes</a:t>
            </a:r>
            <a:endParaRPr lang="en-US" sz="2800" dirty="0"/>
          </a:p>
          <a:p>
            <a:pPr lvl="1"/>
            <a:endParaRPr lang="en-US" sz="2800" dirty="0"/>
          </a:p>
          <a:p>
            <a:pPr lvl="1"/>
            <a:r>
              <a:rPr lang="en-US" sz="4000" dirty="0"/>
              <a:t>Develop robust models to pinpoint critical genes, structural variants, and gene regulators across diverse crop species.</a:t>
            </a:r>
          </a:p>
          <a:p>
            <a:pPr lvl="1"/>
            <a:endParaRPr lang="en-US" sz="4000" dirty="0"/>
          </a:p>
          <a:p>
            <a:pPr lvl="1"/>
            <a:r>
              <a:rPr lang="en-US" sz="4000" dirty="0"/>
              <a:t>Identify unexpected genetic interactions and address the challenge of “missing heritability.”</a:t>
            </a:r>
          </a:p>
          <a:p>
            <a:pPr algn="just">
              <a:lnSpc>
                <a:spcPct val="115000"/>
              </a:lnSpc>
              <a:spcAft>
                <a:spcPts val="800"/>
              </a:spcAft>
              <a:buNone/>
            </a:pP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0576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3E05B-96BA-A51E-B7FC-08EB0CFA9E23}"/>
              </a:ext>
            </a:extLst>
          </p:cNvPr>
          <p:cNvSpPr>
            <a:spLocks noGrp="1"/>
          </p:cNvSpPr>
          <p:nvPr>
            <p:ph type="title"/>
          </p:nvPr>
        </p:nvSpPr>
        <p:spPr/>
        <p:txBody>
          <a:bodyPr/>
          <a:lstStyle/>
          <a:p>
            <a:endParaRPr lang="en-GB"/>
          </a:p>
        </p:txBody>
      </p:sp>
      <p:pic>
        <p:nvPicPr>
          <p:cNvPr id="9" name="Content Placeholder 8">
            <a:extLst>
              <a:ext uri="{FF2B5EF4-FFF2-40B4-BE49-F238E27FC236}">
                <a16:creationId xmlns:a16="http://schemas.microsoft.com/office/drawing/2014/main" id="{EF61C419-358C-A76E-AFAE-3FF6ED902FA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39923" b="36958"/>
          <a:stretch/>
        </p:blipFill>
        <p:spPr>
          <a:xfrm>
            <a:off x="-62345" y="0"/>
            <a:ext cx="15168417" cy="3262312"/>
          </a:xfrm>
        </p:spPr>
      </p:pic>
      <p:pic>
        <p:nvPicPr>
          <p:cNvPr id="7" name="Picture 6">
            <a:extLst>
              <a:ext uri="{FF2B5EF4-FFF2-40B4-BE49-F238E27FC236}">
                <a16:creationId xmlns:a16="http://schemas.microsoft.com/office/drawing/2014/main" id="{066C7C72-1CB7-2D0C-0643-58F675B19847}"/>
              </a:ext>
            </a:extLst>
          </p:cNvPr>
          <p:cNvPicPr>
            <a:picLocks noChangeAspect="1"/>
          </p:cNvPicPr>
          <p:nvPr/>
        </p:nvPicPr>
        <p:blipFill>
          <a:blip r:embed="rId3"/>
          <a:srcRect t="1" b="-3891"/>
          <a:stretch/>
        </p:blipFill>
        <p:spPr>
          <a:xfrm>
            <a:off x="0" y="5029217"/>
            <a:ext cx="5015345" cy="1782419"/>
          </a:xfrm>
          <a:prstGeom prst="rect">
            <a:avLst/>
          </a:prstGeom>
        </p:spPr>
      </p:pic>
      <p:pic>
        <p:nvPicPr>
          <p:cNvPr id="13" name="Picture 12">
            <a:extLst>
              <a:ext uri="{FF2B5EF4-FFF2-40B4-BE49-F238E27FC236}">
                <a16:creationId xmlns:a16="http://schemas.microsoft.com/office/drawing/2014/main" id="{E3D83623-9F60-2832-0D55-56C9FBFFB4DC}"/>
              </a:ext>
            </a:extLst>
          </p:cNvPr>
          <p:cNvPicPr>
            <a:picLocks noChangeAspect="1"/>
          </p:cNvPicPr>
          <p:nvPr/>
        </p:nvPicPr>
        <p:blipFill>
          <a:blip r:embed="rId4" cstate="print">
            <a:extLst>
              <a:ext uri="{28A0092B-C50C-407E-A947-70E740481C1C}">
                <a14:useLocalDpi xmlns:a14="http://schemas.microsoft.com/office/drawing/2010/main" val="0"/>
              </a:ext>
            </a:extLst>
          </a:blip>
          <a:srcRect l="25098" t="19091" r="14291" b="59697"/>
          <a:stretch/>
        </p:blipFill>
        <p:spPr>
          <a:xfrm>
            <a:off x="5114257" y="4536961"/>
            <a:ext cx="6986498" cy="2274675"/>
          </a:xfrm>
          <a:prstGeom prst="rect">
            <a:avLst/>
          </a:prstGeom>
        </p:spPr>
      </p:pic>
      <p:sp>
        <p:nvSpPr>
          <p:cNvPr id="14" name="TextBox 13">
            <a:extLst>
              <a:ext uri="{FF2B5EF4-FFF2-40B4-BE49-F238E27FC236}">
                <a16:creationId xmlns:a16="http://schemas.microsoft.com/office/drawing/2014/main" id="{2BC1505F-8FFF-863C-92F0-D3029FFFB1E8}"/>
              </a:ext>
            </a:extLst>
          </p:cNvPr>
          <p:cNvSpPr txBox="1"/>
          <p:nvPr/>
        </p:nvSpPr>
        <p:spPr>
          <a:xfrm>
            <a:off x="-14343" y="3262311"/>
            <a:ext cx="12115098" cy="923330"/>
          </a:xfrm>
          <a:prstGeom prst="rect">
            <a:avLst/>
          </a:prstGeom>
          <a:noFill/>
        </p:spPr>
        <p:txBody>
          <a:bodyPr wrap="square">
            <a:spAutoFit/>
          </a:bodyPr>
          <a:lstStyle/>
          <a:p>
            <a:r>
              <a:rPr lang="en-GB" dirty="0">
                <a:solidFill>
                  <a:srgbClr val="FFFF00"/>
                </a:solidFill>
                <a:latin typeface="Arial" panose="020B0604020202020204" pitchFamily="34" charset="0"/>
              </a:rPr>
              <a:t>Exploit positive (avoid negative) epistatic &amp; pleiotropic interactions plant breeding</a:t>
            </a:r>
          </a:p>
          <a:p>
            <a:r>
              <a:rPr lang="en-GB" dirty="0">
                <a:solidFill>
                  <a:srgbClr val="FFFF00"/>
                </a:solidFill>
                <a:latin typeface="Arial" panose="020B0604020202020204" pitchFamily="34" charset="0"/>
              </a:rPr>
              <a:t>Developing avenues of artiﬁcial intelligence, novel exploitation of large-scale genomics &amp; phenomics data</a:t>
            </a:r>
          </a:p>
          <a:p>
            <a:r>
              <a:rPr lang="en-GB" dirty="0">
                <a:solidFill>
                  <a:srgbClr val="FFFF00"/>
                </a:solidFill>
                <a:latin typeface="Arial" panose="020B0604020202020204" pitchFamily="34" charset="0"/>
              </a:rPr>
              <a:t>Find genes with minor effects to analyse epistatic interactions and pleiotropic QTLs  accounting for missing heritability</a:t>
            </a:r>
          </a:p>
        </p:txBody>
      </p:sp>
      <p:sp>
        <p:nvSpPr>
          <p:cNvPr id="3" name="Rectangle: Rounded Corners 2">
            <a:extLst>
              <a:ext uri="{FF2B5EF4-FFF2-40B4-BE49-F238E27FC236}">
                <a16:creationId xmlns:a16="http://schemas.microsoft.com/office/drawing/2014/main" id="{8A564B86-A358-8988-7915-22A3CCCBD087}"/>
              </a:ext>
            </a:extLst>
          </p:cNvPr>
          <p:cNvSpPr/>
          <p:nvPr/>
        </p:nvSpPr>
        <p:spPr>
          <a:xfrm>
            <a:off x="0" y="46364"/>
            <a:ext cx="435935" cy="5277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28573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ow grazing in a grassy field&#10;&#10;AI-generated content may be incorrect.">
            <a:extLst>
              <a:ext uri="{FF2B5EF4-FFF2-40B4-BE49-F238E27FC236}">
                <a16:creationId xmlns:a16="http://schemas.microsoft.com/office/drawing/2014/main" id="{2172C496-DF5D-830D-4842-B6FB22910D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0367" y="-159328"/>
            <a:ext cx="4613308" cy="3459981"/>
          </a:xfrm>
          <a:prstGeom prst="rect">
            <a:avLst/>
          </a:prstGeom>
        </p:spPr>
      </p:pic>
      <p:sp>
        <p:nvSpPr>
          <p:cNvPr id="2" name="Title 1">
            <a:extLst>
              <a:ext uri="{FF2B5EF4-FFF2-40B4-BE49-F238E27FC236}">
                <a16:creationId xmlns:a16="http://schemas.microsoft.com/office/drawing/2014/main" id="{2C909914-E0E4-9490-8DA6-81B345D8DA38}"/>
              </a:ext>
            </a:extLst>
          </p:cNvPr>
          <p:cNvSpPr>
            <a:spLocks noGrp="1"/>
          </p:cNvSpPr>
          <p:nvPr>
            <p:ph type="title"/>
          </p:nvPr>
        </p:nvSpPr>
        <p:spPr/>
        <p:txBody>
          <a:bodyPr/>
          <a:lstStyle/>
          <a:p>
            <a:endParaRPr lang="en-GB" dirty="0"/>
          </a:p>
        </p:txBody>
      </p:sp>
      <p:pic>
        <p:nvPicPr>
          <p:cNvPr id="5" name="Content Placeholder 4" descr="A group of people sitting at a table with laptops&#10;&#10;AI-generated content may be incorrect.">
            <a:extLst>
              <a:ext uri="{FF2B5EF4-FFF2-40B4-BE49-F238E27FC236}">
                <a16:creationId xmlns:a16="http://schemas.microsoft.com/office/drawing/2014/main" id="{A4648695-3FFE-A290-B8E7-00A700FC3F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47744" y="2566843"/>
            <a:ext cx="7735712" cy="4351338"/>
          </a:xfrm>
        </p:spPr>
      </p:pic>
      <p:pic>
        <p:nvPicPr>
          <p:cNvPr id="7" name="Picture 6">
            <a:extLst>
              <a:ext uri="{FF2B5EF4-FFF2-40B4-BE49-F238E27FC236}">
                <a16:creationId xmlns:a16="http://schemas.microsoft.com/office/drawing/2014/main" id="{AC58415A-FD22-1622-3AC9-91BFFCBB7700}"/>
              </a:ext>
            </a:extLst>
          </p:cNvPr>
          <p:cNvPicPr>
            <a:picLocks noChangeAspect="1"/>
          </p:cNvPicPr>
          <p:nvPr/>
        </p:nvPicPr>
        <p:blipFill>
          <a:blip r:embed="rId4"/>
          <a:stretch>
            <a:fillRect/>
          </a:stretch>
        </p:blipFill>
        <p:spPr>
          <a:xfrm>
            <a:off x="0" y="7031"/>
            <a:ext cx="7560367" cy="3338842"/>
          </a:xfrm>
          <a:prstGeom prst="rect">
            <a:avLst/>
          </a:prstGeom>
        </p:spPr>
      </p:pic>
      <p:pic>
        <p:nvPicPr>
          <p:cNvPr id="9" name="Picture 8">
            <a:extLst>
              <a:ext uri="{FF2B5EF4-FFF2-40B4-BE49-F238E27FC236}">
                <a16:creationId xmlns:a16="http://schemas.microsoft.com/office/drawing/2014/main" id="{E1FB3B1A-4616-C1D9-C5BA-74134E421B60}"/>
              </a:ext>
            </a:extLst>
          </p:cNvPr>
          <p:cNvPicPr>
            <a:picLocks noChangeAspect="1"/>
          </p:cNvPicPr>
          <p:nvPr/>
        </p:nvPicPr>
        <p:blipFill>
          <a:blip r:embed="rId5"/>
          <a:stretch>
            <a:fillRect/>
          </a:stretch>
        </p:blipFill>
        <p:spPr>
          <a:xfrm>
            <a:off x="0" y="4968774"/>
            <a:ext cx="7086600" cy="1949407"/>
          </a:xfrm>
          <a:prstGeom prst="rect">
            <a:avLst/>
          </a:prstGeom>
        </p:spPr>
      </p:pic>
    </p:spTree>
    <p:extLst>
      <p:ext uri="{BB962C8B-B14F-4D97-AF65-F5344CB8AC3E}">
        <p14:creationId xmlns:p14="http://schemas.microsoft.com/office/powerpoint/2010/main" val="2835823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E2EC77-EAC3-A761-6C3A-0B17D316B756}"/>
              </a:ext>
            </a:extLst>
          </p:cNvPr>
          <p:cNvPicPr>
            <a:picLocks noChangeAspect="1"/>
          </p:cNvPicPr>
          <p:nvPr/>
        </p:nvPicPr>
        <p:blipFill>
          <a:blip r:embed="rId2"/>
          <a:stretch>
            <a:fillRect/>
          </a:stretch>
        </p:blipFill>
        <p:spPr>
          <a:xfrm>
            <a:off x="6283775" y="12556"/>
            <a:ext cx="12185805" cy="6858000"/>
          </a:xfrm>
          <a:prstGeom prst="rect">
            <a:avLst/>
          </a:prstGeom>
        </p:spPr>
      </p:pic>
      <p:sp>
        <p:nvSpPr>
          <p:cNvPr id="2" name="Title 1">
            <a:extLst>
              <a:ext uri="{FF2B5EF4-FFF2-40B4-BE49-F238E27FC236}">
                <a16:creationId xmlns:a16="http://schemas.microsoft.com/office/drawing/2014/main" id="{0E727F89-E15A-4E15-0E17-4DDA414E7C23}"/>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8336A457-FBAB-8369-BAEC-5A4A63DF088A}"/>
              </a:ext>
            </a:extLst>
          </p:cNvPr>
          <p:cNvSpPr>
            <a:spLocks noGrp="1"/>
          </p:cNvSpPr>
          <p:nvPr>
            <p:ph type="body" idx="1"/>
          </p:nvPr>
        </p:nvSpPr>
        <p:spPr/>
        <p:txBody>
          <a:bodyPr/>
          <a:lstStyle/>
          <a:p>
            <a:endParaRPr lang="en-GB"/>
          </a:p>
        </p:txBody>
      </p:sp>
      <p:pic>
        <p:nvPicPr>
          <p:cNvPr id="6" name="Picture 5" descr="A diagram of a plant life cycle&#10;&#10;AI-generated content may be incorrect.">
            <a:extLst>
              <a:ext uri="{FF2B5EF4-FFF2-40B4-BE49-F238E27FC236}">
                <a16:creationId xmlns:a16="http://schemas.microsoft.com/office/drawing/2014/main" id="{4B5DB12E-222E-031B-919E-44E95B762C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21" y="12556"/>
            <a:ext cx="9797143" cy="6858000"/>
          </a:xfrm>
          <a:prstGeom prst="rect">
            <a:avLst/>
          </a:prstGeom>
        </p:spPr>
      </p:pic>
      <p:sp>
        <p:nvSpPr>
          <p:cNvPr id="5" name="TextBox 4">
            <a:extLst>
              <a:ext uri="{FF2B5EF4-FFF2-40B4-BE49-F238E27FC236}">
                <a16:creationId xmlns:a16="http://schemas.microsoft.com/office/drawing/2014/main" id="{2622F87E-9E7D-15A3-D21D-F67137D58FCF}"/>
              </a:ext>
            </a:extLst>
          </p:cNvPr>
          <p:cNvSpPr txBox="1"/>
          <p:nvPr/>
        </p:nvSpPr>
        <p:spPr>
          <a:xfrm rot="16200000">
            <a:off x="6467650" y="2845713"/>
            <a:ext cx="7205006" cy="86177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highlight>
                  <a:srgbClr val="FFFF00"/>
                </a:highlight>
                <a:uLnTx/>
                <a:uFillTx/>
                <a:latin typeface="Arial" panose="020B0604020202020204" pitchFamily="34" charset="0"/>
                <a:ea typeface="+mn-ea"/>
                <a:cs typeface="+mn-cs"/>
              </a:rPr>
              <a:t>  The Rhizosphere and Microbiome                   </a:t>
            </a:r>
            <a:r>
              <a:rPr kumimoji="0" lang="en-GB" sz="18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In press Trends  in Plant Science April 2025</a:t>
            </a:r>
          </a:p>
        </p:txBody>
      </p:sp>
      <p:sp>
        <p:nvSpPr>
          <p:cNvPr id="8" name="AutoShape 2">
            <a:extLst>
              <a:ext uri="{FF2B5EF4-FFF2-40B4-BE49-F238E27FC236}">
                <a16:creationId xmlns:a16="http://schemas.microsoft.com/office/drawing/2014/main" id="{7A4389D9-8A70-1BE4-C7DC-5A10D13CFA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18161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A098-CF16-0F3B-622E-AB1D7D4E200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CB583FF-88AD-FDDD-6BC6-897616B8D3C3}"/>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D9EA3265-A1BA-FD9E-BCAF-97464F1D1D45}"/>
              </a:ext>
            </a:extLst>
          </p:cNvPr>
          <p:cNvSpPr txBox="1"/>
          <p:nvPr/>
        </p:nvSpPr>
        <p:spPr>
          <a:xfrm>
            <a:off x="42958" y="98191"/>
            <a:ext cx="11979254" cy="7026732"/>
          </a:xfrm>
          <a:prstGeom prst="rect">
            <a:avLst/>
          </a:prstGeom>
          <a:noFill/>
        </p:spPr>
        <p:txBody>
          <a:bodyPr wrap="square">
            <a:spAutoFit/>
          </a:bodyPr>
          <a:lstStyle/>
          <a:p>
            <a:r>
              <a:rPr lang="en-US" sz="2800" b="1" dirty="0">
                <a:solidFill>
                  <a:srgbClr val="FFC000"/>
                </a:solidFill>
              </a:rPr>
              <a:t>Future Plans: Foundational Large Language Models for Crop Plant Genomes</a:t>
            </a:r>
          </a:p>
          <a:p>
            <a:r>
              <a:rPr lang="en-US" sz="2800" b="1" dirty="0"/>
              <a:t>VISION Decode the "Grammar" of Crop Genomes</a:t>
            </a:r>
            <a:endParaRPr lang="en-US" sz="2800" dirty="0"/>
          </a:p>
          <a:p>
            <a:pPr lvl="1"/>
            <a:r>
              <a:rPr lang="en-US" sz="2800" dirty="0"/>
              <a:t>Develop a language-inspired, multi-modal foundational AI model to ‘explain’ genomes</a:t>
            </a:r>
          </a:p>
          <a:p>
            <a:pPr lvl="1"/>
            <a:r>
              <a:rPr lang="en-US" sz="2800" dirty="0"/>
              <a:t>Identify key genomic features, track evolutionary changes: link phenotype to genotype.</a:t>
            </a:r>
          </a:p>
          <a:p>
            <a:r>
              <a:rPr lang="en-US" sz="2800" b="1" dirty="0"/>
              <a:t>Expected Outcomes &amp; Impact</a:t>
            </a:r>
            <a:endParaRPr lang="en-US" sz="2800" dirty="0"/>
          </a:p>
          <a:p>
            <a:pPr lvl="1"/>
            <a:r>
              <a:rPr lang="en-US" sz="2800" dirty="0"/>
              <a:t>Elucidate complex interactions between organisms, their environment, and disease (biotic/abiotic stresses).</a:t>
            </a:r>
          </a:p>
          <a:p>
            <a:pPr lvl="1"/>
            <a:r>
              <a:rPr lang="en-US" sz="2800" dirty="0"/>
              <a:t>Identify traits such as disease resistance and climate resilience.</a:t>
            </a:r>
          </a:p>
          <a:p>
            <a:pPr lvl="1"/>
            <a:r>
              <a:rPr lang="en-US" sz="2800" dirty="0"/>
              <a:t>Provide data-driven recommendations for biodiversity conservation efforts.</a:t>
            </a:r>
          </a:p>
          <a:p>
            <a:pPr lvl="1"/>
            <a:r>
              <a:rPr lang="en-US" sz="2800" dirty="0"/>
              <a:t>Facilitate precise breeding for developing crops with a reduced environmental footprint.</a:t>
            </a:r>
          </a:p>
          <a:p>
            <a:pPr algn="just">
              <a:lnSpc>
                <a:spcPct val="115000"/>
              </a:lnSpc>
              <a:spcAft>
                <a:spcPts val="800"/>
              </a:spcAft>
              <a:buNone/>
            </a:pP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83055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7B782-3E31-6FFF-6073-77F6D301977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5B936A7-69DE-BB7D-BF36-D63928952719}"/>
              </a:ext>
            </a:extLst>
          </p:cNvPr>
          <p:cNvPicPr>
            <a:picLocks noChangeAspect="1"/>
          </p:cNvPicPr>
          <p:nvPr/>
        </p:nvPicPr>
        <p:blipFill>
          <a:blip r:embed="rId2"/>
          <a:stretch>
            <a:fillRect/>
          </a:stretch>
        </p:blipFill>
        <p:spPr>
          <a:xfrm>
            <a:off x="-90240" y="-181386"/>
            <a:ext cx="12282240" cy="9211680"/>
          </a:xfrm>
          <a:prstGeom prst="rect">
            <a:avLst/>
          </a:prstGeom>
        </p:spPr>
      </p:pic>
      <p:sp>
        <p:nvSpPr>
          <p:cNvPr id="2" name="Title 1">
            <a:extLst>
              <a:ext uri="{FF2B5EF4-FFF2-40B4-BE49-F238E27FC236}">
                <a16:creationId xmlns:a16="http://schemas.microsoft.com/office/drawing/2014/main" id="{1EA3E371-0631-FE62-777B-3D2490276A5D}"/>
              </a:ext>
            </a:extLst>
          </p:cNvPr>
          <p:cNvSpPr>
            <a:spLocks noGrp="1"/>
          </p:cNvSpPr>
          <p:nvPr>
            <p:ph type="ctrTitle"/>
          </p:nvPr>
        </p:nvSpPr>
        <p:spPr>
          <a:xfrm>
            <a:off x="-11901" y="-505114"/>
            <a:ext cx="12203901" cy="2387600"/>
          </a:xfrm>
        </p:spPr>
        <p:txBody>
          <a:bodyPr>
            <a:noAutofit/>
          </a:bodyPr>
          <a:lstStyle/>
          <a:p>
            <a:r>
              <a:rPr lang="en-GB" sz="6600" b="1" dirty="0">
                <a:solidFill>
                  <a:srgbClr val="FFFF00"/>
                </a:solidFill>
                <a:effectLst>
                  <a:outerShdw blurRad="38100" dist="38100" dir="2700000" algn="tl">
                    <a:srgbClr val="000000">
                      <a:alpha val="43137"/>
                    </a:srgbClr>
                  </a:outerShdw>
                </a:effectLst>
              </a:rPr>
              <a:t>Cytogenomics of oats (</a:t>
            </a:r>
            <a:r>
              <a:rPr lang="en-GB" sz="6600" b="1" i="1" dirty="0">
                <a:solidFill>
                  <a:srgbClr val="FFFF00"/>
                </a:solidFill>
                <a:effectLst>
                  <a:outerShdw blurRad="38100" dist="38100" dir="2700000" algn="tl">
                    <a:srgbClr val="000000">
                      <a:alpha val="43137"/>
                    </a:srgbClr>
                  </a:outerShdw>
                </a:effectLst>
              </a:rPr>
              <a:t>Avena</a:t>
            </a:r>
            <a:r>
              <a:rPr lang="en-GB" sz="6600" b="1" dirty="0">
                <a:solidFill>
                  <a:srgbClr val="FFFF00"/>
                </a:solidFill>
                <a:effectLst>
                  <a:outerShdw blurRad="38100" dist="38100" dir="2700000" algn="tl">
                    <a:srgbClr val="000000">
                      <a:alpha val="43137"/>
                    </a:srgbClr>
                  </a:outerShdw>
                </a:effectLst>
              </a:rPr>
              <a:t>):</a:t>
            </a:r>
            <a:br>
              <a:rPr lang="en-GB" sz="6600" b="1" dirty="0">
                <a:solidFill>
                  <a:srgbClr val="FFFF00"/>
                </a:solidFill>
                <a:effectLst>
                  <a:outerShdw blurRad="38100" dist="38100" dir="2700000" algn="tl">
                    <a:srgbClr val="000000">
                      <a:alpha val="43137"/>
                    </a:srgbClr>
                  </a:outerShdw>
                </a:effectLst>
              </a:rPr>
            </a:br>
            <a:r>
              <a:rPr lang="en-GB" sz="6600" b="1" dirty="0">
                <a:solidFill>
                  <a:srgbClr val="FFFF00"/>
                </a:solidFill>
                <a:effectLst>
                  <a:outerShdw blurRad="38100" dist="38100" dir="2700000" algn="tl">
                    <a:srgbClr val="000000">
                      <a:alpha val="43137"/>
                    </a:srgbClr>
                  </a:outerShdw>
                </a:effectLst>
              </a:rPr>
              <a:t> genome evolution in action</a:t>
            </a:r>
          </a:p>
        </p:txBody>
      </p:sp>
      <p:sp>
        <p:nvSpPr>
          <p:cNvPr id="3" name="Subtitle 2">
            <a:extLst>
              <a:ext uri="{FF2B5EF4-FFF2-40B4-BE49-F238E27FC236}">
                <a16:creationId xmlns:a16="http://schemas.microsoft.com/office/drawing/2014/main" id="{138DC624-417C-824B-6F86-573DA1124C03}"/>
              </a:ext>
            </a:extLst>
          </p:cNvPr>
          <p:cNvSpPr>
            <a:spLocks noGrp="1"/>
          </p:cNvSpPr>
          <p:nvPr>
            <p:ph type="subTitle" idx="1"/>
          </p:nvPr>
        </p:nvSpPr>
        <p:spPr>
          <a:xfrm>
            <a:off x="1524000" y="3596573"/>
            <a:ext cx="9144000" cy="1655762"/>
          </a:xfrm>
        </p:spPr>
        <p:txBody>
          <a:bodyPr/>
          <a:lstStyle/>
          <a:p>
            <a:endParaRPr lang="en-GB" dirty="0"/>
          </a:p>
        </p:txBody>
      </p:sp>
      <p:pic>
        <p:nvPicPr>
          <p:cNvPr id="5" name="Picture 4">
            <a:extLst>
              <a:ext uri="{FF2B5EF4-FFF2-40B4-BE49-F238E27FC236}">
                <a16:creationId xmlns:a16="http://schemas.microsoft.com/office/drawing/2014/main" id="{F302C2AE-1575-90AF-70EB-F4AA4A3E3755}"/>
              </a:ext>
            </a:extLst>
          </p:cNvPr>
          <p:cNvPicPr>
            <a:picLocks noChangeAspect="1"/>
          </p:cNvPicPr>
          <p:nvPr/>
        </p:nvPicPr>
        <p:blipFill>
          <a:blip r:embed="rId3"/>
          <a:stretch>
            <a:fillRect/>
          </a:stretch>
        </p:blipFill>
        <p:spPr>
          <a:xfrm>
            <a:off x="-11901" y="2669991"/>
            <a:ext cx="3069538" cy="4433777"/>
          </a:xfrm>
          <a:prstGeom prst="rect">
            <a:avLst/>
          </a:prstGeom>
        </p:spPr>
      </p:pic>
      <p:sp>
        <p:nvSpPr>
          <p:cNvPr id="6" name="TextBox 5">
            <a:extLst>
              <a:ext uri="{FF2B5EF4-FFF2-40B4-BE49-F238E27FC236}">
                <a16:creationId xmlns:a16="http://schemas.microsoft.com/office/drawing/2014/main" id="{1F765BAD-7011-B14C-56C2-A3C4E64A2926}"/>
              </a:ext>
            </a:extLst>
          </p:cNvPr>
          <p:cNvSpPr txBox="1"/>
          <p:nvPr/>
        </p:nvSpPr>
        <p:spPr>
          <a:xfrm>
            <a:off x="3220791" y="4637147"/>
            <a:ext cx="6381526" cy="240065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rPr>
              <a:t>Pat Heslop-Harrison,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rPr>
              <a:t>Trude Schwarzacher,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ptos" panose="02110004020202020204"/>
                <a:ea typeface="+mn-ea"/>
                <a:cs typeface="+mn-cs"/>
              </a:rPr>
              <a:t>Paulina Tomaszewska, Qing Liu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00"/>
                </a:solidFill>
                <a:effectLst/>
                <a:uLnTx/>
                <a:uFillTx/>
                <a:latin typeface="Aptos" panose="02110004020202020204"/>
                <a:ea typeface="+mn-ea"/>
                <a:cs typeface="+mn-cs"/>
              </a:rPr>
              <a:t>University of Leicester, Institute for Environmental Futures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00"/>
                </a:solidFill>
                <a:effectLst/>
                <a:uLnTx/>
                <a:uFillTx/>
                <a:latin typeface="Aptos" panose="02110004020202020204"/>
                <a:ea typeface="+mn-ea"/>
                <a:cs typeface="+mn-cs"/>
              </a:rPr>
              <a:t>South China Botanical Garden, Guangzhou, China,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00"/>
                </a:solidFill>
                <a:effectLst/>
                <a:uLnTx/>
                <a:uFillTx/>
                <a:latin typeface="Aptos" panose="02110004020202020204"/>
                <a:ea typeface="+mn-ea"/>
                <a:cs typeface="+mn-cs"/>
              </a:rPr>
              <a:t>University of Wroclaw, Wroclaw, Poland</a:t>
            </a:r>
          </a:p>
        </p:txBody>
      </p:sp>
      <p:sp>
        <p:nvSpPr>
          <p:cNvPr id="4" name="AutoShape 2">
            <a:extLst>
              <a:ext uri="{FF2B5EF4-FFF2-40B4-BE49-F238E27FC236}">
                <a16:creationId xmlns:a16="http://schemas.microsoft.com/office/drawing/2014/main" id="{D314156F-D406-D564-4966-5634B5374AE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8A027AF6-117E-2A35-A5BE-FB553B1D9FDA}"/>
              </a:ext>
            </a:extLst>
          </p:cNvPr>
          <p:cNvPicPr>
            <a:picLocks noChangeAspect="1"/>
          </p:cNvPicPr>
          <p:nvPr/>
        </p:nvPicPr>
        <p:blipFill>
          <a:blip r:embed="rId4"/>
          <a:stretch>
            <a:fillRect/>
          </a:stretch>
        </p:blipFill>
        <p:spPr>
          <a:xfrm>
            <a:off x="8367585" y="2575423"/>
            <a:ext cx="3432278" cy="2897949"/>
          </a:xfrm>
          <a:prstGeom prst="rect">
            <a:avLst/>
          </a:prstGeom>
        </p:spPr>
      </p:pic>
    </p:spTree>
    <p:extLst>
      <p:ext uri="{BB962C8B-B14F-4D97-AF65-F5344CB8AC3E}">
        <p14:creationId xmlns:p14="http://schemas.microsoft.com/office/powerpoint/2010/main" val="1115714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EF97-350D-8A72-2C4B-1C320DCE2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82797-15CD-2725-2AB5-C5104BB9A4F6}"/>
              </a:ext>
            </a:extLst>
          </p:cNvPr>
          <p:cNvSpPr>
            <a:spLocks noGrp="1"/>
          </p:cNvSpPr>
          <p:nvPr>
            <p:ph type="title"/>
          </p:nvPr>
        </p:nvSpPr>
        <p:spPr>
          <a:xfrm>
            <a:off x="838200" y="-36259"/>
            <a:ext cx="10515600" cy="1325563"/>
          </a:xfrm>
        </p:spPr>
        <p:txBody>
          <a:bodyPr/>
          <a:lstStyle/>
          <a:p>
            <a:r>
              <a:rPr lang="en-GB" dirty="0">
                <a:solidFill>
                  <a:srgbClr val="FFFF00"/>
                </a:solidFill>
                <a:latin typeface="Arial" panose="020B0604020202020204" pitchFamily="34" charset="0"/>
                <a:cs typeface="Times New Roman" panose="02020603050405020304" pitchFamily="18" charset="0"/>
              </a:rPr>
              <a:t>What has farming and agriculture done </a:t>
            </a:r>
            <a:r>
              <a:rPr lang="en-GB" dirty="0">
                <a:latin typeface="Arial" panose="020B0604020202020204" pitchFamily="34"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1D447B72-8DB0-9428-E341-5967B851F56D}"/>
              </a:ext>
            </a:extLst>
          </p:cNvPr>
          <p:cNvSpPr>
            <a:spLocks noGrp="1"/>
          </p:cNvSpPr>
          <p:nvPr>
            <p:ph idx="1"/>
          </p:nvPr>
        </p:nvSpPr>
        <p:spPr>
          <a:xfrm>
            <a:off x="838200" y="1289304"/>
            <a:ext cx="10957560" cy="5468111"/>
          </a:xfrm>
        </p:spPr>
        <p:txBody>
          <a:bodyPr>
            <a:normAutofit fontScale="92500" lnSpcReduction="10000"/>
          </a:bodyPr>
          <a:lstStyle/>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Food</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Feed (Forage)</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Fuel</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Fibre</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Feedstock</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Flowers (Fun)</a:t>
            </a:r>
          </a:p>
          <a:p>
            <a:r>
              <a:rPr lang="en-GB" sz="5400" kern="100" dirty="0">
                <a:solidFill>
                  <a:schemeClr val="bg1"/>
                </a:solidFill>
                <a:effectLst/>
                <a:highlight>
                  <a:srgbClr val="FFFF00"/>
                </a:highlight>
                <a:ea typeface="Times New Roman" panose="02020603050405020304" pitchFamily="18" charset="0"/>
                <a:cs typeface="Times New Roman" panose="02020603050405020304" pitchFamily="18" charset="0"/>
              </a:rPr>
              <a:t>Pharmaceuticals</a:t>
            </a:r>
          </a:p>
          <a:p>
            <a:endParaRPr lang="en-GB" sz="2800" b="1" dirty="0">
              <a:solidFill>
                <a:schemeClr val="accent2">
                  <a:lumMod val="40000"/>
                  <a:lumOff val="60000"/>
                </a:schemeClr>
              </a:solidFill>
              <a:highlight>
                <a:srgbClr val="FFFF00"/>
              </a:highlight>
            </a:endParaRPr>
          </a:p>
        </p:txBody>
      </p:sp>
      <p:sp>
        <p:nvSpPr>
          <p:cNvPr id="5" name="TextBox 4">
            <a:extLst>
              <a:ext uri="{FF2B5EF4-FFF2-40B4-BE49-F238E27FC236}">
                <a16:creationId xmlns:a16="http://schemas.microsoft.com/office/drawing/2014/main" id="{A96AB5F9-C6CF-040B-C7C7-CA60B7789421}"/>
              </a:ext>
            </a:extLst>
          </p:cNvPr>
          <p:cNvSpPr txBox="1"/>
          <p:nvPr/>
        </p:nvSpPr>
        <p:spPr>
          <a:xfrm>
            <a:off x="5614416" y="2201429"/>
            <a:ext cx="6879336" cy="144655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97BE49">
                    <a:lumMod val="40000"/>
                    <a:lumOff val="60000"/>
                  </a:srgbClr>
                </a:solidFill>
                <a:effectLst/>
                <a:uLnTx/>
                <a:uFillTx/>
                <a:latin typeface="Arial" panose="020B0604020202020204" pitchFamily="34" charset="0"/>
                <a:ea typeface="+mn-ea"/>
                <a:cs typeface="Times New Roman" panose="02020603050405020304" pitchFamily="18" charset="0"/>
              </a:rPr>
              <a:t>The Seven F’s of Farming</a:t>
            </a:r>
          </a:p>
        </p:txBody>
      </p:sp>
    </p:spTree>
    <p:extLst>
      <p:ext uri="{BB962C8B-B14F-4D97-AF65-F5344CB8AC3E}">
        <p14:creationId xmlns:p14="http://schemas.microsoft.com/office/powerpoint/2010/main" val="2507890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ED6D82">
            <a:alpha val="50195"/>
          </a:srgbClr>
        </a:solidFill>
        <a:effectLst/>
      </p:bgPr>
    </p:bg>
    <p:spTree>
      <p:nvGrpSpPr>
        <p:cNvPr id="1" name=""/>
        <p:cNvGrpSpPr/>
        <p:nvPr/>
      </p:nvGrpSpPr>
      <p:grpSpPr>
        <a:xfrm>
          <a:off x="0" y="0"/>
          <a:ext cx="0" cy="0"/>
          <a:chOff x="0" y="0"/>
          <a:chExt cx="0" cy="0"/>
        </a:xfrm>
      </p:grpSpPr>
      <p:pic>
        <p:nvPicPr>
          <p:cNvPr id="88066" name="图片 3">
            <a:extLst>
              <a:ext uri="{FF2B5EF4-FFF2-40B4-BE49-F238E27FC236}">
                <a16:creationId xmlns:a16="http://schemas.microsoft.com/office/drawing/2014/main" id="{35D60EC7-CA00-DE03-356E-5451262E09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01" y="3860800"/>
            <a:ext cx="4856163"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图片 4">
            <a:extLst>
              <a:ext uri="{FF2B5EF4-FFF2-40B4-BE49-F238E27FC236}">
                <a16:creationId xmlns:a16="http://schemas.microsoft.com/office/drawing/2014/main" id="{0D26128C-B0D9-5651-0A36-DFB80693D45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9787" y="-34925"/>
            <a:ext cx="5400676"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图片 5">
            <a:extLst>
              <a:ext uri="{FF2B5EF4-FFF2-40B4-BE49-F238E27FC236}">
                <a16:creationId xmlns:a16="http://schemas.microsoft.com/office/drawing/2014/main" id="{97B3A6A4-6D29-B7E0-853D-E3B7EA3681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19776" y="3284539"/>
            <a:ext cx="54197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a16="http://schemas.microsoft.com/office/drawing/2014/main" id="{C2432E4C-573E-871C-74D5-ECE3014DE551}"/>
              </a:ext>
            </a:extLst>
          </p:cNvPr>
          <p:cNvSpPr txBox="1"/>
          <p:nvPr/>
        </p:nvSpPr>
        <p:spPr>
          <a:xfrm>
            <a:off x="6232525" y="287338"/>
            <a:ext cx="5264150" cy="914400"/>
          </a:xfrm>
          <a:prstGeom prst="rect">
            <a:avLst/>
          </a:prstGeom>
          <a:noFill/>
        </p:spPr>
        <p:txBody>
          <a:bodyPr>
            <a:spAutoFit/>
          </a:bodyPr>
          <a:lstStyle/>
          <a:p>
            <a:pPr eaLnBrk="0" fontAlgn="base" hangingPunct="0">
              <a:spcBef>
                <a:spcPct val="0"/>
              </a:spcBef>
              <a:spcAft>
                <a:spcPct val="0"/>
              </a:spcAft>
              <a:defRPr/>
            </a:pPr>
            <a:r>
              <a:rPr lang="en-GB" altLang="zh-CN" sz="2670" dirty="0">
                <a:solidFill>
                  <a:srgbClr val="000000"/>
                </a:solidFill>
                <a:latin typeface="Calibri" panose="020F0502020204030204" pitchFamily="34" charset="0"/>
                <a:ea typeface="宋体" panose="02010600030101010101" pitchFamily="2" charset="-122"/>
              </a:rPr>
              <a:t>Sequence alignment of </a:t>
            </a:r>
            <a:r>
              <a:rPr lang="en-GB" altLang="zh-CN" sz="2670" dirty="0" err="1">
                <a:solidFill>
                  <a:srgbClr val="000000"/>
                </a:solidFill>
                <a:latin typeface="Calibri" panose="020F0502020204030204" pitchFamily="34" charset="0"/>
                <a:ea typeface="宋体" panose="02010600030101010101" pitchFamily="2" charset="-122"/>
              </a:rPr>
              <a:t>contigs</a:t>
            </a:r>
            <a:r>
              <a:rPr lang="en-GB" altLang="zh-CN" sz="2670" dirty="0">
                <a:solidFill>
                  <a:srgbClr val="000000"/>
                </a:solidFill>
                <a:latin typeface="Calibri" panose="020F0502020204030204" pitchFamily="34" charset="0"/>
                <a:ea typeface="宋体" panose="02010600030101010101" pitchFamily="2" charset="-122"/>
              </a:rPr>
              <a:t> to </a:t>
            </a:r>
          </a:p>
          <a:p>
            <a:pPr eaLnBrk="0" fontAlgn="base" hangingPunct="0">
              <a:spcBef>
                <a:spcPct val="0"/>
              </a:spcBef>
              <a:spcAft>
                <a:spcPct val="0"/>
              </a:spcAft>
              <a:defRPr/>
            </a:pPr>
            <a:r>
              <a:rPr lang="en-GB" altLang="zh-CN" sz="2670" dirty="0">
                <a:solidFill>
                  <a:srgbClr val="000000"/>
                </a:solidFill>
                <a:latin typeface="Calibri" panose="020F0502020204030204" pitchFamily="34" charset="0"/>
                <a:ea typeface="宋体" panose="02010600030101010101" pitchFamily="2" charset="-122"/>
              </a:rPr>
              <a:t>complete sequences of </a:t>
            </a:r>
            <a:r>
              <a:rPr lang="en-GB" altLang="zh-CN" sz="2670" dirty="0" err="1">
                <a:solidFill>
                  <a:srgbClr val="000000"/>
                </a:solidFill>
                <a:latin typeface="Calibri" panose="020F0502020204030204" pitchFamily="34" charset="0"/>
                <a:ea typeface="宋体" panose="02010600030101010101" pitchFamily="2" charset="-122"/>
              </a:rPr>
              <a:t>rDNA</a:t>
            </a:r>
            <a:r>
              <a:rPr lang="en-GB" altLang="zh-CN" sz="2670" dirty="0">
                <a:solidFill>
                  <a:srgbClr val="000000"/>
                </a:solidFill>
                <a:latin typeface="Calibri" panose="020F0502020204030204" pitchFamily="34" charset="0"/>
                <a:ea typeface="宋体" panose="02010600030101010101" pitchFamily="2" charset="-122"/>
              </a:rPr>
              <a:t> of oat</a:t>
            </a:r>
            <a:endParaRPr lang="zh-CN" altLang="en-US" sz="2670" dirty="0">
              <a:solidFill>
                <a:srgbClr val="000000"/>
              </a:solidFill>
              <a:latin typeface="Calibri" panose="020F0502020204030204" pitchFamily="34" charset="0"/>
              <a:ea typeface="宋体" panose="02010600030101010101" pitchFamily="2" charset="-122"/>
            </a:endParaRPr>
          </a:p>
        </p:txBody>
      </p:sp>
      <p:sp>
        <p:nvSpPr>
          <p:cNvPr id="88070" name="文本框 7">
            <a:extLst>
              <a:ext uri="{FF2B5EF4-FFF2-40B4-BE49-F238E27FC236}">
                <a16:creationId xmlns:a16="http://schemas.microsoft.com/office/drawing/2014/main" id="{DBDFE719-B3F3-1815-98B0-BBC70293782D}"/>
              </a:ext>
            </a:extLst>
          </p:cNvPr>
          <p:cNvSpPr txBox="1">
            <a:spLocks noChangeArrowheads="1"/>
          </p:cNvSpPr>
          <p:nvPr/>
        </p:nvSpPr>
        <p:spPr bwMode="auto">
          <a:xfrm>
            <a:off x="6261101" y="1931988"/>
            <a:ext cx="45370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US" altLang="zh-CN" sz="3600">
                <a:solidFill>
                  <a:srgbClr val="000000"/>
                </a:solidFill>
                <a:latin typeface="Calibri" panose="020F0502020204030204" pitchFamily="34" charset="0"/>
              </a:rPr>
              <a:t>6 </a:t>
            </a:r>
            <a:r>
              <a:rPr lang="en-US" altLang="zh-CN" sz="2400">
                <a:solidFill>
                  <a:srgbClr val="000000"/>
                </a:solidFill>
                <a:latin typeface="Calibri" panose="020F0502020204030204" pitchFamily="34" charset="0"/>
              </a:rPr>
              <a:t>loci of 45S rDNA</a:t>
            </a:r>
          </a:p>
          <a:p>
            <a:pPr eaLnBrk="0" fontAlgn="base" hangingPunct="0">
              <a:spcBef>
                <a:spcPct val="0"/>
              </a:spcBef>
              <a:spcAft>
                <a:spcPct val="0"/>
              </a:spcAft>
              <a:buNone/>
            </a:pPr>
            <a:r>
              <a:rPr lang="en-US" altLang="zh-CN" sz="3600">
                <a:solidFill>
                  <a:srgbClr val="000000"/>
                </a:solidFill>
                <a:latin typeface="Calibri" panose="020F0502020204030204" pitchFamily="34" charset="0"/>
              </a:rPr>
              <a:t>14 </a:t>
            </a:r>
            <a:r>
              <a:rPr lang="en-US" altLang="zh-CN" sz="2400">
                <a:solidFill>
                  <a:srgbClr val="000000"/>
                </a:solidFill>
                <a:latin typeface="Calibri" panose="020F0502020204030204" pitchFamily="34" charset="0"/>
              </a:rPr>
              <a:t>loci of 5S rDNA</a:t>
            </a:r>
            <a:endParaRPr lang="zh-CN" altLang="en-US" sz="2400">
              <a:solidFill>
                <a:srgbClr val="000000"/>
              </a:solidFill>
              <a:latin typeface="Calibri" panose="020F0502020204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41EA-5376-0F63-B861-54844CB6F60B}"/>
              </a:ext>
            </a:extLst>
          </p:cNvPr>
          <p:cNvSpPr>
            <a:spLocks noGrp="1"/>
          </p:cNvSpPr>
          <p:nvPr>
            <p:ph type="title"/>
          </p:nvPr>
        </p:nvSpPr>
        <p:spPr/>
        <p:txBody>
          <a:bodyPr>
            <a:noAutofit/>
          </a:bodyPr>
          <a:lstStyle/>
          <a:p>
            <a:r>
              <a:rPr lang="en-GB" sz="2800" dirty="0"/>
              <a:t>Cytogenomics of oat (Avena) genome evolution: Intra- and inter-genomic chromosomal translocations, repetitive DNA dynamics, and reconstruction of ancestral grass karyotypes show genome evolution in action</a:t>
            </a:r>
          </a:p>
        </p:txBody>
      </p:sp>
      <p:sp>
        <p:nvSpPr>
          <p:cNvPr id="3" name="Content Placeholder 2">
            <a:extLst>
              <a:ext uri="{FF2B5EF4-FFF2-40B4-BE49-F238E27FC236}">
                <a16:creationId xmlns:a16="http://schemas.microsoft.com/office/drawing/2014/main" id="{D563B27E-A493-2908-CA60-486EDF4DE6AC}"/>
              </a:ext>
            </a:extLst>
          </p:cNvPr>
          <p:cNvSpPr>
            <a:spLocks noGrp="1"/>
          </p:cNvSpPr>
          <p:nvPr>
            <p:ph idx="1"/>
          </p:nvPr>
        </p:nvSpPr>
        <p:spPr/>
        <p:txBody>
          <a:bodyPr>
            <a:normAutofit fontScale="70000" lnSpcReduction="20000"/>
          </a:bodyPr>
          <a:lstStyle/>
          <a:p>
            <a:r>
              <a:rPr lang="en-US" dirty="0"/>
              <a:t>Chromosome-scale genome assemblies, sequence reads, and fluorescence in situ hybridization (FISH) of Avena species reveal key evolutionary mechanisms in the </a:t>
            </a:r>
            <a:r>
              <a:rPr lang="en-US" dirty="0" err="1"/>
              <a:t>Aveneae</a:t>
            </a:r>
            <a:r>
              <a:rPr lang="en-US" dirty="0"/>
              <a:t> tribe, complementing and often contrasting with the </a:t>
            </a:r>
            <a:r>
              <a:rPr lang="en-US" dirty="0" err="1"/>
              <a:t>Triticeae</a:t>
            </a:r>
            <a:r>
              <a:rPr lang="en-US" dirty="0"/>
              <a:t> wheats. We demonstrate how Avena's 10-15-fold genome expansion from rice/</a:t>
            </a:r>
            <a:r>
              <a:rPr lang="en-US" dirty="0" err="1"/>
              <a:t>Brachypodium</a:t>
            </a:r>
            <a:r>
              <a:rPr lang="en-US" dirty="0"/>
              <a:t> enables visualization of the ancestral grass karyotype, with uniform chromosome arm size expansion, conserved synteny, repetitive DNA divergence with homogenization, and chromosomal rearrangements including nesting. Notably, Avena diploid and polyploid species show large (&gt;50Mb) distal translocations during evolution, contrasting with fewer, often centromeric translocations in wheat. Avena polyploids exhibit frequent distal intergenomic exchanges, mapped in tetraploids, </a:t>
            </a:r>
            <a:r>
              <a:rPr lang="en-US" dirty="0" err="1"/>
              <a:t>hexaploids</a:t>
            </a:r>
            <a:r>
              <a:rPr lang="en-US" dirty="0"/>
              <a:t> (AACCDD), and octoploids using repetitive probes and in genome assemblies. Repetitive DNA, comprising some 80% of the genome (dominated by Ty3/Gypsy retroelements), shows constrained family amplification and genome-specific homogenization, driving sequence evolution. Structural variation is critical to characterize, and the patterns have implications for both speciation in </a:t>
            </a:r>
            <a:r>
              <a:rPr lang="en-US" dirty="0" err="1"/>
              <a:t>Aveneae</a:t>
            </a:r>
            <a:r>
              <a:rPr lang="en-US" dirty="0"/>
              <a:t> and the ways the biodiversity in the Tribe can be exploited in breeding, through targeted strategies for </a:t>
            </a:r>
            <a:r>
              <a:rPr lang="en-US" dirty="0" err="1"/>
              <a:t>introgressing</a:t>
            </a:r>
            <a:r>
              <a:rPr lang="en-US" dirty="0"/>
              <a:t> wild Avena traits into hexaploid oats.</a:t>
            </a:r>
          </a:p>
          <a:p>
            <a:r>
              <a:rPr lang="en-US" dirty="0"/>
              <a:t>We are grateful to our co-authors and collaborators; further information and references are at www.molcyt.org</a:t>
            </a:r>
            <a:endParaRPr lang="en-GB" dirty="0"/>
          </a:p>
        </p:txBody>
      </p:sp>
    </p:spTree>
    <p:extLst>
      <p:ext uri="{BB962C8B-B14F-4D97-AF65-F5344CB8AC3E}">
        <p14:creationId xmlns:p14="http://schemas.microsoft.com/office/powerpoint/2010/main" val="2197379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0F96E-12EC-2CD0-580F-DD296AD1EA1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F37D68-7296-B0A9-4069-057A8C4B59FC}"/>
              </a:ext>
            </a:extLst>
          </p:cNvPr>
          <p:cNvSpPr>
            <a:spLocks noGrp="1"/>
          </p:cNvSpPr>
          <p:nvPr>
            <p:ph idx="1"/>
          </p:nvPr>
        </p:nvSpPr>
        <p:spPr/>
        <p:txBody>
          <a:bodyPr/>
          <a:lstStyle/>
          <a:p>
            <a:r>
              <a:rPr lang="en-US" dirty="0"/>
              <a:t>Here, we aimed to perform a comprehensive genome-wide identification and characterization of the lectin receptor-like kinase (</a:t>
            </a:r>
            <a:r>
              <a:rPr lang="en-US" dirty="0" err="1"/>
              <a:t>LecRLK</a:t>
            </a:r>
            <a:r>
              <a:rPr lang="en-US" dirty="0"/>
              <a:t>) gene family in Avena sativa (oat), with a focus on elucidating their potential roles in salt stress tolerance. Specifically, this study aimed to identify </a:t>
            </a:r>
            <a:r>
              <a:rPr lang="en-US" dirty="0" err="1"/>
              <a:t>LecRLK</a:t>
            </a:r>
            <a:r>
              <a:rPr lang="en-US" dirty="0"/>
              <a:t> gene family members and analyze their gene structures, conserved domains, and phylogenetic relationships. Additionally, utilizing transcriptomic data, we investigated the expression profiles of these genes under salt stress conditions</a:t>
            </a:r>
            <a:endParaRPr lang="en-GB" dirty="0"/>
          </a:p>
        </p:txBody>
      </p:sp>
    </p:spTree>
    <p:extLst>
      <p:ext uri="{BB962C8B-B14F-4D97-AF65-F5344CB8AC3E}">
        <p14:creationId xmlns:p14="http://schemas.microsoft.com/office/powerpoint/2010/main" val="3060294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AE7F-8F81-39A9-50A1-D67938C5C6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5505F41-B0B2-2251-4677-5A36F9087279}"/>
              </a:ext>
            </a:extLst>
          </p:cNvPr>
          <p:cNvSpPr>
            <a:spLocks noGrp="1"/>
          </p:cNvSpPr>
          <p:nvPr>
            <p:ph idx="1"/>
          </p:nvPr>
        </p:nvSpPr>
        <p:spPr/>
        <p:txBody>
          <a:bodyPr>
            <a:normAutofit fontScale="85000" lnSpcReduction="20000"/>
          </a:bodyPr>
          <a:lstStyle/>
          <a:p>
            <a:r>
              <a:rPr lang="en-GB" dirty="0"/>
              <a:t>Poster 7. Endogenous </a:t>
            </a:r>
            <a:r>
              <a:rPr lang="en-GB" dirty="0" err="1"/>
              <a:t>pararetroviruses</a:t>
            </a:r>
            <a:r>
              <a:rPr lang="en-GB" dirty="0"/>
              <a:t> in tomatoes and their hybrids: Exploring their role from silencing to </a:t>
            </a:r>
            <a:r>
              <a:rPr lang="en-GB" dirty="0" err="1"/>
              <a:t>subgenome</a:t>
            </a:r>
            <a:r>
              <a:rPr lang="en-GB" dirty="0"/>
              <a:t> regulation. Nicola Schmidt1, Tony Heitkam1, Trude Schwarzacher2, Pat Heslop-Harrison2, Sara Lopez-Gomollon</a:t>
            </a:r>
          </a:p>
          <a:p>
            <a:r>
              <a:rPr lang="en-GB" dirty="0"/>
              <a:t>Poster 9. Cytogenomics of pasture grasses identifies rapidly evolving repetitive DNA to reveal features of chromosome evolution and polyploidy for phylogenetics and exploitation of biodiversity. Negar Karimi1, Lizo Masters2,3, Priyanka Rathore4, Hojjatollah Saeidi1, Maria Vorontsova2, Paulina Tomaszewska5,3, Qing Liu6, Pat (J.S.) Heslop-Harrison3,6, Trude Schwarzacher3,6</a:t>
            </a:r>
          </a:p>
          <a:p>
            <a:r>
              <a:rPr lang="en-GB" dirty="0"/>
              <a:t>Poster 17. The repetitive DNA sequence landscape in </a:t>
            </a:r>
            <a:r>
              <a:rPr lang="en-GB" dirty="0" err="1"/>
              <a:t>Epipactis</a:t>
            </a:r>
            <a:r>
              <a:rPr lang="en-GB" dirty="0"/>
              <a:t>: Chromosome and genome evolution defined by major repeat </a:t>
            </a:r>
            <a:r>
              <a:rPr lang="en-GB" dirty="0" err="1"/>
              <a:t>classes.Paulina</a:t>
            </a:r>
            <a:r>
              <a:rPr lang="en-GB" dirty="0"/>
              <a:t> Tomaszewska1, Natalia Szymczak1, Trude Schwarzacher2, Elzbieta Zolubak-Szczypiorska3, Pat Heslop-Harrison2, Anna Jakubska-Busse3</a:t>
            </a:r>
          </a:p>
          <a:p>
            <a:endParaRPr lang="en-GB" dirty="0"/>
          </a:p>
        </p:txBody>
      </p:sp>
    </p:spTree>
    <p:extLst>
      <p:ext uri="{BB962C8B-B14F-4D97-AF65-F5344CB8AC3E}">
        <p14:creationId xmlns:p14="http://schemas.microsoft.com/office/powerpoint/2010/main" val="16318216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C167-9C00-4D34-B868-904AA56F8A27}"/>
              </a:ext>
            </a:extLst>
          </p:cNvPr>
          <p:cNvSpPr>
            <a:spLocks noGrp="1"/>
          </p:cNvSpPr>
          <p:nvPr>
            <p:ph type="title"/>
          </p:nvPr>
        </p:nvSpPr>
        <p:spPr/>
        <p:txBody>
          <a:bodyPr/>
          <a:lstStyle/>
          <a:p>
            <a:r>
              <a:rPr lang="en-GB" b="1" dirty="0">
                <a:solidFill>
                  <a:srgbClr val="FFFF00"/>
                </a:solidFill>
              </a:rPr>
              <a:t>Cytogenomics = Genome Evolution = Plant &amp; Animal Breeding = Agriculture</a:t>
            </a:r>
          </a:p>
        </p:txBody>
      </p:sp>
      <p:sp>
        <p:nvSpPr>
          <p:cNvPr id="3" name="Content Placeholder 2">
            <a:extLst>
              <a:ext uri="{FF2B5EF4-FFF2-40B4-BE49-F238E27FC236}">
                <a16:creationId xmlns:a16="http://schemas.microsoft.com/office/drawing/2014/main" id="{3D4AC01C-F1C8-436D-973E-137E82D7750C}"/>
              </a:ext>
            </a:extLst>
          </p:cNvPr>
          <p:cNvSpPr>
            <a:spLocks noGrp="1"/>
          </p:cNvSpPr>
          <p:nvPr>
            <p:ph idx="1"/>
          </p:nvPr>
        </p:nvSpPr>
        <p:spPr/>
        <p:txBody>
          <a:bodyPr>
            <a:normAutofit fontScale="92500"/>
          </a:bodyPr>
          <a:lstStyle/>
          <a:p>
            <a:r>
              <a:rPr lang="en-GB" sz="4000" dirty="0"/>
              <a:t>Reconstructing the past </a:t>
            </a:r>
          </a:p>
          <a:p>
            <a:pPr marL="0" indent="0">
              <a:buNone/>
            </a:pPr>
            <a:r>
              <a:rPr lang="en-GB" sz="4000" dirty="0">
                <a:sym typeface="Wingdings" panose="05000000000000000000" pitchFamily="2" charset="2"/>
              </a:rPr>
              <a:t> Engineering the future</a:t>
            </a:r>
          </a:p>
          <a:p>
            <a:endParaRPr lang="en-GB" sz="4000" dirty="0">
              <a:sym typeface="Wingdings" panose="05000000000000000000" pitchFamily="2" charset="2"/>
            </a:endParaRPr>
          </a:p>
          <a:p>
            <a:r>
              <a:rPr lang="en-GB" sz="4000" dirty="0">
                <a:sym typeface="Wingdings" panose="05000000000000000000" pitchFamily="2" charset="2"/>
              </a:rPr>
              <a:t>The study of chromosomes </a:t>
            </a:r>
          </a:p>
          <a:p>
            <a:pPr lvl="1"/>
            <a:r>
              <a:rPr lang="en-GB" sz="3600" dirty="0">
                <a:sym typeface="Wingdings" panose="05000000000000000000" pitchFamily="2" charset="2"/>
              </a:rPr>
              <a:t>Illuminates the past</a:t>
            </a:r>
          </a:p>
          <a:p>
            <a:pPr lvl="1"/>
            <a:r>
              <a:rPr lang="en-GB" sz="3600" dirty="0">
                <a:sym typeface="Wingdings" panose="05000000000000000000" pitchFamily="2" charset="2"/>
              </a:rPr>
              <a:t>Shows the future</a:t>
            </a:r>
          </a:p>
          <a:p>
            <a:pPr lvl="1"/>
            <a:r>
              <a:rPr lang="en-GB" sz="3600" dirty="0">
                <a:sym typeface="Wingdings" panose="05000000000000000000" pitchFamily="2" charset="2"/>
              </a:rPr>
              <a:t>Maps and offers directed tools to shape agriculture</a:t>
            </a:r>
            <a:endParaRPr lang="en-GB" sz="3600" dirty="0"/>
          </a:p>
        </p:txBody>
      </p:sp>
    </p:spTree>
    <p:extLst>
      <p:ext uri="{BB962C8B-B14F-4D97-AF65-F5344CB8AC3E}">
        <p14:creationId xmlns:p14="http://schemas.microsoft.com/office/powerpoint/2010/main" val="1371512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E15F-AB5D-0E75-62D7-D4254A64386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99FC870-FCA7-FEA3-5D54-E34C342668E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AACABB5-3A79-093D-940C-1683D3DBABD8}"/>
              </a:ext>
            </a:extLst>
          </p:cNvPr>
          <p:cNvPicPr>
            <a:picLocks noChangeAspect="1"/>
          </p:cNvPicPr>
          <p:nvPr/>
        </p:nvPicPr>
        <p:blipFill>
          <a:blip r:embed="rId2"/>
          <a:stretch>
            <a:fillRect/>
          </a:stretch>
        </p:blipFill>
        <p:spPr>
          <a:xfrm>
            <a:off x="3273232" y="0"/>
            <a:ext cx="5645536" cy="6858000"/>
          </a:xfrm>
          <a:prstGeom prst="rect">
            <a:avLst/>
          </a:prstGeom>
        </p:spPr>
      </p:pic>
    </p:spTree>
    <p:extLst>
      <p:ext uri="{BB962C8B-B14F-4D97-AF65-F5344CB8AC3E}">
        <p14:creationId xmlns:p14="http://schemas.microsoft.com/office/powerpoint/2010/main" val="1638844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FFFF9E"/>
        </a:solidFill>
        <a:effectLst/>
      </p:bgPr>
    </p:bg>
    <p:spTree>
      <p:nvGrpSpPr>
        <p:cNvPr id="1" name=""/>
        <p:cNvGrpSpPr/>
        <p:nvPr/>
      </p:nvGrpSpPr>
      <p:grpSpPr>
        <a:xfrm>
          <a:off x="0" y="0"/>
          <a:ext cx="0" cy="0"/>
          <a:chOff x="0" y="0"/>
          <a:chExt cx="0" cy="0"/>
        </a:xfrm>
      </p:grpSpPr>
      <p:sp>
        <p:nvSpPr>
          <p:cNvPr id="81922" name="文本框 2">
            <a:extLst>
              <a:ext uri="{FF2B5EF4-FFF2-40B4-BE49-F238E27FC236}">
                <a16:creationId xmlns:a16="http://schemas.microsoft.com/office/drawing/2014/main" id="{C8F23D79-3F4B-7ABA-9D6C-558A677B0435}"/>
              </a:ext>
            </a:extLst>
          </p:cNvPr>
          <p:cNvSpPr txBox="1">
            <a:spLocks noChangeArrowheads="1"/>
          </p:cNvSpPr>
          <p:nvPr/>
        </p:nvSpPr>
        <p:spPr bwMode="auto">
          <a:xfrm>
            <a:off x="7824789" y="692150"/>
            <a:ext cx="352742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anose="020B0604030504040204" pitchFamily="34" charset="0"/>
                <a:ea typeface="宋体" panose="02010600030101010101" pitchFamily="2" charset="-122"/>
              </a:defRPr>
            </a:lvl1pPr>
            <a:lvl2pPr marL="742950" indent="-285750">
              <a:spcBef>
                <a:spcPct val="20000"/>
              </a:spcBef>
              <a:buChar char="–"/>
              <a:defRPr sz="2800">
                <a:solidFill>
                  <a:schemeClr val="tx1"/>
                </a:solidFill>
                <a:latin typeface="Verdana" panose="020B0604030504040204" pitchFamily="34" charset="0"/>
                <a:ea typeface="宋体" panose="02010600030101010101" pitchFamily="2" charset="-122"/>
              </a:defRPr>
            </a:lvl2pPr>
            <a:lvl3pPr marL="1143000" indent="-228600">
              <a:spcBef>
                <a:spcPct val="20000"/>
              </a:spcBef>
              <a:buChar char="•"/>
              <a:defRPr sz="2400">
                <a:solidFill>
                  <a:schemeClr val="tx1"/>
                </a:solidFill>
                <a:latin typeface="Verdana" panose="020B0604030504040204" pitchFamily="34" charset="0"/>
                <a:ea typeface="宋体" panose="02010600030101010101" pitchFamily="2" charset="-122"/>
              </a:defRPr>
            </a:lvl3pPr>
            <a:lvl4pPr marL="1600200" indent="-228600">
              <a:spcBef>
                <a:spcPct val="20000"/>
              </a:spcBef>
              <a:buChar char="–"/>
              <a:defRPr sz="2000">
                <a:solidFill>
                  <a:schemeClr val="tx1"/>
                </a:solidFill>
                <a:latin typeface="Verdana" panose="020B0604030504040204" pitchFamily="34" charset="0"/>
                <a:ea typeface="宋体" panose="02010600030101010101" pitchFamily="2" charset="-122"/>
              </a:defRPr>
            </a:lvl4pPr>
            <a:lvl5pPr marL="2057400" indent="-228600">
              <a:spcBef>
                <a:spcPct val="20000"/>
              </a:spcBef>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宋体" panose="02010600030101010101" pitchFamily="2" charset="-122"/>
              </a:defRPr>
            </a:lvl9pPr>
          </a:lstStyle>
          <a:p>
            <a:pPr eaLnBrk="0" fontAlgn="base" hangingPunct="0">
              <a:spcBef>
                <a:spcPct val="0"/>
              </a:spcBef>
              <a:spcAft>
                <a:spcPct val="0"/>
              </a:spcAft>
              <a:buNone/>
            </a:pPr>
            <a:r>
              <a:rPr lang="en-GB" altLang="zh-CN">
                <a:solidFill>
                  <a:srgbClr val="000000"/>
                </a:solidFill>
                <a:latin typeface="Calibri" panose="020F0502020204030204" pitchFamily="34" charset="0"/>
              </a:rPr>
              <a:t>Probes labelling C-, A- and D-genomes</a:t>
            </a:r>
            <a:endParaRPr lang="zh-CN" altLang="zh-CN">
              <a:solidFill>
                <a:srgbClr val="000000"/>
              </a:solidFill>
              <a:latin typeface="Calibri" panose="020F0502020204030204" pitchFamily="34" charset="0"/>
            </a:endParaRPr>
          </a:p>
          <a:p>
            <a:pPr eaLnBrk="0" fontAlgn="base" hangingPunct="0">
              <a:spcBef>
                <a:spcPct val="0"/>
              </a:spcBef>
              <a:spcAft>
                <a:spcPct val="0"/>
              </a:spcAft>
              <a:buNone/>
            </a:pPr>
            <a:endParaRPr lang="zh-CN" altLang="en-US" sz="1800">
              <a:solidFill>
                <a:srgbClr val="006699"/>
              </a:solidFill>
              <a:latin typeface="Calibri" panose="020F0502020204030204" pitchFamily="34" charset="0"/>
            </a:endParaRPr>
          </a:p>
        </p:txBody>
      </p:sp>
      <p:pic>
        <p:nvPicPr>
          <p:cNvPr id="81923" name="图片 3">
            <a:extLst>
              <a:ext uri="{FF2B5EF4-FFF2-40B4-BE49-F238E27FC236}">
                <a16:creationId xmlns:a16="http://schemas.microsoft.com/office/drawing/2014/main" id="{13418B33-DD69-8197-35E8-CD1038E829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6872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662.292913385827,&quot;width&quot;:8385.52913385826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Verdana"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Verdana" pitchFamily="34" charset="0"/>
            <a:ea typeface="宋体" pitchFamily="2" charset="-122"/>
          </a:defRPr>
        </a:defPPr>
      </a:lstStyle>
    </a:lnDef>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HeslopHarrisonPlantChrBiolV1</Template>
  <TotalTime>3116</TotalTime>
  <Words>2772</Words>
  <Application>Microsoft Office PowerPoint</Application>
  <PresentationFormat>Widescreen</PresentationFormat>
  <Paragraphs>267</Paragraphs>
  <Slides>53</Slides>
  <Notes>21</Notes>
  <HiddenSlides>0</HiddenSlides>
  <MMClips>0</MMClips>
  <ScaleCrop>false</ScaleCrop>
  <HeadingPairs>
    <vt:vector size="8" baseType="variant">
      <vt:variant>
        <vt:lpstr>Fonts Used</vt:lpstr>
      </vt:variant>
      <vt:variant>
        <vt:i4>15</vt:i4>
      </vt:variant>
      <vt:variant>
        <vt:lpstr>Theme</vt:lpstr>
      </vt:variant>
      <vt:variant>
        <vt:i4>3</vt:i4>
      </vt:variant>
      <vt:variant>
        <vt:lpstr>Embedded OLE Servers</vt:lpstr>
      </vt:variant>
      <vt:variant>
        <vt:i4>1</vt:i4>
      </vt:variant>
      <vt:variant>
        <vt:lpstr>Slide Titles</vt:lpstr>
      </vt:variant>
      <vt:variant>
        <vt:i4>53</vt:i4>
      </vt:variant>
    </vt:vector>
  </HeadingPairs>
  <TitlesOfParts>
    <vt:vector size="72" baseType="lpstr">
      <vt:lpstr>华文细黑</vt:lpstr>
      <vt:lpstr>AdvTTd3a5f740</vt:lpstr>
      <vt:lpstr>AdvTTd3a5f740+fb</vt:lpstr>
      <vt:lpstr>Aptos</vt:lpstr>
      <vt:lpstr>Aptos Display</vt:lpstr>
      <vt:lpstr>Arial</vt:lpstr>
      <vt:lpstr>Calibri</vt:lpstr>
      <vt:lpstr>Calibri Light</vt:lpstr>
      <vt:lpstr>Droid Sans Fallback</vt:lpstr>
      <vt:lpstr>Helvetica-Narrow</vt:lpstr>
      <vt:lpstr>楷体_GB2312</vt:lpstr>
      <vt:lpstr>PingFang SC</vt:lpstr>
      <vt:lpstr>Times New Roman</vt:lpstr>
      <vt:lpstr>Verdana</vt:lpstr>
      <vt:lpstr>Wingdings</vt:lpstr>
      <vt:lpstr>Office Theme</vt:lpstr>
      <vt:lpstr>Balloons</vt:lpstr>
      <vt:lpstr>1_Office Theme</vt:lpstr>
      <vt:lpstr>Image</vt:lpstr>
      <vt:lpstr>Cytogenomics of oats (Avena):  genome evolution in action</vt:lpstr>
      <vt:lpstr>PowerPoint Presentation</vt:lpstr>
      <vt:lpstr>PowerPoint Presentation</vt:lpstr>
      <vt:lpstr>        Complexity of mitochondrial genomes</vt:lpstr>
      <vt:lpstr>         (Not) Explaining mitochondrial evolution</vt:lpstr>
      <vt:lpstr>PowerPoint Presentation</vt:lpstr>
      <vt:lpstr>PowerPoint Presentation</vt:lpstr>
      <vt:lpstr>k-mer analysis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Cytogenomics of oats (Avena):  genome evolution in action</vt:lpstr>
      <vt:lpstr>What has farming and agriculture done  </vt:lpstr>
      <vt:lpstr>PowerPoint Presentation</vt:lpstr>
      <vt:lpstr>Cytogenomics of oat (Avena) genome evolution: Intra- and inter-genomic chromosomal translocations, repetitive DNA dynamics, and reconstruction of ancestral grass karyotypes show genome evolution in action</vt:lpstr>
      <vt:lpstr>PowerPoint Presentation</vt:lpstr>
      <vt:lpstr>PowerPoint Presentation</vt:lpstr>
      <vt:lpstr>Cytogenomics = Genome Evolution = Plant &amp; Animal Breeding = Agriculture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Heslop-Harrison, Pat (Prof.)</dc:creator>
  <cp:lastModifiedBy>Heslop-Harrison, Pat (Prof.)</cp:lastModifiedBy>
  <cp:revision>13</cp:revision>
  <dcterms:created xsi:type="dcterms:W3CDTF">2025-08-23T10:33:57Z</dcterms:created>
  <dcterms:modified xsi:type="dcterms:W3CDTF">2025-09-14T11:43:51Z</dcterms:modified>
</cp:coreProperties>
</file>