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5" r:id="rId3"/>
    <p:sldMasterId id="2147483737" r:id="rId4"/>
    <p:sldMasterId id="2147483749" r:id="rId5"/>
    <p:sldMasterId id="2147483764" r:id="rId6"/>
    <p:sldMasterId id="2147483776" r:id="rId7"/>
    <p:sldMasterId id="2147483791" r:id="rId8"/>
    <p:sldMasterId id="2147483816" r:id="rId9"/>
    <p:sldMasterId id="2147483829" r:id="rId10"/>
    <p:sldMasterId id="2147483844" r:id="rId11"/>
    <p:sldMasterId id="2147483860" r:id="rId12"/>
    <p:sldMasterId id="2147483872" r:id="rId13"/>
  </p:sldMasterIdLst>
  <p:notesMasterIdLst>
    <p:notesMasterId r:id="rId96"/>
  </p:notesMasterIdLst>
  <p:sldIdLst>
    <p:sldId id="256" r:id="rId14"/>
    <p:sldId id="720" r:id="rId15"/>
    <p:sldId id="721" r:id="rId16"/>
    <p:sldId id="6384333" r:id="rId17"/>
    <p:sldId id="260" r:id="rId18"/>
    <p:sldId id="665" r:id="rId19"/>
    <p:sldId id="286" r:id="rId20"/>
    <p:sldId id="241265394" r:id="rId21"/>
    <p:sldId id="667" r:id="rId22"/>
    <p:sldId id="559" r:id="rId23"/>
    <p:sldId id="6384342" r:id="rId24"/>
    <p:sldId id="585" r:id="rId25"/>
    <p:sldId id="560" r:id="rId26"/>
    <p:sldId id="562" r:id="rId27"/>
    <p:sldId id="561" r:id="rId28"/>
    <p:sldId id="584" r:id="rId29"/>
    <p:sldId id="731" r:id="rId30"/>
    <p:sldId id="628" r:id="rId31"/>
    <p:sldId id="704" r:id="rId32"/>
    <p:sldId id="241265287" r:id="rId33"/>
    <p:sldId id="752" r:id="rId34"/>
    <p:sldId id="750" r:id="rId35"/>
    <p:sldId id="666" r:id="rId36"/>
    <p:sldId id="708" r:id="rId37"/>
    <p:sldId id="722" r:id="rId38"/>
    <p:sldId id="723" r:id="rId39"/>
    <p:sldId id="668" r:id="rId40"/>
    <p:sldId id="241265289" r:id="rId41"/>
    <p:sldId id="669" r:id="rId42"/>
    <p:sldId id="670" r:id="rId43"/>
    <p:sldId id="241265251" r:id="rId44"/>
    <p:sldId id="661" r:id="rId45"/>
    <p:sldId id="662" r:id="rId46"/>
    <p:sldId id="852" r:id="rId47"/>
    <p:sldId id="241265272" r:id="rId48"/>
    <p:sldId id="241265270" r:id="rId49"/>
    <p:sldId id="241265271" r:id="rId50"/>
    <p:sldId id="241265269" r:id="rId51"/>
    <p:sldId id="241265257" r:id="rId52"/>
    <p:sldId id="486" r:id="rId53"/>
    <p:sldId id="241265273" r:id="rId54"/>
    <p:sldId id="241265274" r:id="rId55"/>
    <p:sldId id="511" r:id="rId56"/>
    <p:sldId id="241265247" r:id="rId57"/>
    <p:sldId id="516" r:id="rId58"/>
    <p:sldId id="241265378" r:id="rId59"/>
    <p:sldId id="6384339" r:id="rId60"/>
    <p:sldId id="259" r:id="rId61"/>
    <p:sldId id="241265414" r:id="rId62"/>
    <p:sldId id="241265421" r:id="rId63"/>
    <p:sldId id="241265277" r:id="rId64"/>
    <p:sldId id="241265423" r:id="rId65"/>
    <p:sldId id="241265422" r:id="rId66"/>
    <p:sldId id="241265424" r:id="rId67"/>
    <p:sldId id="241265384" r:id="rId68"/>
    <p:sldId id="432" r:id="rId69"/>
    <p:sldId id="241265263" r:id="rId70"/>
    <p:sldId id="241265264" r:id="rId71"/>
    <p:sldId id="241265266" r:id="rId72"/>
    <p:sldId id="241265267" r:id="rId73"/>
    <p:sldId id="241265368" r:id="rId74"/>
    <p:sldId id="241265382" r:id="rId75"/>
    <p:sldId id="830" r:id="rId76"/>
    <p:sldId id="241265391" r:id="rId77"/>
    <p:sldId id="241265336" r:id="rId78"/>
    <p:sldId id="6384375" r:id="rId79"/>
    <p:sldId id="6384376" r:id="rId80"/>
    <p:sldId id="241265325" r:id="rId81"/>
    <p:sldId id="6384367" r:id="rId82"/>
    <p:sldId id="241265324" r:id="rId83"/>
    <p:sldId id="241265331" r:id="rId84"/>
    <p:sldId id="241265390" r:id="rId85"/>
    <p:sldId id="241265426" r:id="rId86"/>
    <p:sldId id="6384336" r:id="rId87"/>
    <p:sldId id="241265428" r:id="rId88"/>
    <p:sldId id="241265433" r:id="rId89"/>
    <p:sldId id="241265434" r:id="rId90"/>
    <p:sldId id="241265429" r:id="rId91"/>
    <p:sldId id="241265430" r:id="rId92"/>
    <p:sldId id="241265431" r:id="rId93"/>
    <p:sldId id="6384334" r:id="rId94"/>
    <p:sldId id="241265432" r:id="rId9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7DCE9-825A-4110-8EA2-E362EADD03D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5F9CF-027A-4C7A-8234-C31EAAB5C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477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01DED-FEDC-4426-A5E1-D8446593EA6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017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Patg Heslop-Harrison www.molcyt.com</a:t>
            </a:r>
          </a:p>
        </p:txBody>
      </p:sp>
      <p:sp>
        <p:nvSpPr>
          <p:cNvPr id="13107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4E27BC3F-3CB2-4F9D-A95C-EFCE81BAEE4C}" type="slidenum">
              <a:rPr lang="en-US" altLang="en-US" sz="1200" smtClean="0">
                <a:latin typeface="Tahoma" pitchFamily="34" charset="0"/>
              </a:rPr>
              <a:pPr/>
              <a:t>3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310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31078" name="Date Placeholder 7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endParaRPr lang="en-GB" altLang="en-US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89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Patg Heslop-Harrison www.molcyt.com</a:t>
            </a:r>
          </a:p>
        </p:txBody>
      </p:sp>
      <p:sp>
        <p:nvSpPr>
          <p:cNvPr id="32870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56527762-28C8-4B81-93D7-E38C0EE13EDE}" type="slidenum"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pPr/>
              <a:t>6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28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4213"/>
            <a:ext cx="6094412" cy="3429000"/>
          </a:xfrm>
          <a:ln/>
        </p:spPr>
      </p:sp>
      <p:sp>
        <p:nvSpPr>
          <p:cNvPr id="3287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28710" name="Date Placeholder 7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86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12"/>
          <p:cNvSpPr>
            <a:spLocks noGrp="1" noChangeArrowheads="1"/>
          </p:cNvSpPr>
          <p:nvPr>
            <p:ph type="ft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/>
            <a:r>
              <a:rPr lang="en-US" altLang="en-US" sz="1200">
                <a:solidFill>
                  <a:srgbClr val="000000"/>
                </a:solidFill>
              </a:rPr>
              <a:t>Patg Heslop-Harrison www.molcyt.com</a:t>
            </a:r>
          </a:p>
        </p:txBody>
      </p:sp>
      <p:sp>
        <p:nvSpPr>
          <p:cNvPr id="244739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fld id="{0085CB27-3B6C-4297-B1E1-5F8745BF1F87}" type="slidenum"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pPr/>
              <a:t>7</a:t>
            </a:fld>
            <a:endParaRPr lang="en-US" altLang="en-US" sz="1200">
              <a:solidFill>
                <a:srgbClr val="000000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244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55650"/>
            <a:ext cx="6602412" cy="371475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244742" name="Date Placeholder 7"/>
          <p:cNvSpPr>
            <a:spLocks noGrp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Tahom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83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Trude Schwarzacher schwarzacher.com</a:t>
            </a:r>
          </a:p>
        </p:txBody>
      </p:sp>
      <p:sp>
        <p:nvSpPr>
          <p:cNvPr id="35635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306B4-2A30-426F-A84E-15C3C93BB1E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pitchFamily="34" charset="0"/>
            </a:endParaRPr>
          </a:p>
        </p:txBody>
      </p:sp>
      <p:sp>
        <p:nvSpPr>
          <p:cNvPr id="3563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4213"/>
            <a:ext cx="6094412" cy="3429000"/>
          </a:xfrm>
          <a:ln/>
        </p:spPr>
      </p:sp>
      <p:sp>
        <p:nvSpPr>
          <p:cNvPr id="3563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3399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Patg Heslop-Harrison www.molcyt.com</a:t>
            </a:r>
          </a:p>
        </p:txBody>
      </p:sp>
      <p:sp>
        <p:nvSpPr>
          <p:cNvPr id="33075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01B69847-FBF1-4512-8201-FBF436218C7F}" type="slidenum"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pPr/>
              <a:t>9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30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4213"/>
            <a:ext cx="6094412" cy="3429000"/>
          </a:xfrm>
          <a:ln/>
        </p:spPr>
      </p:sp>
      <p:sp>
        <p:nvSpPr>
          <p:cNvPr id="3307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30758" name="Date Placeholder 7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81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Trude Schwarzacher schwarzacher.com</a:t>
            </a:r>
          </a:p>
        </p:txBody>
      </p:sp>
      <p:sp>
        <p:nvSpPr>
          <p:cNvPr id="32051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A258B0C0-F30D-4207-9E36-CA6A7FCE9BFB}" type="slidenum">
              <a:rPr lang="en-US" altLang="en-US" sz="1200">
                <a:solidFill>
                  <a:srgbClr val="000000"/>
                </a:solidFill>
                <a:latin typeface="Tahoma" pitchFamily="34" charset="0"/>
              </a:rPr>
              <a:pPr/>
              <a:t>10</a:t>
            </a:fld>
            <a:endParaRPr lang="en-US" altLang="en-US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20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2950"/>
            <a:ext cx="6615113" cy="3722688"/>
          </a:xfrm>
          <a:ln/>
        </p:spPr>
      </p:sp>
      <p:sp>
        <p:nvSpPr>
          <p:cNvPr id="3205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4791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12"/>
          <p:cNvSpPr txBox="1">
            <a:spLocks noGrp="1" noChangeArrowheads="1"/>
          </p:cNvSpPr>
          <p:nvPr/>
        </p:nvSpPr>
        <p:spPr bwMode="auto">
          <a:xfrm>
            <a:off x="1" y="9430926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t>Patg Heslop-Harrison www.molcyt.com</a:t>
            </a:r>
          </a:p>
        </p:txBody>
      </p:sp>
      <p:sp>
        <p:nvSpPr>
          <p:cNvPr id="334851" name="Rectangle 13"/>
          <p:cNvSpPr txBox="1">
            <a:spLocks noGrp="1" noChangeArrowheads="1"/>
          </p:cNvSpPr>
          <p:nvPr/>
        </p:nvSpPr>
        <p:spPr bwMode="auto">
          <a:xfrm>
            <a:off x="3852753" y="9430926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fld id="{01C5C9EA-E7F9-4C07-8C6A-E6E0A418E147}" type="slidenum">
              <a:rPr lang="en-US" altLang="en-US" sz="1200" smtClean="0">
                <a:solidFill>
                  <a:prstClr val="black"/>
                </a:solidFill>
                <a:latin typeface="Tahoma" pitchFamily="34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t>13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34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7713"/>
            <a:ext cx="6607175" cy="3717925"/>
          </a:xfrm>
          <a:ln w="12699" cap="flat"/>
        </p:spPr>
      </p:sp>
      <p:sp>
        <p:nvSpPr>
          <p:cNvPr id="334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834" y="4715463"/>
            <a:ext cx="4982009" cy="4466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880" tIns="48441" rIns="96880" bIns="48441" anchor="ctr"/>
          <a:lstStyle/>
          <a:p>
            <a:endParaRPr lang="en-GB" altLang="en-US"/>
          </a:p>
        </p:txBody>
      </p:sp>
      <p:sp>
        <p:nvSpPr>
          <p:cNvPr id="334854" name="Date Placeholder 7"/>
          <p:cNvSpPr txBox="1">
            <a:spLocks noGrp="1"/>
          </p:cNvSpPr>
          <p:nvPr/>
        </p:nvSpPr>
        <p:spPr bwMode="auto">
          <a:xfrm>
            <a:off x="3852753" y="0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60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12"/>
          <p:cNvSpPr txBox="1">
            <a:spLocks noGrp="1" noChangeArrowheads="1"/>
          </p:cNvSpPr>
          <p:nvPr/>
        </p:nvSpPr>
        <p:spPr bwMode="auto">
          <a:xfrm>
            <a:off x="1" y="9430926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>
                <a:solidFill>
                  <a:prstClr val="black"/>
                </a:solidFill>
                <a:latin typeface="Times" pitchFamily="18" charset="0"/>
              </a:rPr>
              <a:t>Patg Heslop-Harrison www.molcyt.com</a:t>
            </a:r>
          </a:p>
        </p:txBody>
      </p:sp>
      <p:sp>
        <p:nvSpPr>
          <p:cNvPr id="336899" name="Rectangle 13"/>
          <p:cNvSpPr txBox="1">
            <a:spLocks noGrp="1" noChangeArrowheads="1"/>
          </p:cNvSpPr>
          <p:nvPr/>
        </p:nvSpPr>
        <p:spPr bwMode="auto">
          <a:xfrm>
            <a:off x="3852753" y="9430926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fld id="{58EF42C0-DBAC-4207-BAFB-226300D00F9A}" type="slidenum">
              <a:rPr lang="en-US" altLang="en-US" sz="1200" smtClean="0">
                <a:solidFill>
                  <a:prstClr val="black"/>
                </a:solidFill>
                <a:latin typeface="Times" pitchFamily="18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t>14</a:t>
            </a:fld>
            <a:endParaRPr lang="en-US" altLang="en-US" sz="120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336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2950"/>
            <a:ext cx="6615113" cy="3722688"/>
          </a:xfrm>
          <a:ln/>
        </p:spPr>
      </p:sp>
      <p:sp>
        <p:nvSpPr>
          <p:cNvPr id="3369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030" y="4715463"/>
            <a:ext cx="5439616" cy="4466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Times" pitchFamily="18" charset="0"/>
            </a:endParaRPr>
          </a:p>
        </p:txBody>
      </p:sp>
      <p:sp>
        <p:nvSpPr>
          <p:cNvPr id="336902" name="Date Placeholder 5"/>
          <p:cNvSpPr txBox="1">
            <a:spLocks noGrp="1"/>
          </p:cNvSpPr>
          <p:nvPr/>
        </p:nvSpPr>
        <p:spPr bwMode="auto">
          <a:xfrm>
            <a:off x="3852753" y="0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75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12"/>
          <p:cNvSpPr txBox="1">
            <a:spLocks noGrp="1" noChangeArrowheads="1"/>
          </p:cNvSpPr>
          <p:nvPr/>
        </p:nvSpPr>
        <p:spPr bwMode="auto">
          <a:xfrm>
            <a:off x="1" y="9430926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t>Patg Heslop-Harrison www.molcyt.com</a:t>
            </a:r>
          </a:p>
        </p:txBody>
      </p:sp>
      <p:sp>
        <p:nvSpPr>
          <p:cNvPr id="335875" name="Rectangle 13"/>
          <p:cNvSpPr txBox="1">
            <a:spLocks noGrp="1" noChangeArrowheads="1"/>
          </p:cNvSpPr>
          <p:nvPr/>
        </p:nvSpPr>
        <p:spPr bwMode="auto">
          <a:xfrm>
            <a:off x="3852753" y="9430926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fld id="{D34D8CD5-EA05-4D16-80C0-474B43A46081}" type="slidenum">
              <a:rPr lang="en-US" altLang="en-US" sz="1200" smtClean="0">
                <a:solidFill>
                  <a:prstClr val="black"/>
                </a:solidFill>
                <a:latin typeface="Tahoma" pitchFamily="34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t>15</a:t>
            </a:fld>
            <a:endParaRPr lang="en-US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35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2950"/>
            <a:ext cx="6615113" cy="3722688"/>
          </a:xfrm>
          <a:ln/>
        </p:spPr>
      </p:sp>
      <p:sp>
        <p:nvSpPr>
          <p:cNvPr id="3358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35878" name="Date Placeholder 7"/>
          <p:cNvSpPr txBox="1">
            <a:spLocks noGrp="1"/>
          </p:cNvSpPr>
          <p:nvPr/>
        </p:nvSpPr>
        <p:spPr bwMode="auto">
          <a:xfrm>
            <a:off x="3852753" y="0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64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12"/>
          <p:cNvSpPr txBox="1">
            <a:spLocks noGrp="1" noChangeArrowheads="1"/>
          </p:cNvSpPr>
          <p:nvPr/>
        </p:nvSpPr>
        <p:spPr bwMode="auto">
          <a:xfrm>
            <a:off x="1" y="9430926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>
                <a:solidFill>
                  <a:srgbClr val="000000"/>
                </a:solidFill>
                <a:latin typeface="Tahoma" pitchFamily="34" charset="0"/>
              </a:rPr>
              <a:t>Patg Heslop-Harrison www.molcyt.com</a:t>
            </a:r>
          </a:p>
        </p:txBody>
      </p:sp>
      <p:sp>
        <p:nvSpPr>
          <p:cNvPr id="338947" name="Rectangle 13"/>
          <p:cNvSpPr txBox="1">
            <a:spLocks noGrp="1" noChangeArrowheads="1"/>
          </p:cNvSpPr>
          <p:nvPr/>
        </p:nvSpPr>
        <p:spPr bwMode="auto">
          <a:xfrm>
            <a:off x="3852753" y="9430926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fld id="{ECAD6509-C8E7-45AC-A182-639715460F16}" type="slidenum">
              <a:rPr lang="en-US" altLang="en-US" sz="1200" smtClean="0">
                <a:solidFill>
                  <a:srgbClr val="000000"/>
                </a:solidFill>
                <a:latin typeface="Tahoma" pitchFamily="34" charset="0"/>
              </a:rPr>
              <a:pPr algn="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t>16</a:t>
            </a:fld>
            <a:endParaRPr lang="en-US" altLang="en-US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38948" name="Rectangle 2"/>
          <p:cNvSpPr>
            <a:spLocks noChangeArrowheads="1"/>
          </p:cNvSpPr>
          <p:nvPr/>
        </p:nvSpPr>
        <p:spPr bwMode="auto">
          <a:xfrm>
            <a:off x="3852753" y="0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60" tIns="47480" rIns="94960" bIns="47480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38949" name="Rectangle 3"/>
          <p:cNvSpPr>
            <a:spLocks noChangeArrowheads="1"/>
          </p:cNvSpPr>
          <p:nvPr/>
        </p:nvSpPr>
        <p:spPr bwMode="auto">
          <a:xfrm>
            <a:off x="3852753" y="9430926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72" tIns="46161" rIns="93972" bIns="46161" anchor="b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18</a:t>
            </a:r>
          </a:p>
        </p:txBody>
      </p:sp>
      <p:sp>
        <p:nvSpPr>
          <p:cNvPr id="338950" name="Rectangle 4"/>
          <p:cNvSpPr>
            <a:spLocks noChangeArrowheads="1"/>
          </p:cNvSpPr>
          <p:nvPr/>
        </p:nvSpPr>
        <p:spPr bwMode="auto">
          <a:xfrm>
            <a:off x="1" y="9430926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60" tIns="47480" rIns="94960" bIns="47480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38951" name="Rectangle 5"/>
          <p:cNvSpPr>
            <a:spLocks noChangeArrowheads="1"/>
          </p:cNvSpPr>
          <p:nvPr/>
        </p:nvSpPr>
        <p:spPr bwMode="auto">
          <a:xfrm>
            <a:off x="1" y="0"/>
            <a:ext cx="2945975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60" tIns="47480" rIns="94960" bIns="47480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3895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2950"/>
            <a:ext cx="6615113" cy="3722688"/>
          </a:xfrm>
          <a:ln w="12700" cap="flat"/>
        </p:spPr>
      </p:sp>
      <p:sp>
        <p:nvSpPr>
          <p:cNvPr id="33895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72" tIns="46161" rIns="93972" bIns="46161"/>
          <a:lstStyle/>
          <a:p>
            <a:endParaRPr lang="en-GB" altLang="en-US"/>
          </a:p>
        </p:txBody>
      </p:sp>
      <p:sp>
        <p:nvSpPr>
          <p:cNvPr id="338954" name="Date Placeholder 11"/>
          <p:cNvSpPr txBox="1">
            <a:spLocks noGrp="1"/>
          </p:cNvSpPr>
          <p:nvPr/>
        </p:nvSpPr>
        <p:spPr bwMode="auto">
          <a:xfrm>
            <a:off x="3852753" y="0"/>
            <a:ext cx="2944922" cy="49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960" tIns="47480" rIns="94960" bIns="47480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GB" altLang="en-US" sz="120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07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46C63-4230-4C9B-83C0-C525C8CF42D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0739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1FD99-5D4F-4214-A166-DC7802387539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615" y="4343217"/>
            <a:ext cx="5028772" cy="4115165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9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ED043-09E2-4D43-AEAA-40E59883CE1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650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12"/>
          <p:cNvSpPr>
            <a:spLocks noGrp="1" noChangeArrowheads="1"/>
          </p:cNvSpPr>
          <p:nvPr>
            <p:ph type="ft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4643" algn="l"/>
                <a:tab pos="1269286" algn="l"/>
                <a:tab pos="1903929" algn="l"/>
                <a:tab pos="2538573" algn="l"/>
              </a:tabLst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Patg Heslop-Harrison www.molcyt.com</a:t>
            </a:r>
          </a:p>
        </p:txBody>
      </p:sp>
      <p:sp>
        <p:nvSpPr>
          <p:cNvPr id="244739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marR="0" lvl="0" indent="0" algn="r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4643" algn="l"/>
                <a:tab pos="1269286" algn="l"/>
                <a:tab pos="1903929" algn="l"/>
                <a:tab pos="2538573" algn="l"/>
              </a:tabLst>
              <a:defRPr/>
            </a:pPr>
            <a:fld id="{0085CB27-3B6C-4297-B1E1-5F8745BF1F8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Arial Unicode MS" pitchFamily="34" charset="-128"/>
                <a:cs typeface="Arial" pitchFamily="34" charset="0"/>
              </a:rPr>
              <a:pPr marL="0" marR="0" lvl="0" indent="0" algn="r" defTabSz="914400" rtl="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634643" algn="l"/>
                  <a:tab pos="1269286" algn="l"/>
                  <a:tab pos="1903929" algn="l"/>
                  <a:tab pos="2538573" algn="l"/>
                </a:tabLst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44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55650"/>
            <a:ext cx="4951412" cy="371475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244742" name="Date Placeholder 7"/>
          <p:cNvSpPr>
            <a:spLocks noGrp="1"/>
          </p:cNvSpPr>
          <p:nvPr>
            <p:ph type="dt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 sz="2100">
                <a:solidFill>
                  <a:schemeClr val="bg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marR="0" lvl="0" indent="0" algn="r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4643" algn="l"/>
                <a:tab pos="1269286" algn="l"/>
                <a:tab pos="1903929" algn="l"/>
                <a:tab pos="2538573" algn="l"/>
              </a:tabLst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45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itchFamily="18" charset="0"/>
              <a:buNone/>
              <a:tabLst/>
              <a:defRPr/>
            </a:pPr>
            <a:fld id="{EC374529-BA49-45EF-8B16-640FA50BB32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Times New Roman" pitchFamily="18" charset="0"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5939" name="Text Box 1"/>
          <p:cNvSpPr txBox="1">
            <a:spLocks noChangeArrowheads="1"/>
          </p:cNvSpPr>
          <p:nvPr/>
        </p:nvSpPr>
        <p:spPr bwMode="auto">
          <a:xfrm>
            <a:off x="1004305" y="695623"/>
            <a:ext cx="4847197" cy="342658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+mn-ea"/>
              <a:cs typeface="+mn-cs"/>
            </a:endParaRPr>
          </a:p>
        </p:txBody>
      </p:sp>
      <p:sp>
        <p:nvSpPr>
          <p:cNvPr id="295940" name="Rectangle 2"/>
          <p:cNvSpPr>
            <a:spLocks noGrp="1" noChangeArrowheads="1"/>
          </p:cNvSpPr>
          <p:nvPr>
            <p:ph type="body"/>
          </p:nvPr>
        </p:nvSpPr>
        <p:spPr>
          <a:xfrm>
            <a:off x="685253" y="4343347"/>
            <a:ext cx="5483110" cy="411147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295941" name="Text Box 3"/>
          <p:cNvSpPr txBox="1">
            <a:spLocks noChangeArrowheads="1"/>
          </p:cNvSpPr>
          <p:nvPr/>
        </p:nvSpPr>
        <p:spPr bwMode="auto">
          <a:xfrm>
            <a:off x="3881266" y="8686692"/>
            <a:ext cx="2975637" cy="45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9E2F0C3D-76E2-470E-9C34-8DA7C1363AE4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en-GB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216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1350" y="914400"/>
            <a:ext cx="5572125" cy="3135313"/>
          </a:xfrm>
          <a:solidFill>
            <a:srgbClr val="FFFFFF"/>
          </a:solidFill>
          <a:ln/>
        </p:spPr>
      </p:sp>
      <p:sp>
        <p:nvSpPr>
          <p:cNvPr id="293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5969" y="4351935"/>
            <a:ext cx="4770449" cy="34802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67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12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itchFamily="18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Trude Schwarzacher schwarzacher.com</a:t>
            </a:r>
          </a:p>
        </p:txBody>
      </p:sp>
      <p:sp>
        <p:nvSpPr>
          <p:cNvPr id="32973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itchFamily="18" charset="0"/>
              <a:buNone/>
              <a:tabLst/>
              <a:defRPr/>
            </a:pPr>
            <a:fld id="{61B4BD59-1103-48B4-AD0A-7C408A68660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Times New Roman" pitchFamily="18" charset="0"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9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95325"/>
            <a:ext cx="6083300" cy="3422650"/>
          </a:xfrm>
          <a:ln/>
        </p:spPr>
      </p:sp>
      <p:sp>
        <p:nvSpPr>
          <p:cNvPr id="3297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324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01DED-FEDC-4426-A5E1-D8446593EA6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693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01DED-FEDC-4426-A5E1-D8446593EA6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74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2588" y="684213"/>
            <a:ext cx="6094412" cy="3429000"/>
          </a:xfrm>
          <a:ln/>
        </p:spPr>
      </p:sp>
      <p:sp>
        <p:nvSpPr>
          <p:cNvPr id="281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281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9E089C73-4C5D-4E70-BC8E-9B88AFC02301}" type="slidenum">
              <a:rPr lang="en-GB" altLang="en-US" sz="1200">
                <a:solidFill>
                  <a:prstClr val="black"/>
                </a:solidFill>
                <a:latin typeface="Tahoma" pitchFamily="34" charset="0"/>
              </a:rPr>
              <a:pPr/>
              <a:t>29</a:t>
            </a:fld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503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2588" y="684213"/>
            <a:ext cx="6094412" cy="3429000"/>
          </a:xfrm>
          <a:ln/>
        </p:spPr>
      </p:sp>
      <p:sp>
        <p:nvSpPr>
          <p:cNvPr id="282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282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fld id="{3F0E6265-6DD9-4D99-8163-6452208E626E}" type="slidenum">
              <a:rPr lang="en-GB" altLang="en-US" sz="1200">
                <a:solidFill>
                  <a:prstClr val="black"/>
                </a:solidFill>
                <a:latin typeface="Tahoma" pitchFamily="34" charset="0"/>
              </a:rPr>
              <a:pPr/>
              <a:t>30</a:t>
            </a:fld>
            <a:endParaRPr lang="en-GB" altLang="en-US" sz="12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21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763" y="4343217"/>
            <a:ext cx="5486080" cy="4115165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325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12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Trude Schwarzacher schwarzacher.com</a:t>
            </a:r>
          </a:p>
        </p:txBody>
      </p:sp>
      <p:sp>
        <p:nvSpPr>
          <p:cNvPr id="28160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661502-D5BD-48D3-A846-5DBDA7ADCFF8}" type="slidenum">
              <a:rPr lang="en-US"/>
              <a:pPr/>
              <a:t>33</a:t>
            </a:fld>
            <a:endParaRPr lang="en-US"/>
          </a:p>
        </p:txBody>
      </p:sp>
      <p:sp>
        <p:nvSpPr>
          <p:cNvPr id="281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95325"/>
            <a:ext cx="6081713" cy="3422650"/>
          </a:xfrm>
          <a:ln/>
        </p:spPr>
      </p:sp>
      <p:sp>
        <p:nvSpPr>
          <p:cNvPr id="281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8360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pPr defTabSz="882305">
              <a:defRPr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The group adopted the optimized labeling strategy of a massive synthetic double-stranded oligonucleotide probe library, to construct the molecular karyotype of A.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longilgumis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, and realized the visualization of the intercalary regions and the pericentromeric regions. Hoping to make chromosome specific across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Aveneae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tribe and even into BOP clade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We assembled a chromosome-scale genome sequences of the diploid oat Avena longiglumis, 3.85 Gb. Few genes near the centromeric regions but otherwise genes to near chromosome ends A. With 87% repeats, particularly expansion of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copia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and gypsy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retrotransposable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elements in B. Comparative study of syntenic blocks shows </a:t>
            </a:r>
            <a:r>
              <a:rPr lang="en-US" altLang="zh-CN" sz="1700" dirty="0">
                <a:solidFill>
                  <a:srgbClr val="000000"/>
                </a:solidFill>
              </a:rPr>
              <a:t>chromosomal rearrangements from rice and </a:t>
            </a:r>
            <a:r>
              <a:rPr lang="en-US" altLang="zh-CN" sz="1700" dirty="0" err="1">
                <a:solidFill>
                  <a:srgbClr val="000000"/>
                </a:solidFill>
              </a:rPr>
              <a:t>Brachypodium</a:t>
            </a:r>
            <a:r>
              <a:rPr lang="en-US" altLang="zh-CN" sz="1700" dirty="0">
                <a:solidFill>
                  <a:srgbClr val="000000"/>
                </a:solidFill>
              </a:rPr>
              <a:t>, to diploid Tribes </a:t>
            </a:r>
            <a:r>
              <a:rPr lang="en-US" altLang="zh-CN" sz="1700" dirty="0" err="1">
                <a:solidFill>
                  <a:srgbClr val="000000"/>
                </a:solidFill>
              </a:rPr>
              <a:t>Triticeae</a:t>
            </a:r>
            <a:r>
              <a:rPr lang="en-US" altLang="zh-CN" sz="1700" dirty="0">
                <a:solidFill>
                  <a:srgbClr val="000000"/>
                </a:solidFill>
              </a:rPr>
              <a:t> and </a:t>
            </a:r>
            <a:r>
              <a:rPr lang="en-US" altLang="zh-CN" sz="1700" dirty="0" err="1">
                <a:solidFill>
                  <a:srgbClr val="000000"/>
                </a:solidFill>
              </a:rPr>
              <a:t>Aveneae</a:t>
            </a:r>
            <a:r>
              <a:rPr lang="en-US" altLang="zh-CN" sz="1700" dirty="0">
                <a:solidFill>
                  <a:srgbClr val="000000"/>
                </a:solidFill>
              </a:rPr>
              <a:t> C.  And identification of gene families D. Abbreviation as EVR research is just submitted, </a:t>
            </a:r>
            <a:r>
              <a:rPr lang="en-US" altLang="zh-CN" dirty="0">
                <a:solidFill>
                  <a:srgbClr val="000000"/>
                </a:solidFill>
              </a:rPr>
              <a:t>E-genomic expansion-V structural variation, R-chromosomal rearrangements.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DACD6-3E88-6B50-D9B1-FA2FDFB6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783A28C9-E47C-242B-5F06-D5C015E71D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2C11FA71-EA5C-D0CF-6797-43F276169B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We assembled a chromosome-scale genome sequences of the diploid oat Avena longiglumis, 3.85 Gb. Few genes near the centromeric regions but otherwise genes to near chromosome ends A. With 87% repeats, particularly expansion of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copia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and gypsy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retrotransposable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elements in B. Comparative study of syntenic blocks shows </a:t>
            </a:r>
            <a:r>
              <a:rPr lang="en-US" altLang="zh-CN" sz="1700" dirty="0">
                <a:solidFill>
                  <a:srgbClr val="000000"/>
                </a:solidFill>
              </a:rPr>
              <a:t>chromosomal rearrangements from rice and </a:t>
            </a:r>
            <a:r>
              <a:rPr lang="en-US" altLang="zh-CN" sz="1700" dirty="0" err="1">
                <a:solidFill>
                  <a:srgbClr val="000000"/>
                </a:solidFill>
              </a:rPr>
              <a:t>Brachypodium</a:t>
            </a:r>
            <a:r>
              <a:rPr lang="en-US" altLang="zh-CN" sz="1700" dirty="0">
                <a:solidFill>
                  <a:srgbClr val="000000"/>
                </a:solidFill>
              </a:rPr>
              <a:t>, to diploid Tribes </a:t>
            </a:r>
            <a:r>
              <a:rPr lang="en-US" altLang="zh-CN" sz="1700" dirty="0" err="1">
                <a:solidFill>
                  <a:srgbClr val="000000"/>
                </a:solidFill>
              </a:rPr>
              <a:t>Triticeae</a:t>
            </a:r>
            <a:r>
              <a:rPr lang="en-US" altLang="zh-CN" sz="1700" dirty="0">
                <a:solidFill>
                  <a:srgbClr val="000000"/>
                </a:solidFill>
              </a:rPr>
              <a:t> and </a:t>
            </a:r>
            <a:r>
              <a:rPr lang="en-US" altLang="zh-CN" sz="1700" dirty="0" err="1">
                <a:solidFill>
                  <a:srgbClr val="000000"/>
                </a:solidFill>
              </a:rPr>
              <a:t>Aveneae</a:t>
            </a:r>
            <a:r>
              <a:rPr lang="en-US" altLang="zh-CN" sz="1700" dirty="0">
                <a:solidFill>
                  <a:srgbClr val="000000"/>
                </a:solidFill>
              </a:rPr>
              <a:t> C.  And identification of gene families D. Abbreviation as EVR research is just submitted, </a:t>
            </a:r>
            <a:r>
              <a:rPr lang="en-US" altLang="zh-CN" dirty="0">
                <a:solidFill>
                  <a:srgbClr val="000000"/>
                </a:solidFill>
              </a:rPr>
              <a:t>E-genomic expansion-V structural variation, R-chromosomal rearrangements.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80795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B638C-2B6A-E0F3-9796-3C373290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D1DE4786-9AA4-8EAB-C793-74FCDA975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D4ABA9D7-E88E-D45B-B543-54E1973570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Avena longiglumis 3.85 Gb, with 87% of all the repeats. G</a:t>
            </a:r>
            <a:r>
              <a:rPr lang="en-US" altLang="zh-CN" sz="1700" dirty="0">
                <a:solidFill>
                  <a:srgbClr val="000000"/>
                </a:solidFill>
              </a:rPr>
              <a:t>enome expansion from more ancestral smaller genomes like Oryza sativa 360Mbp and </a:t>
            </a:r>
            <a:r>
              <a:rPr lang="en-US" altLang="zh-CN" sz="1700" dirty="0" err="1">
                <a:solidFill>
                  <a:srgbClr val="000000"/>
                </a:solidFill>
              </a:rPr>
              <a:t>Brachypodium</a:t>
            </a:r>
            <a:r>
              <a:rPr lang="en-US" altLang="zh-CN" sz="1700" dirty="0">
                <a:solidFill>
                  <a:srgbClr val="000000"/>
                </a:solidFill>
              </a:rPr>
              <a:t> distachyon 270Mbp with chromosomal rearrangements from including nesting of chromosomes one inside another from x=12 to x=7. But most notably, away from centromeres, uniform expansion.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5030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Avena longiglumis 3.85 Gb, with 87% of all the repeats. G</a:t>
            </a:r>
            <a:r>
              <a:rPr lang="en-US" altLang="zh-CN" sz="1700" dirty="0">
                <a:solidFill>
                  <a:srgbClr val="000000"/>
                </a:solidFill>
              </a:rPr>
              <a:t>enome expansion from more ancestral smaller genomes like Oryza sativa 360Mbp and </a:t>
            </a:r>
            <a:r>
              <a:rPr lang="en-US" altLang="zh-CN" sz="1700" dirty="0" err="1">
                <a:solidFill>
                  <a:srgbClr val="000000"/>
                </a:solidFill>
              </a:rPr>
              <a:t>Brachypodium</a:t>
            </a:r>
            <a:r>
              <a:rPr lang="en-US" altLang="zh-CN" sz="1700" dirty="0">
                <a:solidFill>
                  <a:srgbClr val="000000"/>
                </a:solidFill>
              </a:rPr>
              <a:t> distachyon 270Mbp with chromosomal rearrangements from including nesting of chromosomes one inside another from x=12 to x=7. But most notably, away from centromeres, uniform expansion.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9073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We found another form of chromosome rearrangement occurs in Avena, contrasting with </a:t>
            </a:r>
            <a:r>
              <a:rPr lang="en-US" altLang="zh-CN" b="0" i="0" dirty="0" err="1">
                <a:solidFill>
                  <a:srgbClr val="2A2B2E"/>
                </a:solidFill>
                <a:effectLst/>
                <a:latin typeface="PingFang SC"/>
              </a:rPr>
              <a:t>Triticeae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wheats with similar large genome size. Avena comparative genomics shows terminal regions of about 20% of the arms including many genes exchange between chromosomes in species that have separated from common ancestors.</a:t>
            </a:r>
            <a:r>
              <a:rPr lang="en-US" altLang="zh-CN" sz="1700" dirty="0">
                <a:solidFill>
                  <a:srgbClr val="000000"/>
                </a:solidFill>
              </a:rPr>
              <a:t> Similarly-sized intergenomic translocations are seen in 6x hexaploid oat crop Avena sativa – now we know these happen in the diploids. In </a:t>
            </a:r>
            <a:r>
              <a:rPr lang="en-US" altLang="zh-CN" sz="1700" dirty="0" err="1">
                <a:solidFill>
                  <a:srgbClr val="000000"/>
                </a:solidFill>
              </a:rPr>
              <a:t>Triticeae</a:t>
            </a:r>
            <a:r>
              <a:rPr lang="en-US" altLang="zh-CN" sz="1700" dirty="0">
                <a:solidFill>
                  <a:srgbClr val="000000"/>
                </a:solidFill>
              </a:rPr>
              <a:t>, many fewer translocations and many are whole chromosome arms.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56558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79768" y="4716072"/>
            <a:ext cx="5438140" cy="4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91" tIns="46296" rIns="92591" bIns="46296"/>
          <a:lstStyle/>
          <a:p>
            <a:r>
              <a:rPr lang="en-US" altLang="zh-CN" dirty="0">
                <a:solidFill>
                  <a:srgbClr val="000000"/>
                </a:solidFill>
              </a:rPr>
              <a:t>So the results in diploid oats and banana family are showing genome rearrangements occurring during speciation – reliant on chromosomal and whole-chromosome-scale genome assemblies. Polyploidy is also important, and here we discuss evidence from a range of work from us and other groups of the role of polyploidy in speciation.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288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9FB45A0A-E34A-436B-881C-9C05DB861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4304E798-E5F3-461F-B899-22232C0435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768" y="4716074"/>
            <a:ext cx="5438140" cy="446802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77" tIns="46289" rIns="92577" bIns="46289"/>
          <a:lstStyle/>
          <a:p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We also reconstructed the complex mitochondrial genome A. longiglumis, with long-molecule sequencing showing present of multiple alternative structures with repeat-mediated recombination. The total length was a large 548 kb, with only 39 protein-coding genes. A comparison of mitochondrial genomes with 23 Poaceae species showed that the gene exchange between the organelle genome and the nuclear genome of A. longiglumis has undergone a continuous and dynamic evolutionary process. Notably, building phylogenies based on sequences and the presence-or-absence of genes gave no sensible trees: not even the major Poaceae clades of PACMAD (Panicum/C4) and BOP </a:t>
            </a:r>
            <a:endParaRPr lang="en-US" altLang="zh-CN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0907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5F9CF-027A-4C7A-8234-C31EAAB5C7D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383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29039-FEE0-427C-B5A0-57520B4F2D7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666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7F122-952A-B3E6-A0A3-9196C2CCB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BDB756-03CC-03EF-9358-717DF07C4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65AF73-51C6-1431-C25D-4FC408034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A0ECC-BC22-FF0B-D4FF-2EDFA55E1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29039-FEE0-427C-B5A0-57520B4F2D7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7736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0FEE8-D761-9400-92BF-EA7A4D96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BEB133B-8ABC-402C-60D4-4EEE4B5FD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B2BA77-8DB6-4CB4-80BF-ECBC2CE7A68D}" type="slidenum">
              <a:rPr lang="en-GB" altLang="en-US"/>
              <a:t>68</a:t>
            </a:fld>
            <a:endParaRPr lang="en-GB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0B6596A-54AF-70C2-8127-451B491A3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DC3EEAB-B2B5-9A76-479E-F54F8EE4E9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7735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46C63-4230-4C9B-83C0-C525C8CF42D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07391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ED043-09E2-4D43-AEAA-40E59883CE1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Arial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6504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5F9CF-027A-4C7A-8234-C31EAAB5C7D2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43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8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05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93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63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9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89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7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99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67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0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514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6561" y="21336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46561" y="42672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7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FE8F4-D369-45DA-AEBF-CA803DC949C7}" type="slidenum">
              <a:rPr lang="en-GB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15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545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3F35-FDAC-4BB1-9B80-7C6DE4DE0D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63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120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434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012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6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084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59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85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42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005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660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746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53200" y="19812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53200" y="41148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C1D91-626E-430A-8ABB-ED891F14526E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81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AFC65-06AF-4DDE-BB2B-FC291109AA75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7427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711200" y="218390"/>
            <a:ext cx="99568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15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711200" y="5943600"/>
            <a:ext cx="9956800" cy="762000"/>
          </a:xfrm>
        </p:spPr>
        <p:txBody>
          <a:bodyPr/>
          <a:lstStyle>
            <a:lvl1pPr marL="0" marR="0" indent="0" algn="r">
              <a:buFontTx/>
              <a:buNone/>
              <a:defRPr sz="1800" i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CFA4A43-D697-4493-9FDD-C3E8EFC58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3/31/2026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80C863-3583-4E13-A058-64D1C8125617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3520021" y="6477000"/>
            <a:ext cx="7344833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532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433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826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143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105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4" indent="0">
              <a:buNone/>
              <a:defRPr sz="1600" b="1"/>
            </a:lvl4pPr>
            <a:lvl5pPr marL="1828498" indent="0">
              <a:buNone/>
              <a:defRPr sz="1600" b="1"/>
            </a:lvl5pPr>
            <a:lvl6pPr marL="2285622" indent="0">
              <a:buNone/>
              <a:defRPr sz="1600" b="1"/>
            </a:lvl6pPr>
            <a:lvl7pPr marL="2742747" indent="0">
              <a:buNone/>
              <a:defRPr sz="1600" b="1"/>
            </a:lvl7pPr>
            <a:lvl8pPr marL="3199870" indent="0">
              <a:buNone/>
              <a:defRPr sz="1600" b="1"/>
            </a:lvl8pPr>
            <a:lvl9pPr marL="36569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4" indent="0">
              <a:buNone/>
              <a:defRPr sz="1600" b="1"/>
            </a:lvl4pPr>
            <a:lvl5pPr marL="1828498" indent="0">
              <a:buNone/>
              <a:defRPr sz="1600" b="1"/>
            </a:lvl5pPr>
            <a:lvl6pPr marL="2285622" indent="0">
              <a:buNone/>
              <a:defRPr sz="1600" b="1"/>
            </a:lvl6pPr>
            <a:lvl7pPr marL="2742747" indent="0">
              <a:buNone/>
              <a:defRPr sz="1600" b="1"/>
            </a:lvl7pPr>
            <a:lvl8pPr marL="3199870" indent="0">
              <a:buNone/>
              <a:defRPr sz="1600" b="1"/>
            </a:lvl8pPr>
            <a:lvl9pPr marL="36569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548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6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04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4" indent="0">
              <a:buNone/>
              <a:defRPr sz="900"/>
            </a:lvl4pPr>
            <a:lvl5pPr marL="1828498" indent="0">
              <a:buNone/>
              <a:defRPr sz="900"/>
            </a:lvl5pPr>
            <a:lvl6pPr marL="2285622" indent="0">
              <a:buNone/>
              <a:defRPr sz="900"/>
            </a:lvl6pPr>
            <a:lvl7pPr marL="2742747" indent="0">
              <a:buNone/>
              <a:defRPr sz="900"/>
            </a:lvl7pPr>
            <a:lvl8pPr marL="3199870" indent="0">
              <a:buNone/>
              <a:defRPr sz="900"/>
            </a:lvl8pPr>
            <a:lvl9pPr marL="36569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046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25" indent="0">
              <a:buNone/>
              <a:defRPr sz="2800"/>
            </a:lvl2pPr>
            <a:lvl3pPr marL="914249" indent="0">
              <a:buNone/>
              <a:defRPr sz="2400"/>
            </a:lvl3pPr>
            <a:lvl4pPr marL="1371374" indent="0">
              <a:buNone/>
              <a:defRPr sz="2000"/>
            </a:lvl4pPr>
            <a:lvl5pPr marL="1828498" indent="0">
              <a:buNone/>
              <a:defRPr sz="2000"/>
            </a:lvl5pPr>
            <a:lvl6pPr marL="2285622" indent="0">
              <a:buNone/>
              <a:defRPr sz="2000"/>
            </a:lvl6pPr>
            <a:lvl7pPr marL="2742747" indent="0">
              <a:buNone/>
              <a:defRPr sz="2000"/>
            </a:lvl7pPr>
            <a:lvl8pPr marL="3199870" indent="0">
              <a:buNone/>
              <a:defRPr sz="2000"/>
            </a:lvl8pPr>
            <a:lvl9pPr marL="3656995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4" indent="0">
              <a:buNone/>
              <a:defRPr sz="900"/>
            </a:lvl4pPr>
            <a:lvl5pPr marL="1828498" indent="0">
              <a:buNone/>
              <a:defRPr sz="900"/>
            </a:lvl5pPr>
            <a:lvl6pPr marL="2285622" indent="0">
              <a:buNone/>
              <a:defRPr sz="900"/>
            </a:lvl6pPr>
            <a:lvl7pPr marL="2742747" indent="0">
              <a:buNone/>
              <a:defRPr sz="900"/>
            </a:lvl7pPr>
            <a:lvl8pPr marL="3199870" indent="0">
              <a:buNone/>
              <a:defRPr sz="900"/>
            </a:lvl8pPr>
            <a:lvl9pPr marL="36569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098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502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533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AA27-83B9-4F11-9940-50D99E61A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E7E3B7-227A-4E7A-9315-C4743CD2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C504-406C-43DD-84B1-0B5ED128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A1CB7-0991-48D7-AF49-38B642C7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05C1B-CEF3-4289-ADCF-DFE48EDF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961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07E36-3DE6-45BD-85B3-BE670B5E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86A04-20F1-44E2-92E3-7C253B24D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03DC6-9A82-4821-BFB2-A3BF152B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E3662-E6DA-4541-8C51-7AE4FC625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8DB2A-17EC-493B-99AC-7A69F521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221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FCA3-F333-44C6-B146-465AC061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BA9C4-9199-4CEF-95A2-0F70DBB46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7DF8C-89FE-433A-A3B2-97BEC816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4004B-10AE-483B-820E-3F3D83FD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475D2-2176-4A08-AD8A-8BE19605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524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900B-A94C-4B52-856C-4400204F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B54CB-03DF-4E80-AF2D-8F87A08B7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CF922-2091-4735-8CD3-E69C05CF8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7EB98-245F-4462-9FB6-3159E2DC1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5B84F-91E1-4AC5-9816-489BD5506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E14819-D83C-4F1C-8D1A-FC6B648FE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33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3AA0-F059-493F-B7EA-BF714109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CCB2C-1470-48F5-A40D-735A12F30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2D06E-7AEA-464E-9D2F-EAD658301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33712-EFA7-4C4A-BE9B-A86463CDD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6618A-B7BA-4C40-BF5F-2D9EC3E6A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7869C8-5D38-41B7-A6B2-76F8E1B0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283F99-FC1B-4E6B-9551-3EA806DB1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C4EA0-A9AE-449F-9391-BBB12FFAF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071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514B0-D042-4FBC-BBBB-F526F6F1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2F5804-EACD-4194-9666-A5329D8C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FDED4-5D0B-4B5C-950E-D2789EC1C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A325D-29A3-443D-966B-F69E6E7F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04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3A7F0C-E66C-4584-B771-3E33EB1E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F772D5-8B48-4DB5-8522-6D44C2993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9FF65-1658-4351-805F-830752693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224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1BE2-FC0E-407D-AB9D-FBBD8B55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E44A0-69F2-40E4-8878-8E50603C9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F1B5E-7F0B-4F5A-AEAF-BA33DC33A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8FB84-BE3B-4966-8A89-218B3BAF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28DE39-4A2D-4615-8EF2-4100B8B8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28B2C-D6EC-471C-83F9-20DEC79D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688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5C17-C6BC-4DA8-B8AE-38395B498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D24B09-552A-4641-8B48-AB5097124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20102-24C4-47A5-912E-B784A6427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831B2-A29E-4EB4-9698-3C4D97902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487D3-1EDC-43F4-B44E-6D334040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001A7-454E-48FF-A4CA-79591C74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581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AEF3-0937-4521-962A-7D88A25D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1CCF3-B986-4F31-9B02-C93147EAD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1A444-72C1-4921-89EB-49210B9E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968DB-97B3-4A0F-BDC9-98A634206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BC4DA-F6D7-4B28-8C87-06F51D93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070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166FBB-27AB-4B70-9908-CDB696ACF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F15F41-F6C2-4F77-8BC5-67B265CCD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B51F1-28BD-4DC0-A236-CC14E2D52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E6207-7D3B-4D9D-A54C-997D1EA6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0F447-A4AE-443F-BEB0-91068423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819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1663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8901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2602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560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5758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270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2857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2859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8971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222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834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53200" y="19812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53200" y="41148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C1D91-626E-430A-8ABB-ED891F14526E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207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711200" y="218390"/>
            <a:ext cx="99568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150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711200" y="5943600"/>
            <a:ext cx="9956800" cy="762000"/>
          </a:xfrm>
        </p:spPr>
        <p:txBody>
          <a:bodyPr/>
          <a:lstStyle>
            <a:lvl1pPr marL="0" marR="0" indent="0" algn="r">
              <a:buFontTx/>
              <a:buNone/>
              <a:defRPr sz="1800" i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CFA4A43-D697-4493-9FDD-C3E8EFC58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3/31/2026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80C863-3583-4E13-A058-64D1C8125617}" type="slidenum">
              <a:rPr lang="en-US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3520021" y="6477000"/>
            <a:ext cx="7344833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2315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8EBB06-1599-2942-560A-C7657A42C9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" y="5397501"/>
            <a:ext cx="12191991" cy="14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286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4314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4043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690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880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0926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1827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1947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1357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2583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3513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9184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2112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5677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539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337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367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3377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425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2310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7242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8917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2227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660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835C9-B7CE-4296-99F8-CD3D77292039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2218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184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9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04B216C5-7EE7-4DB7-85F7-2A31F8D3B113}" type="slidenum">
              <a:rPr lang="en-GB" altLang="en-US">
                <a:solidFill>
                  <a:srgbClr val="FFFFFF"/>
                </a:solidFill>
              </a:rPr>
              <a:pPr/>
              <a:t>‹#›</a:t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105833" y="63246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FFFFFF"/>
                </a:solidFill>
              </a:rPr>
              <a:t>November 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984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www.molcyt.com ICC Prague  September 2018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747673-EB73-4E1D-9789-D730285EC348}"/>
              </a:ext>
            </a:extLst>
          </p:cNvPr>
          <p:cNvSpPr/>
          <p:nvPr userDrawn="1"/>
        </p:nvSpPr>
        <p:spPr>
          <a:xfrm>
            <a:off x="-185059" y="-103415"/>
            <a:ext cx="12758059" cy="7064829"/>
          </a:xfrm>
          <a:prstGeom prst="rect">
            <a:avLst/>
          </a:prstGeom>
          <a:solidFill>
            <a:srgbClr val="0D1729">
              <a:alpha val="1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9930598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29F59-0968-4392-8DE0-86DD31179CF6}"/>
              </a:ext>
            </a:extLst>
          </p:cNvPr>
          <p:cNvSpPr/>
          <p:nvPr userDrawn="1"/>
        </p:nvSpPr>
        <p:spPr>
          <a:xfrm>
            <a:off x="-185059" y="-103415"/>
            <a:ext cx="12758059" cy="7064829"/>
          </a:xfrm>
          <a:prstGeom prst="rect">
            <a:avLst/>
          </a:prstGeom>
          <a:solidFill>
            <a:srgbClr val="0D1729">
              <a:alpha val="1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7706359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558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341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4582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45436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4653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640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5588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600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5095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4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546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3F35-FDAC-4BB1-9B80-7C6DE4DE0D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8853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6B87-C429-63CD-D917-53FE6D20C6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81700" y="1800859"/>
            <a:ext cx="5759451" cy="2387600"/>
          </a:xfrm>
        </p:spPr>
        <p:txBody>
          <a:bodyPr anchor="t" anchorCtr="0">
            <a:normAutofit/>
          </a:bodyPr>
          <a:lstStyle>
            <a:lvl1pPr algn="r">
              <a:defRPr sz="36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</a:t>
            </a:r>
            <a:br>
              <a:rPr lang="en-US" dirty="0"/>
            </a:br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here</a:t>
            </a:r>
            <a:br>
              <a:rPr lang="en-US" dirty="0"/>
            </a:br>
            <a:r>
              <a:rPr lang="en-US" dirty="0"/>
              <a:t>5 lines</a:t>
            </a:r>
            <a:br>
              <a:rPr lang="en-US" dirty="0"/>
            </a:br>
            <a:r>
              <a:rPr lang="en-US" dirty="0"/>
              <a:t>max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A5F3A-C672-53AF-2544-C0446F0C8C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81700" y="4724402"/>
            <a:ext cx="5759451" cy="1371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Name presenter </a:t>
            </a:r>
            <a:br>
              <a:rPr lang="en-US" dirty="0"/>
            </a:br>
            <a:r>
              <a:rPr lang="en-US" dirty="0"/>
              <a:t>Venue 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3194517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340A-B511-6DC0-7B98-A111C57B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365125"/>
            <a:ext cx="10982327" cy="1325563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65835-3187-E716-6F47-76FE7A426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4" y="1825625"/>
            <a:ext cx="10982325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B28200-176F-0FB9-DBCD-D84DE7458537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562B72-164C-44D7-A05F-75AF1DB51A40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9035C10-2688-2756-6B5F-ED64A7351E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2494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0E8183-E3FB-8867-2863-736FEDF78E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B2EF94-412F-194E-74C3-B94A79548939}"/>
              </a:ext>
            </a:extLst>
          </p:cNvPr>
          <p:cNvSpPr/>
          <p:nvPr userDrawn="1"/>
        </p:nvSpPr>
        <p:spPr>
          <a:xfrm>
            <a:off x="-1" y="1"/>
            <a:ext cx="12192001" cy="6858001"/>
          </a:xfrm>
          <a:prstGeom prst="rect">
            <a:avLst/>
          </a:prstGeom>
          <a:solidFill>
            <a:srgbClr val="233C7B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2D468-0C83-82FB-63BC-5E6A5A969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2002633"/>
            <a:ext cx="12192001" cy="2852737"/>
          </a:xfrm>
        </p:spPr>
        <p:txBody>
          <a:bodyPr anchor="ctr" anchorCtr="1">
            <a:normAutofit/>
          </a:bodyPr>
          <a:lstStyle>
            <a:lvl1pPr algn="ctr">
              <a:defRPr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Section</a:t>
            </a:r>
          </a:p>
        </p:txBody>
      </p:sp>
    </p:spTree>
    <p:extLst>
      <p:ext uri="{BB962C8B-B14F-4D97-AF65-F5344CB8AC3E}">
        <p14:creationId xmlns:p14="http://schemas.microsoft.com/office/powerpoint/2010/main" val="27013137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4625-23EF-9C0D-A161-337542078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365125"/>
            <a:ext cx="10982327" cy="1325563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E8699-BFF2-2D09-0CE8-6409F24CE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024" y="1825625"/>
            <a:ext cx="5438776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D63CC-8724-C9B8-9879-1935285F0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391151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4F434-802F-B01E-D610-A727285F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118FE-6E77-E50C-47AF-C8FF7E1C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13033-041B-A369-68A6-CD3F10825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71CE3B-F034-8439-5789-4E8D3E8DF25D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9D0F2D-DF5D-1675-C490-7F7AD9BAC0D2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44937429-BE70-2F76-9EB0-16514C2D19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15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48F1-F860-15B6-D53A-2A1C032C2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365125"/>
            <a:ext cx="10982325" cy="1325563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FFB9B-E378-B64A-49E0-B1B25941A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024" y="1681163"/>
            <a:ext cx="541655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33C7B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35E4D-B15D-F18C-F2CA-24BEFF878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021" y="2505075"/>
            <a:ext cx="541655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C49652-4720-5482-5953-28EFE345E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39114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33C7B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D6669A-A500-6EBC-9E83-5A1FDE5A0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9114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BA892-8224-112F-998E-F9B1AB33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069C85-C664-25F3-BF47-0F19DCCD9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B472B-22F1-C00A-F585-50385A9C5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35C028-CF82-617D-1123-CFCB09D1CDF1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F4257F-BAA7-0EAD-7057-BF6CD8440CE8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6D47381-5DD5-F9AE-C80F-62138E5588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9681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789D7CBB-EC4C-E87B-C178-5335BBE350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59CDC-BE26-789E-7A3F-84A02C476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D74B2-5FAA-E4F8-2B3B-50B997CE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5D56A0-2FC7-7A4A-F438-DEC340BF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322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A69AC-BFEA-DCE9-3FA4-9AE9F25A4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365125"/>
            <a:ext cx="10982325" cy="1325563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59CDC-BE26-789E-7A3F-84A02C476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D74B2-5FAA-E4F8-2B3B-50B997CE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5D56A0-2FC7-7A4A-F438-DEC340BF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8F11D8-A0E7-3501-AD67-35EB2F78EAE7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2BF437-F825-A815-8910-A229AE3BA4E1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C1EB0B-CBEC-B243-4153-3765C38B2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50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F723AE-AF47-F93B-11E6-B874C6D80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ED26A7-C37F-31DE-F975-26C94421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EBFAD-2841-8CCE-B4B0-D51C5918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C07931-7BE9-6AD2-8482-25E289B8D681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BA4821-A07E-FA59-BBED-0EBC86184FCA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B61B36-2D1B-4C7C-315C-101D00C30E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445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4062-6C49-FC60-4F79-C48E9D00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457200"/>
            <a:ext cx="4191003" cy="1600200"/>
          </a:xfrm>
        </p:spPr>
        <p:txBody>
          <a:bodyPr anchor="t" anchorCtr="0"/>
          <a:lstStyle>
            <a:lvl1pPr>
              <a:defRPr sz="32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1761C-8961-858C-0CBE-BC28A5EEC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380160" cy="54038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D5428-21C6-3629-4090-010F470A9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024" y="2057401"/>
            <a:ext cx="419100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D265D-A747-3439-4B6D-92FCEB7F633E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52817E-BBDD-F2A0-0A74-D164F424E3B4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D6710A42-568A-349E-15C1-AB60F7A703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559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8B2C1-1B3E-96F2-FB6F-1FC9C548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457200"/>
            <a:ext cx="4191003" cy="1600200"/>
          </a:xfrm>
        </p:spPr>
        <p:txBody>
          <a:bodyPr anchor="t" anchorCtr="0"/>
          <a:lstStyle>
            <a:lvl1pPr>
              <a:defRPr sz="3200"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B9FC8C-33C4-6C10-8D7A-B375B4829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380160" cy="540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4ACBB-962D-93C3-AAE8-03B75C275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024" y="2057401"/>
            <a:ext cx="419100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03050-C0AA-BB1C-E0E3-2D83E6E4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7AF64-3D21-0DE7-FF11-990692834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AF991-7A00-0648-6B13-2C050D48A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A7A4E8-D751-0416-5987-A4B2E9A1E674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BD79AC-E277-7CFF-5694-E91BE58162A0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1EC80D34-D4BA-DB53-CA0F-70415551E9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042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5AC1-2DC7-4F08-793A-50849A79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365125"/>
            <a:ext cx="10982325" cy="1325563"/>
          </a:xfrm>
        </p:spPr>
        <p:txBody>
          <a:bodyPr anchor="t" anchorCtr="0"/>
          <a:lstStyle>
            <a:lvl1pPr>
              <a:defRPr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9F147-F56B-D5E6-53E7-19FE9F97E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1024" y="1825625"/>
            <a:ext cx="10982325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68D5D-8B8B-9304-89FF-2051D18F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68495-CF07-8608-1014-8DE8DF177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87DBA-B285-4BC7-FE1C-A0967F8D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88AC84-85BD-B2F0-F581-1BC2469DD71E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997457-A833-84A0-378E-9BDA6E0F6A79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0247F937-DE38-DF54-4DCE-36E5B2F842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03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A90F8B-F541-E538-9DC2-CA32A4E87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>
            <a:lvl1pPr>
              <a:defRPr>
                <a:solidFill>
                  <a:srgbClr val="233C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F424A4-AE3C-6859-D0E8-81E162E0B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1E34B-5EFA-7EC7-7C24-EF2BBEC4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5C295-39EE-DE18-DA46-E65D28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C73DC-B369-F672-108B-BF1275B9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BE606-8F8E-39F5-F141-5C20D48ACA65}"/>
              </a:ext>
            </a:extLst>
          </p:cNvPr>
          <p:cNvSpPr/>
          <p:nvPr userDrawn="1"/>
        </p:nvSpPr>
        <p:spPr>
          <a:xfrm>
            <a:off x="1" y="6711951"/>
            <a:ext cx="10928351" cy="146051"/>
          </a:xfrm>
          <a:prstGeom prst="rect">
            <a:avLst/>
          </a:prstGeom>
          <a:gradFill flip="none" rotWithShape="1">
            <a:gsLst>
              <a:gs pos="40000">
                <a:srgbClr val="0788C5"/>
              </a:gs>
              <a:gs pos="0">
                <a:srgbClr val="233C7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434B25-D8AC-27FB-FC2F-AA11FBEB9A94}"/>
              </a:ext>
            </a:extLst>
          </p:cNvPr>
          <p:cNvSpPr/>
          <p:nvPr userDrawn="1"/>
        </p:nvSpPr>
        <p:spPr>
          <a:xfrm>
            <a:off x="10686056" y="6285075"/>
            <a:ext cx="1044544" cy="1044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693F169-7688-245F-9E28-C237E39567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807" y="6265870"/>
            <a:ext cx="1338944" cy="5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125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223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41601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43513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0188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8539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8166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953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2812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3903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528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0670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545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3F35-FDAC-4BB1-9B80-7C6DE4DE0D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11479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6561" y="21336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46561" y="42672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7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FE8F4-D369-45DA-AEBF-CA803DC949C7}" type="slidenum">
              <a:rPr lang="en-GB">
                <a:solidFill>
                  <a:srgbClr val="54547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8981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711200" y="218390"/>
            <a:ext cx="99568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15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711200" y="5943600"/>
            <a:ext cx="9956800" cy="762000"/>
          </a:xfrm>
        </p:spPr>
        <p:txBody>
          <a:bodyPr/>
          <a:lstStyle>
            <a:lvl1pPr marL="0" marR="0" indent="0" algn="r">
              <a:buFontTx/>
              <a:buNone/>
              <a:defRPr sz="1800" i="0" baseline="0"/>
            </a:lvl1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CFA4A43-D697-4493-9FDD-C3E8EFC58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80C863-3583-4E13-A058-64D1C8125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3520021" y="6477000"/>
            <a:ext cx="7344833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52725"/>
      </p:ext>
    </p:extLst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8160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8524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26242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8536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97079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67581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6202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7128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8823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8543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0216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545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93F35-FDAC-4BB1-9B80-7C6DE4DE0D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32720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9BE51-F145-4C1E-94EC-0D4C29862C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16893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56" y="90805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4633" y="2133600"/>
            <a:ext cx="50912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6561" y="21336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46561" y="4267200"/>
            <a:ext cx="50912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7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GB">
              <a:solidFill>
                <a:srgbClr val="545472"/>
              </a:solidFill>
            </a:endParaRPr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EE2FE8F4-D369-45DA-AEBF-CA803DC949C7}" type="slidenum">
              <a:rPr lang="en-GB" smtClean="0">
                <a:solidFill>
                  <a:srgbClr val="545472"/>
                </a:solidFill>
              </a:rPr>
              <a:pPr defTabSz="914400">
                <a:defRPr/>
              </a:pPr>
              <a:t>‹#›</a:t>
            </a:fld>
            <a:endParaRPr lang="en-GB">
              <a:solidFill>
                <a:srgbClr val="5454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342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>
            <a:normAutofit/>
          </a:bodyPr>
          <a:lstStyle/>
          <a:p>
            <a:pPr lvl="0"/>
            <a:endParaRPr lang="en-GB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2C492EC0-0BBE-4424-9000-FFF6DA14063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8406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CDA2-ADEC-8AA1-ADE7-4BC5AF342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5B869-BE55-0671-F7F2-5D50654E8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92DE-9D1A-3C30-049D-F36047F20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AC6C7-D43D-198E-9826-177B9103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49B2E-BCF9-2B78-C6DE-F2EED6DD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87570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504B-B77A-FC78-9A28-431B60FE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4FAA5-9C0F-079E-05F0-8CCFBD0FD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1A09F-A2C6-4A28-010A-A303B01ED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BB4A5-D4EC-4E0D-ED6C-5B3B64740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FD5C9-F764-12E4-2129-9BF47029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052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9E47-E030-D3C9-E567-3D1825CD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83F1C-51AD-519E-9A74-31A82F78F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C5236-C4A2-D6BC-E10A-A44AF0A0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9ED3E-F5DB-076B-577A-9928161BA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C304C-D9DE-D323-96E8-C088CA7D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0240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7498-B69E-688D-CF45-AAFD312B1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0E573-875F-183B-3B05-C80EE129B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69B65-0DA0-9F98-A63F-EEA908E5D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15B0B-B9BE-C2A0-FAF9-E8F4ED420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70600-EDA4-1C2D-BCD2-C331BD121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98152-97F3-5F4E-0D97-B142EA8B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77502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F8FFA-07C1-0EF1-0CEA-96066E30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B3C86-ED66-3492-AA7C-F9107FA14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EDFB-B665-E415-DDE1-779F8A76E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13075-256E-E574-43DA-2A0838EB5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C1116-030B-8396-88BF-1C456DE5F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4EA15-FD0B-8D75-B6DB-E38B3A817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1EB12C-5E94-B214-69E1-F9CF86D32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36CBF-1AB1-B11F-7E97-69AA321F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1488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E58B-D30F-2527-4113-8406FBE2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B7BB5-BED9-4EE9-429B-DC70AE27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E36C0-C5CE-D6B1-0E7D-8A12FF5C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88AC-3C57-CD2D-C6E0-34CB965B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2251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78CD9-E956-CF37-9D14-F465EA80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92BEAC-AD10-8B60-ECEF-A3554A68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E28B1-730C-A07C-091B-3B16A24B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32092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6161-F140-59DA-D438-DDFDA0F8D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85E-8EBB-81D2-2139-F17B6DF77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3A693-D798-4187-3EEF-7FCC54F82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0E276-FEBD-2415-21BE-5F50C771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30446-5683-D644-28A3-EE06E9687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FB412-A9A8-74E4-FC1C-A06311EA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0184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B622-08BE-1981-4341-8536AE61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D907CE-0618-6BB2-BF05-7E4EB7CD9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51A4D-3B29-B748-14C6-2321CAB14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596A0-3901-7CC6-7CD1-CCC600A7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BA66F-B144-39F3-2886-10DB73A36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0ECDC-C7B3-AB80-DE85-AAE296DE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13883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434D-9EDA-26DC-A1E5-C11A8C740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FE516-0320-71FA-1B0C-07D24A6C4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0CE5C-6E01-E127-7D61-8362A408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E291A-6E07-8700-59F0-3FAE28C8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C96E5-DBF7-41B2-5D5D-E26AD094A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90471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A35642-0864-A516-FD63-5F750D00F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42C9E-FEC8-091E-CE72-E93B42B38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F4145-7985-C740-D035-4B82B7664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48FC1-B3DB-C233-19A8-1A3319C1F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F9CD3-E644-13BC-399C-9190D6D0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15336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D4F5-D68A-67B9-85C7-CC01D8A4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FA639-5157-D3A4-95AC-0EABB54AF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3EEEB-4224-CC5F-11A4-137A5E473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AFBC7-189F-E364-ACC6-F3A99AE9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D4AEC-943E-15D3-B4FE-F90929E5E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76637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B808-A7FA-7EBE-5ED3-220AA24C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80555-B6BE-BC09-6067-52EEFC97A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CC102-1EB3-6E0E-EF46-52D0D3B4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773FF-6C11-1EFE-A75B-23AC0392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846C5-B783-FA0C-F2F1-6B30A17B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52C3-D230-D4AF-578F-0ED76FAF6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FA69E-616C-9DE7-D894-9C0AC8839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AAC32-8BE0-435B-F63D-0D06E9EB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192E8-85DC-3845-D121-4899F8CE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7DE64-D1D5-8B4F-81F3-08422608A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88060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C26A-194C-9AA0-4F47-A7805852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E50C4-159A-9525-E09C-42E67ABFD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CDD61-F2C1-0A23-D742-40BAE3264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5E074-6DEB-E3A3-B575-C9CCB26E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4B2A2-F377-A127-8D7C-C401B35F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B76D1-7664-23E2-CD37-F9D3824C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78866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106E9-C085-9F18-8E54-2522A448A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33C4C-32CD-DAA8-DE62-F3DE0B3AA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B4EEF-E2C0-573D-2E12-F4B9FBADC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21B92-74AB-956F-52A7-F29F15BF7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C4174D-8398-36F0-2F97-363E53DAF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99CC8-A9B4-2BE0-23B0-1AD1769AF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90F524-0012-DB29-FE40-702D5FE0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34764E-1E0B-F116-6675-9E36C5BE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43276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9B336-4999-8ED0-0A1B-C8A1F9B5B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B4280-07FC-D3B1-519C-51B06DD5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7E6D7-D097-DF8B-ADBF-CB2880A7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1B842-7F4D-8012-7383-C1675E9CE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24999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6D8BE9-FEDE-4FFE-FDB0-370602EDD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61C3E-6CF3-5051-705A-097828FD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35348-D96D-EA22-E6C9-9DCEE5EF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2768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43EC1-3C85-0A78-DC69-9292696A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C6BC3-C328-D20E-BAF1-16C51D528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22274-A1A6-A65C-0145-CFB7E3FFA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AAC3C-75F7-D51D-1BE2-2540B8BEF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C43C9-D36B-DF7B-3D18-0C1E0E9B0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BED8B-9017-9670-E767-90263E74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65002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209D-5483-4B1A-E004-9C9E818A5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E82EF5-E398-F5DB-B508-E841223DB3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96A11-134A-44AC-837E-735E352B3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F39A1-11B9-C3E0-E134-F683A0DD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580E0-A60C-40BD-0019-D44DB690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47F9C-6AB3-DF75-33D1-432033E2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5653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D037-981D-D439-1BB8-54B15D2A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CFF0DA-64BC-0E91-2A6F-70D394451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AC07F-4E87-89F3-D80F-E5D9E3E2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742F-554D-B37A-93D0-8AD49FE0F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509EF-D5BF-8004-FF08-CC9C45F9F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8795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EF809C-A274-1C40-9D24-E9D3327A4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53DF8-4432-42C0-A737-A290A0B42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C79A8-3213-4D6C-5C16-574DD789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1CFD6-6E1C-C001-8179-5F56F764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C0B1-1DCF-EB2F-A261-C05AE74BA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5893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2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53200" y="19812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53200" y="4114800"/>
            <a:ext cx="4927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A288B8FF-7A18-691C-2A83-1FDDE0B0C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F0E69736-2BF2-3DCC-C2FF-D706D037AF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F4090C2C-5198-10E2-E3E6-5C83ECE56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C1D91-626E-430A-8ABB-ED891F14526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024315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04802"/>
            <a:ext cx="10058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492DFA2-385F-F47D-CEC0-6608A8BEDD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932AB355-DDF9-E5FC-C789-8847D7A3E0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0FE10AF4-35DF-4A12-DDC8-25356419D3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AFC65-06AF-4DDE-BB2B-FC291109AA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488579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711200" y="218390"/>
            <a:ext cx="99568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1125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711200" y="5943600"/>
            <a:ext cx="9956800" cy="762000"/>
          </a:xfrm>
        </p:spPr>
        <p:txBody>
          <a:bodyPr/>
          <a:lstStyle>
            <a:lvl1pPr marL="0" marR="0" indent="0" algn="r">
              <a:buFontTx/>
              <a:buNone/>
              <a:defRPr sz="1350" i="0" baseline="0"/>
            </a:lvl1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BCFA4A43-D697-4493-9FDD-C3E8EFC58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3/31/2026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080C863-3583-4E13-A058-64D1C8125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>
          <a:xfrm>
            <a:off x="3520022" y="6477000"/>
            <a:ext cx="7344833" cy="274638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241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3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17" Type="http://schemas.openxmlformats.org/officeDocument/2006/relationships/image" Target="../media/image8.jpeg"/><Relationship Id="rId2" Type="http://schemas.openxmlformats.org/officeDocument/2006/relationships/slideLayout" Target="../slideLayouts/slideLayout12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E50DE-D8B1-4641-9F44-093893738EC6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FDEDC-421F-4146-9929-E9E622068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94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23" r:id="rId12"/>
    <p:sldLayoutId id="214748372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62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25" tIns="45711" rIns="91425" bIns="4571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25" tIns="45711" rIns="91425" bIns="457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FB1AA-31E5-4B74-9634-A3B080F4EB5C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741D2-0260-408F-8B91-744C3A5B0C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52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91424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3" indent="-342843" algn="l" defTabSz="91424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27" indent="-285702" algn="l" defTabSz="91424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1" indent="-228561" algn="l" defTabSz="91424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36" indent="-228561" algn="l" defTabSz="91424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60" indent="-228561" algn="l" defTabSz="91424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84" indent="-228561" algn="l" defTabSz="9142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08" indent="-228561" algn="l" defTabSz="9142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33" indent="-228561" algn="l" defTabSz="9142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57" indent="-228561" algn="l" defTabSz="9142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9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4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8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2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7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0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95" algn="l" defTabSz="9142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FAA20-FEA3-4C3B-B2AB-D4127B28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20DEF-B0BD-4619-B339-0DAFFCD20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9F371-5BD9-4823-B297-2507BC0E6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11BC-1D7B-493B-A959-0C7F8395E92C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72915-DE41-4EA6-8505-908D6E5CE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00FF8-D7AB-4297-8317-671E9E112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ECDFF-E91F-4AB3-9E8B-D53647EED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3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88AF14A-2227-4ED1-827E-5C8454996BE4}" type="datetimeFigureOut">
              <a:rPr lang="en-GB" smtClean="0"/>
              <a:pPr/>
              <a:t>31/03/2026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8CF57DA-DB0D-470E-9CB0-AB5DF8F8B7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889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833D9-B7B7-4952-8A5B-2C2853285796}" type="datetimeFigureOut">
              <a:rPr lang="zh-CN" altLang="en-US" smtClean="0"/>
              <a:t>2026/3/31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86DA4-AA87-4225-AC65-7D63EB00D6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22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3AEF3-D256-413B-9B5A-499C368A57B9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191AF-CBBE-44A3-8221-A5D776E97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81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102DA6-2AEA-4E22-81A0-29F30111A2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90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DEA1-1749-4072-898E-206CBD1903FC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www.molcyt.com ICC Prague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6A92A-31CD-4D33-A155-C43963305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07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EEAD30D-2B90-102D-6B67-3B295B79AA2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6" y="1"/>
            <a:ext cx="12188951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2F7460-FFA7-78C6-96A5-1EED6485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E3827-FE03-6BFB-AB63-517D9279E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CC6EA-DB87-7585-43F9-0AF88AF4B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FF14F-70C8-4FE1-B99C-0C64E887E3AE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3759F-65C0-368B-C476-461A5708B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B61CF-886A-A0E8-C73A-0E5F11CF1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F59F2-27F4-48DE-956A-159774152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8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7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7BCD1-7AC6-41CA-B1E1-DCC0B9FFF674}" type="datetimeFigureOut">
              <a:rPr lang="en-GB" smtClean="0"/>
              <a:pPr/>
              <a:t>31/03/2026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AE2C-E30E-4A6F-8C6C-166610E123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88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DF096B-1CE1-152B-DC61-292B9A642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0CD4A-116E-487E-F087-C291DC9C8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33BC6-A4C0-BDFC-431F-2184CC672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D80E8B-3CC5-4C6B-B05B-5B2A98FE3BF5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8F604-A60E-11AC-0AD0-FDE42A1D4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D69-6939-DF18-9481-F5F3579B16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6D1AA-9CC5-4F48-989F-8B9E3767E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85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96B838-B02C-8081-BA08-A6126744E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4372-C6C8-A4E1-F9BF-DBFA52884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C3E9-01E0-5C50-7F4F-4E9A9EEB7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AF14A-2227-4ED1-827E-5C8454996BE4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9706E-C9FF-2AAE-4626-282AAF436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2DE23-2E6D-3747-6DF5-AAA0C52CE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CF57DA-DB0D-470E-9CB0-AB5DF8F8B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57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8.jpeg"/><Relationship Id="rId4" Type="http://schemas.openxmlformats.org/officeDocument/2006/relationships/image" Target="../media/image48.jpeg"/><Relationship Id="rId9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"/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77.tiff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t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tiff"/><Relationship Id="rId4" Type="http://schemas.openxmlformats.org/officeDocument/2006/relationships/image" Target="../media/image84.t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3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43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4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4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5.xml"/><Relationship Id="rId4" Type="http://schemas.microsoft.com/office/2007/relationships/hdphoto" Target="../media/hdphoto1.wdp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19.wmf"/><Relationship Id="rId7" Type="http://schemas.openxmlformats.org/officeDocument/2006/relationships/oleObject" Target="../embeddings/oleObject9.bin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0.jpeg"/><Relationship Id="rId9" Type="http://schemas.openxmlformats.org/officeDocument/2006/relationships/image" Target="../media/image1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9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9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2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2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5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5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59AFE59-DF61-7537-0929-A756EB0BC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6195" y="-1130574"/>
            <a:ext cx="14349493" cy="8062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C21C48-246D-498F-D225-249A80C2C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527" y="3029437"/>
            <a:ext cx="11679805" cy="2387600"/>
          </a:xfrm>
        </p:spPr>
        <p:txBody>
          <a:bodyPr>
            <a:normAutofit/>
          </a:bodyPr>
          <a:lstStyle/>
          <a:p>
            <a:r>
              <a:rPr lang="en-US" sz="5400" b="1" i="0" u="none" strike="noStrike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What cytogenomics has, is and will do for agriculture in our world</a:t>
            </a:r>
            <a:endParaRPr lang="en-GB" sz="199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3CF68-6355-8A4F-6640-451061AA3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31599" y="4882256"/>
            <a:ext cx="2616928" cy="1655762"/>
          </a:xfrm>
        </p:spPr>
        <p:txBody>
          <a:bodyPr/>
          <a:lstStyle/>
          <a:p>
            <a:pPr algn="l"/>
            <a:r>
              <a:rPr lang="en-GB" altLang="en-US" dirty="0">
                <a:solidFill>
                  <a:srgbClr val="FFFF00"/>
                </a:solidFill>
              </a:rPr>
              <a:t>Nîmes ECA Course</a:t>
            </a:r>
          </a:p>
          <a:p>
            <a:pPr algn="l"/>
            <a:r>
              <a:rPr lang="en-GB" dirty="0"/>
              <a:t>29 March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8D024E-D0D1-0ADE-1766-C6AD86CB59CA}"/>
              </a:ext>
            </a:extLst>
          </p:cNvPr>
          <p:cNvSpPr txBox="1">
            <a:spLocks noChangeArrowheads="1"/>
          </p:cNvSpPr>
          <p:nvPr/>
        </p:nvSpPr>
        <p:spPr>
          <a:xfrm>
            <a:off x="5127920" y="-165759"/>
            <a:ext cx="7185378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altLang="en-US" sz="4000" b="1" dirty="0">
              <a:solidFill>
                <a:srgbClr val="C4CCE2"/>
              </a:solidFill>
            </a:endParaRPr>
          </a:p>
          <a:p>
            <a:pPr algn="r"/>
            <a:endParaRPr lang="en-GB" altLang="en-US" sz="4000" b="1" dirty="0">
              <a:solidFill>
                <a:srgbClr val="C4CCE2"/>
              </a:solidFill>
            </a:endParaRPr>
          </a:p>
          <a:p>
            <a:pPr algn="r"/>
            <a:r>
              <a:rPr lang="en-GB" altLang="en-US" sz="4000" b="1" dirty="0">
                <a:solidFill>
                  <a:srgbClr val="C4CCE2"/>
                </a:solidFill>
              </a:rPr>
              <a:t>Pat Heslop-Harrison</a:t>
            </a:r>
          </a:p>
          <a:p>
            <a:pPr algn="r"/>
            <a:r>
              <a:rPr lang="en-GB" altLang="en-US" sz="4000" b="1" dirty="0">
                <a:solidFill>
                  <a:srgbClr val="C4CCE2"/>
                </a:solidFill>
              </a:rPr>
              <a:t>phh@molcyt.com</a:t>
            </a:r>
          </a:p>
          <a:p>
            <a:pPr algn="r"/>
            <a:r>
              <a:rPr lang="en-GB" alt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www.molcyt.org</a:t>
            </a:r>
          </a:p>
          <a:p>
            <a:pPr algn="l"/>
            <a:r>
              <a:rPr lang="en-GB" altLang="en-US" sz="4000" b="1" dirty="0">
                <a:solidFill>
                  <a:srgbClr val="C4CCE2"/>
                </a:solidFill>
              </a:rPr>
              <a:t>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1EA652-9B07-5315-E440-C78B58773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288" y="6338599"/>
            <a:ext cx="2677926" cy="465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78C01A-84B2-1EB6-60FE-77E7E91CAC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7530" y="5810576"/>
            <a:ext cx="1528684" cy="477613"/>
          </a:xfrm>
          <a:prstGeom prst="rect">
            <a:avLst/>
          </a:prstGeom>
        </p:spPr>
      </p:pic>
      <p:pic>
        <p:nvPicPr>
          <p:cNvPr id="8" name="Picture 7" descr="A picture containing pool ball, sport&#10;&#10;Description generated with very high confidence">
            <a:extLst>
              <a:ext uri="{FF2B5EF4-FFF2-40B4-BE49-F238E27FC236}">
                <a16:creationId xmlns:a16="http://schemas.microsoft.com/office/drawing/2014/main" id="{551D3CEC-AF8C-4185-37F7-E4971A5C9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86" y="6000361"/>
            <a:ext cx="1819532" cy="6409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A491D2-EC05-483D-8BE2-049BA261B5C0}"/>
              </a:ext>
            </a:extLst>
          </p:cNvPr>
          <p:cNvSpPr txBox="1"/>
          <p:nvPr/>
        </p:nvSpPr>
        <p:spPr>
          <a:xfrm>
            <a:off x="1975318" y="5278860"/>
            <a:ext cx="96920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A flavour of the tricks our species show and how we study them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Animal, Plant and Comparative Cytogenomics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1E6020D-095F-6128-36DB-D73B7546C175}"/>
              </a:ext>
            </a:extLst>
          </p:cNvPr>
          <p:cNvSpPr txBox="1">
            <a:spLocks noChangeArrowheads="1"/>
          </p:cNvSpPr>
          <p:nvPr/>
        </p:nvSpPr>
        <p:spPr>
          <a:xfrm>
            <a:off x="-89175" y="-286478"/>
            <a:ext cx="9122245" cy="1600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molecular cytogenetics</a:t>
            </a:r>
            <a:endParaRPr lang="en-GB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5460" y="0"/>
            <a:ext cx="10264799" cy="68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BBE751-2F23-48C6-8C51-B0C6DBA346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11" y="3497216"/>
            <a:ext cx="5681991" cy="3773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0B24E2-C609-4C11-B4BD-F42697B39B17}"/>
              </a:ext>
            </a:extLst>
          </p:cNvPr>
          <p:cNvSpPr txBox="1"/>
          <p:nvPr/>
        </p:nvSpPr>
        <p:spPr>
          <a:xfrm>
            <a:off x="1674832" y="4260762"/>
            <a:ext cx="899316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highlight>
                  <a:srgbClr val="FFFF00"/>
                </a:highlight>
              </a:rPr>
              <a:t>Diversity in sterile cultivars</a:t>
            </a:r>
          </a:p>
          <a:p>
            <a:endParaRPr lang="en-GB" sz="28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endParaRPr lang="en-GB" sz="28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endParaRPr lang="en-GB" sz="28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r>
              <a:rPr lang="en-GB" sz="2800" dirty="0">
                <a:solidFill>
                  <a:schemeClr val="bg1"/>
                </a:solidFill>
                <a:highlight>
                  <a:srgbClr val="FFFF00"/>
                </a:highlight>
              </a:rPr>
              <a:t>                                                    Wild diploid banana with seeds</a:t>
            </a:r>
          </a:p>
        </p:txBody>
      </p:sp>
    </p:spTree>
    <p:extLst>
      <p:ext uri="{BB962C8B-B14F-4D97-AF65-F5344CB8AC3E}">
        <p14:creationId xmlns:p14="http://schemas.microsoft.com/office/powerpoint/2010/main" val="231053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_Pat_Tosh\BlogPosts\BananasFoodProgramme\BananasFromLeices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8696" y="-6785907"/>
            <a:ext cx="10882274" cy="956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793067" y="1268625"/>
            <a:ext cx="8610600" cy="701675"/>
          </a:xfrm>
        </p:spPr>
        <p:txBody>
          <a:bodyPr/>
          <a:lstStyle/>
          <a:p>
            <a:pPr eaLnBrk="1" hangingPunct="1"/>
            <a:endParaRPr lang="en-GB" altLang="en-US" sz="400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08684" y="98028"/>
            <a:ext cx="7974632" cy="458112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600" dirty="0">
                <a:solidFill>
                  <a:srgbClr val="FFFF00"/>
                </a:solidFill>
              </a:rPr>
              <a:t>Cavendish : the most common dessert banana cultivar</a:t>
            </a:r>
          </a:p>
          <a:p>
            <a:pPr algn="ctr" eaLnBrk="1" hangingPunct="1">
              <a:buFontTx/>
              <a:buNone/>
            </a:pPr>
            <a:r>
              <a:rPr lang="en-GB" altLang="en-US" sz="3600" dirty="0">
                <a:solidFill>
                  <a:srgbClr val="FFFF00"/>
                </a:solidFill>
              </a:rPr>
              <a:t>2n=3x=33;  AAA genomes</a:t>
            </a:r>
          </a:p>
          <a:p>
            <a:pPr algn="ctr" eaLnBrk="1" hangingPunct="1">
              <a:buFontTx/>
              <a:buNone/>
            </a:pPr>
            <a:r>
              <a:rPr lang="en-GB" altLang="en-US" sz="2400" i="1" dirty="0">
                <a:solidFill>
                  <a:srgbClr val="FFFF00"/>
                </a:solidFill>
              </a:rPr>
              <a:t>Musa</a:t>
            </a:r>
            <a:r>
              <a:rPr lang="en-GB" altLang="en-US" sz="2400" dirty="0">
                <a:solidFill>
                  <a:srgbClr val="FFFF00"/>
                </a:solidFill>
              </a:rPr>
              <a:t> Sequence: </a:t>
            </a:r>
            <a:r>
              <a:rPr lang="en-GB" altLang="en-US" sz="2400" dirty="0" err="1">
                <a:solidFill>
                  <a:srgbClr val="FFFF00"/>
                </a:solidFill>
              </a:rPr>
              <a:t>d’Hont</a:t>
            </a:r>
            <a:r>
              <a:rPr lang="en-GB" altLang="en-US" sz="2400" dirty="0">
                <a:solidFill>
                  <a:srgbClr val="FFFF00"/>
                </a:solidFill>
              </a:rPr>
              <a:t>, HH et al. </a:t>
            </a:r>
            <a:r>
              <a:rPr lang="en-GB" altLang="en-US" sz="2400" i="1" dirty="0">
                <a:solidFill>
                  <a:srgbClr val="FFFF00"/>
                </a:solidFill>
              </a:rPr>
              <a:t>Ensete</a:t>
            </a:r>
            <a:r>
              <a:rPr lang="en-GB" altLang="en-US" sz="2400" dirty="0">
                <a:solidFill>
                  <a:srgbClr val="FFFF00"/>
                </a:solidFill>
              </a:rPr>
              <a:t>: Wang, HH et al 2022</a:t>
            </a:r>
          </a:p>
        </p:txBody>
      </p:sp>
      <p:pic>
        <p:nvPicPr>
          <p:cNvPr id="53253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276872"/>
            <a:ext cx="9144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2297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aph with lines and numbers&#10;&#10;Description automatically generated"/>
          <p:cNvPicPr>
            <a:picLocks noChangeAspect="1"/>
          </p:cNvPicPr>
          <p:nvPr/>
        </p:nvPicPr>
        <p:blipFill>
          <a:blip r:embed="rId2"/>
          <a:srcRect t="20670" r="4152" b="-117"/>
          <a:stretch>
            <a:fillRect/>
          </a:stretch>
        </p:blipFill>
        <p:spPr>
          <a:xfrm>
            <a:off x="0" y="-40956"/>
            <a:ext cx="12192000" cy="6212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4026" y="902295"/>
            <a:ext cx="52184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1% a year increase in yield</a:t>
            </a:r>
          </a:p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all crops</a:t>
            </a:r>
          </a:p>
          <a:p>
            <a:pPr algn="ctr"/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last 60 years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0BFA76-AE3E-2D26-62AF-36BE0432A883}"/>
              </a:ext>
            </a:extLst>
          </p:cNvPr>
          <p:cNvSpPr txBox="1"/>
          <p:nvPr/>
        </p:nvSpPr>
        <p:spPr>
          <a:xfrm>
            <a:off x="71249" y="6393299"/>
            <a:ext cx="241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Raw data from FAOSTAT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BC167-9C00-4D34-B868-904AA56F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Cytogenomics = Genome Evolution = Plant &amp; Animal Breeding = Agriculture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AC01C-F1C8-436D-973E-137E82D77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Reconstructing the past </a:t>
            </a:r>
          </a:p>
          <a:p>
            <a:pPr marL="0" indent="0">
              <a:buNone/>
            </a:pPr>
            <a:r>
              <a:rPr lang="en-GB" sz="4000" dirty="0">
                <a:sym typeface="Wingdings" panose="05000000000000000000" pitchFamily="2" charset="2"/>
              </a:rPr>
              <a:t> Engineering the future</a:t>
            </a:r>
          </a:p>
          <a:p>
            <a:endParaRPr lang="en-GB" sz="4000" dirty="0">
              <a:sym typeface="Wingdings" panose="05000000000000000000" pitchFamily="2" charset="2"/>
            </a:endParaRPr>
          </a:p>
          <a:p>
            <a:r>
              <a:rPr lang="en-GB" sz="4000" dirty="0">
                <a:sym typeface="Wingdings" panose="05000000000000000000" pitchFamily="2" charset="2"/>
              </a:rPr>
              <a:t>The study of chromosomes </a:t>
            </a:r>
          </a:p>
          <a:p>
            <a:pPr lvl="1"/>
            <a:r>
              <a:rPr lang="en-GB" sz="3600" dirty="0">
                <a:sym typeface="Wingdings" panose="05000000000000000000" pitchFamily="2" charset="2"/>
              </a:rPr>
              <a:t>Illuminates the past</a:t>
            </a:r>
          </a:p>
          <a:p>
            <a:pPr lvl="1"/>
            <a:r>
              <a:rPr lang="en-GB" sz="3600" dirty="0">
                <a:sym typeface="Wingdings" panose="05000000000000000000" pitchFamily="2" charset="2"/>
              </a:rPr>
              <a:t>Shows the future</a:t>
            </a:r>
          </a:p>
          <a:p>
            <a:pPr lvl="1"/>
            <a:r>
              <a:rPr lang="en-GB" sz="3600" dirty="0">
                <a:sym typeface="Wingdings" panose="05000000000000000000" pitchFamily="2" charset="2"/>
              </a:rPr>
              <a:t>Maps and offers directed tools to shape agriculture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37151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2723" y="228606"/>
            <a:ext cx="7872588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0193" y="-44450"/>
            <a:ext cx="8384822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6" name="Rectangle 2"/>
          <p:cNvSpPr>
            <a:spLocks noGrp="1" noChangeArrowheads="1"/>
          </p:cNvSpPr>
          <p:nvPr>
            <p:ph type="title"/>
          </p:nvPr>
        </p:nvSpPr>
        <p:spPr>
          <a:xfrm>
            <a:off x="155219" y="2857500"/>
            <a:ext cx="27178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4000" dirty="0">
                <a:solidFill>
                  <a:schemeClr val="bg1"/>
                </a:solidFill>
              </a:rPr>
              <a:t>Triticale:</a:t>
            </a:r>
            <a:br>
              <a:rPr lang="en-GB" altLang="en-US" sz="40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rgbClr val="6699FF"/>
                </a:solidFill>
              </a:rPr>
              <a:t>wheat</a:t>
            </a:r>
            <a:r>
              <a:rPr lang="en-GB" altLang="en-US" sz="3600" dirty="0">
                <a:solidFill>
                  <a:schemeClr val="bg1"/>
                </a:solidFill>
              </a:rPr>
              <a:t> x </a:t>
            </a:r>
            <a:r>
              <a:rPr lang="en-GB" altLang="en-US" sz="3600" dirty="0">
                <a:solidFill>
                  <a:srgbClr val="FF99FF"/>
                </a:solidFill>
              </a:rPr>
              <a:t>rye</a:t>
            </a: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hybrid</a:t>
            </a:r>
            <a:br>
              <a:rPr lang="en-GB" altLang="en-US" sz="3600" dirty="0">
                <a:solidFill>
                  <a:schemeClr val="bg1"/>
                </a:solidFill>
              </a:rPr>
            </a:b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A polyploid</a:t>
            </a:r>
            <a:br>
              <a:rPr lang="en-GB" altLang="en-US" sz="3600" dirty="0">
                <a:solidFill>
                  <a:schemeClr val="bg1"/>
                </a:solidFill>
              </a:rPr>
            </a:b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AABB  wheat x RR rye</a:t>
            </a:r>
            <a:br>
              <a:rPr lang="en-GB" altLang="en-US" sz="3600" dirty="0">
                <a:solidFill>
                  <a:schemeClr val="bg1"/>
                </a:solidFill>
              </a:rPr>
            </a:b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2n=6x=42</a:t>
            </a:r>
            <a:br>
              <a:rPr lang="en-GB" altLang="en-US" sz="3600" dirty="0">
                <a:solidFill>
                  <a:schemeClr val="bg1"/>
                </a:solidFill>
              </a:rPr>
            </a:b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Genome size</a:t>
            </a:r>
            <a:br>
              <a:rPr lang="en-GB" altLang="en-US" sz="3600" dirty="0">
                <a:solidFill>
                  <a:schemeClr val="bg1"/>
                </a:solidFill>
              </a:rPr>
            </a:br>
            <a:r>
              <a:rPr lang="en-GB" altLang="en-US" sz="3600" dirty="0">
                <a:solidFill>
                  <a:schemeClr val="bg1"/>
                </a:solidFill>
              </a:rPr>
              <a:t>17,000 </a:t>
            </a:r>
            <a:r>
              <a:rPr lang="en-GB" altLang="en-US" sz="3600" dirty="0" err="1">
                <a:solidFill>
                  <a:schemeClr val="bg1"/>
                </a:solidFill>
              </a:rPr>
              <a:t>Mbp</a:t>
            </a:r>
            <a:br>
              <a:rPr lang="en-GB" altLang="en-US" sz="3600" dirty="0">
                <a:solidFill>
                  <a:schemeClr val="bg1"/>
                </a:solidFill>
              </a:rPr>
            </a:br>
            <a:endParaRPr lang="en-GB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20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wehatfield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00" y="-27362"/>
            <a:ext cx="11357280" cy="689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632001" y="-306753"/>
            <a:ext cx="8318880" cy="1143481"/>
          </a:xfrm>
        </p:spPr>
        <p:txBody>
          <a:bodyPr/>
          <a:lstStyle/>
          <a:p>
            <a:r>
              <a:rPr lang="en-GB" altLang="en-US" dirty="0">
                <a:solidFill>
                  <a:srgbClr val="FF0000"/>
                </a:solidFill>
              </a:rPr>
              <a:t>Wheat evolution and polyploidy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1428960" y="609186"/>
            <a:ext cx="2545920" cy="106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uratu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>
              <a:lnSpc>
                <a:spcPct val="75000"/>
              </a:lnSpc>
            </a:pPr>
            <a:r>
              <a:rPr lang="en-GB" altLang="en-US" sz="2800" b="1">
                <a:solidFill>
                  <a:srgbClr val="008000"/>
                </a:solidFill>
                <a:latin typeface="Trebuchet MS" pitchFamily="34" charset="0"/>
                <a:cs typeface="Arial" pitchFamily="34" charset="0"/>
              </a:rPr>
              <a:t>AA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439040" y="3237460"/>
            <a:ext cx="3728160" cy="138974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itchFamily="34" charset="0"/>
              </a:rPr>
              <a:t>Einkorn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monococcum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2n=2x=14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7644000" y="3505329"/>
            <a:ext cx="3024000" cy="1715221"/>
          </a:xfrm>
          <a:prstGeom prst="rect">
            <a:avLst/>
          </a:prstGeom>
          <a:noFill/>
          <a:ln>
            <a:noFill/>
          </a:ln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itchFamily="34" charset="0"/>
              </a:rPr>
              <a:t>Bread wheat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aestivum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2n=6x=42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99FF"/>
                </a:solidFill>
                <a:latin typeface="Trebuchet MS" pitchFamily="34" charset="0"/>
              </a:rPr>
              <a:t>BB</a:t>
            </a:r>
            <a:r>
              <a:rPr lang="en-GB" sz="2800" b="1" dirty="0">
                <a:solidFill>
                  <a:srgbClr val="0070C0"/>
                </a:solidFill>
                <a:latin typeface="Trebuchet MS" pitchFamily="34" charset="0"/>
              </a:rPr>
              <a:t>DD</a:t>
            </a: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1555680" y="5482657"/>
            <a:ext cx="4907520" cy="139118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itchFamily="34" charset="0"/>
              </a:rPr>
              <a:t>Durum/Spaghetti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turgidum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dirty="0" err="1">
                <a:solidFill>
                  <a:srgbClr val="FFCC00"/>
                </a:solidFill>
                <a:latin typeface="Trebuchet MS" pitchFamily="34" charset="0"/>
              </a:rPr>
              <a:t>ssp</a:t>
            </a: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durum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2n=4x=28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0000"/>
                </a:solidFill>
                <a:latin typeface="Trebuchet MS" pitchFamily="34" charset="0"/>
              </a:rPr>
              <a:t>BB</a:t>
            </a:r>
          </a:p>
        </p:txBody>
      </p:sp>
      <p:sp>
        <p:nvSpPr>
          <p:cNvPr id="38920" name="Text Box 7"/>
          <p:cNvSpPr txBox="1">
            <a:spLocks noChangeArrowheads="1"/>
          </p:cNvSpPr>
          <p:nvPr/>
        </p:nvSpPr>
        <p:spPr bwMode="auto">
          <a:xfrm>
            <a:off x="3470880" y="2249516"/>
            <a:ext cx="3499200" cy="1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dicoccoides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2n=4x=28</a:t>
            </a:r>
          </a:p>
          <a:p>
            <a:pPr algn="ctr">
              <a:lnSpc>
                <a:spcPct val="75000"/>
              </a:lnSpc>
            </a:pPr>
            <a:r>
              <a:rPr lang="en-GB" altLang="en-US" sz="2800" b="1">
                <a:solidFill>
                  <a:srgbClr val="008000"/>
                </a:solidFill>
                <a:latin typeface="Trebuchet MS" pitchFamily="34" charset="0"/>
                <a:cs typeface="Arial" pitchFamily="34" charset="0"/>
              </a:rPr>
              <a:t>AA</a:t>
            </a:r>
            <a:r>
              <a:rPr lang="en-GB" altLang="en-US" sz="2800" b="1">
                <a:solidFill>
                  <a:srgbClr val="FF0000"/>
                </a:solidFill>
                <a:latin typeface="Trebuchet MS" pitchFamily="34" charset="0"/>
                <a:cs typeface="Arial" pitchFamily="34" charset="0"/>
              </a:rPr>
              <a:t>BB</a:t>
            </a:r>
          </a:p>
        </p:txBody>
      </p:sp>
      <p:sp>
        <p:nvSpPr>
          <p:cNvPr id="38921" name="Text Box 8"/>
          <p:cNvSpPr txBox="1">
            <a:spLocks noChangeArrowheads="1"/>
          </p:cNvSpPr>
          <p:nvPr/>
        </p:nvSpPr>
        <p:spPr bwMode="auto">
          <a:xfrm>
            <a:off x="4333440" y="532856"/>
            <a:ext cx="3300480" cy="139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Aegilops speltoides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relative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>
              <a:lnSpc>
                <a:spcPct val="75000"/>
              </a:lnSpc>
            </a:pPr>
            <a:r>
              <a:rPr lang="en-GB" altLang="en-US" sz="2800" b="1">
                <a:solidFill>
                  <a:srgbClr val="FF99FF"/>
                </a:solidFill>
                <a:latin typeface="Trebuchet MS" pitchFamily="34" charset="0"/>
                <a:cs typeface="Arial" pitchFamily="34" charset="0"/>
              </a:rPr>
              <a:t>BB</a:t>
            </a:r>
          </a:p>
        </p:txBody>
      </p:sp>
      <p:sp>
        <p:nvSpPr>
          <p:cNvPr id="38922" name="Text Box 9"/>
          <p:cNvSpPr txBox="1">
            <a:spLocks noChangeArrowheads="1"/>
          </p:cNvSpPr>
          <p:nvPr/>
        </p:nvSpPr>
        <p:spPr bwMode="auto">
          <a:xfrm>
            <a:off x="7023361" y="1353742"/>
            <a:ext cx="2927520" cy="12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tauschii</a:t>
            </a:r>
          </a:p>
          <a:p>
            <a:pPr algn="ctr">
              <a:lnSpc>
                <a:spcPct val="75000"/>
              </a:lnSpc>
            </a:pPr>
            <a:r>
              <a:rPr lang="en-GB" altLang="en-US" sz="20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(Aegilops squarrosa)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>
              <a:lnSpc>
                <a:spcPct val="75000"/>
              </a:lnSpc>
            </a:pPr>
            <a:r>
              <a:rPr lang="en-GB" altLang="en-US" sz="2800" b="1">
                <a:solidFill>
                  <a:srgbClr val="0070C0"/>
                </a:solidFill>
                <a:latin typeface="Trebuchet MS" pitchFamily="34" charset="0"/>
                <a:cs typeface="Arial" pitchFamily="34" charset="0"/>
              </a:rPr>
              <a:t>DD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8253120" y="5482657"/>
            <a:ext cx="2419200" cy="139118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itchFamily="34" charset="0"/>
              </a:rPr>
              <a:t>Triticale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xTriticosecale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2n=6x=42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0000"/>
                </a:solidFill>
                <a:latin typeface="Trebuchet MS" pitchFamily="34" charset="0"/>
              </a:rPr>
              <a:t>BB</a:t>
            </a:r>
            <a:r>
              <a:rPr lang="en-GB" sz="2800" b="1" dirty="0">
                <a:solidFill>
                  <a:srgbClr val="FFFF99"/>
                </a:solidFill>
                <a:latin typeface="Trebuchet MS" pitchFamily="34" charset="0"/>
              </a:rPr>
              <a:t>RR</a:t>
            </a:r>
          </a:p>
        </p:txBody>
      </p:sp>
      <p:sp>
        <p:nvSpPr>
          <p:cNvPr id="38924" name="Text Box 11"/>
          <p:cNvSpPr txBox="1">
            <a:spLocks noChangeArrowheads="1"/>
          </p:cNvSpPr>
          <p:nvPr/>
        </p:nvSpPr>
        <p:spPr bwMode="auto">
          <a:xfrm>
            <a:off x="4846080" y="3925854"/>
            <a:ext cx="2522880" cy="139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FFFF"/>
                </a:solidFill>
                <a:latin typeface="Trebuchet MS" pitchFamily="34" charset="0"/>
                <a:cs typeface="Arial" pitchFamily="34" charset="0"/>
              </a:rPr>
              <a:t>Rye</a:t>
            </a:r>
          </a:p>
          <a:p>
            <a:pPr algn="ctr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Secale cereale</a:t>
            </a:r>
          </a:p>
          <a:p>
            <a:pPr algn="ctr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>
              <a:lnSpc>
                <a:spcPct val="75000"/>
              </a:lnSpc>
            </a:pPr>
            <a:r>
              <a:rPr lang="en-GB" altLang="en-US" sz="2800" b="1">
                <a:solidFill>
                  <a:srgbClr val="FFFF99"/>
                </a:solidFill>
                <a:latin typeface="Trebuchet MS" pitchFamily="34" charset="0"/>
                <a:cs typeface="Arial" pitchFamily="34" charset="0"/>
              </a:rPr>
              <a:t>RR</a:t>
            </a:r>
          </a:p>
        </p:txBody>
      </p:sp>
      <p:sp>
        <p:nvSpPr>
          <p:cNvPr id="38925" name="Line 12"/>
          <p:cNvSpPr>
            <a:spLocks noChangeShapeType="1"/>
          </p:cNvSpPr>
          <p:nvPr/>
        </p:nvSpPr>
        <p:spPr bwMode="auto">
          <a:xfrm>
            <a:off x="2650080" y="1676336"/>
            <a:ext cx="368640" cy="152368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26" name="Line 13"/>
          <p:cNvSpPr>
            <a:spLocks noChangeShapeType="1"/>
          </p:cNvSpPr>
          <p:nvPr/>
        </p:nvSpPr>
        <p:spPr bwMode="auto">
          <a:xfrm>
            <a:off x="3211682" y="1523680"/>
            <a:ext cx="1196640" cy="6855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27" name="Line 14"/>
          <p:cNvSpPr>
            <a:spLocks noChangeShapeType="1"/>
          </p:cNvSpPr>
          <p:nvPr/>
        </p:nvSpPr>
        <p:spPr bwMode="auto">
          <a:xfrm flipH="1">
            <a:off x="4618560" y="1676336"/>
            <a:ext cx="984960" cy="53285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28" name="Line 15"/>
          <p:cNvSpPr>
            <a:spLocks noChangeShapeType="1"/>
          </p:cNvSpPr>
          <p:nvPr/>
        </p:nvSpPr>
        <p:spPr bwMode="auto">
          <a:xfrm flipH="1">
            <a:off x="4320480" y="3429000"/>
            <a:ext cx="1054080" cy="198164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29" name="Line 16"/>
          <p:cNvSpPr>
            <a:spLocks noChangeShapeType="1"/>
          </p:cNvSpPr>
          <p:nvPr/>
        </p:nvSpPr>
        <p:spPr bwMode="auto">
          <a:xfrm flipH="1">
            <a:off x="8487840" y="2743488"/>
            <a:ext cx="1440" cy="6855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30" name="Line 17"/>
          <p:cNvSpPr>
            <a:spLocks noChangeShapeType="1"/>
          </p:cNvSpPr>
          <p:nvPr/>
        </p:nvSpPr>
        <p:spPr bwMode="auto">
          <a:xfrm>
            <a:off x="6096002" y="2819818"/>
            <a:ext cx="2180160" cy="609184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31" name="Line 18"/>
          <p:cNvSpPr>
            <a:spLocks noChangeShapeType="1"/>
          </p:cNvSpPr>
          <p:nvPr/>
        </p:nvSpPr>
        <p:spPr bwMode="auto">
          <a:xfrm>
            <a:off x="5815200" y="3276346"/>
            <a:ext cx="3165120" cy="205797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  <p:sp>
        <p:nvSpPr>
          <p:cNvPr id="38932" name="Line 19"/>
          <p:cNvSpPr>
            <a:spLocks noChangeShapeType="1"/>
          </p:cNvSpPr>
          <p:nvPr/>
        </p:nvSpPr>
        <p:spPr bwMode="auto">
          <a:xfrm>
            <a:off x="6517922" y="5105338"/>
            <a:ext cx="2250720" cy="38164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401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75968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5300" dirty="0"/>
              <a:t>Polyploid species</a:t>
            </a:r>
            <a:br>
              <a:rPr lang="en-GB" altLang="en-US" sz="5300" dirty="0"/>
            </a:br>
            <a:r>
              <a:rPr lang="en-GB" altLang="en-US" sz="3600" dirty="0"/>
              <a:t>A species with more than two complete chromosome sets</a:t>
            </a:r>
            <a:br>
              <a:rPr lang="en-GB" altLang="en-US" sz="3600" dirty="0"/>
            </a:br>
            <a:r>
              <a:rPr lang="en-GB" altLang="en-US" sz="3600" dirty="0"/>
              <a:t>Each set designated A, B…</a:t>
            </a:r>
            <a:br>
              <a:rPr lang="en-GB" altLang="en-US" dirty="0"/>
            </a:br>
            <a:endParaRPr lang="en-GB" altLang="en-US" dirty="0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512" y="2330450"/>
            <a:ext cx="8534400" cy="452755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altLang="en-US" dirty="0"/>
              <a:t>More than two homologous chromosomes</a:t>
            </a:r>
          </a:p>
          <a:p>
            <a:pPr lvl="1" eaLnBrk="1" hangingPunct="1"/>
            <a:r>
              <a:rPr lang="en-GB" altLang="en-US" dirty="0"/>
              <a:t>Diploid: 2x, AA – NOT a polyploid</a:t>
            </a:r>
          </a:p>
          <a:p>
            <a:pPr lvl="1" eaLnBrk="1" hangingPunct="1"/>
            <a:r>
              <a:rPr lang="en-GB" altLang="en-US" dirty="0"/>
              <a:t>Triploid: 3x, AAA – polyploid </a:t>
            </a:r>
            <a:r>
              <a:rPr lang="en-GB" altLang="en-US" sz="2200" dirty="0"/>
              <a:t>(</a:t>
            </a:r>
            <a:r>
              <a:rPr lang="en-GB" altLang="en-US" sz="2200" dirty="0" err="1"/>
              <a:t>eg</a:t>
            </a:r>
            <a:r>
              <a:rPr lang="en-GB" altLang="en-US" sz="2200" dirty="0"/>
              <a:t> desert banana)</a:t>
            </a:r>
            <a:endParaRPr lang="en-GB" altLang="en-US" dirty="0"/>
          </a:p>
          <a:p>
            <a:pPr lvl="1" eaLnBrk="1" hangingPunct="1"/>
            <a:r>
              <a:rPr lang="en-GB" altLang="en-US" dirty="0"/>
              <a:t>Tetraploid: 4x, AAAA –  autopolyploid</a:t>
            </a:r>
          </a:p>
          <a:p>
            <a:pPr lvl="1" eaLnBrk="1" hangingPunct="1"/>
            <a:r>
              <a:rPr lang="en-GB" altLang="en-US" dirty="0"/>
              <a:t>Tetraploid: 4x, AABB – allopolyploid </a:t>
            </a:r>
            <a:r>
              <a:rPr lang="en-GB" altLang="en-US" sz="2200" dirty="0"/>
              <a:t>with 2 ancestors </a:t>
            </a:r>
            <a:endParaRPr lang="en-GB" altLang="en-US" dirty="0"/>
          </a:p>
          <a:p>
            <a:r>
              <a:rPr lang="en-GB" altLang="en-US" dirty="0"/>
              <a:t>At meiosis: often see Multivalent formation</a:t>
            </a:r>
          </a:p>
          <a:p>
            <a:pPr lvl="1" eaLnBrk="1" hangingPunct="1"/>
            <a:r>
              <a:rPr lang="en-GB" altLang="en-US" dirty="0"/>
              <a:t>2 </a:t>
            </a:r>
            <a:r>
              <a:rPr lang="en-GB" altLang="en-US" dirty="0" err="1"/>
              <a:t>chrs</a:t>
            </a:r>
            <a:r>
              <a:rPr lang="en-GB" altLang="en-US" dirty="0"/>
              <a:t>: bivalent; 3 </a:t>
            </a:r>
            <a:r>
              <a:rPr lang="en-GB" altLang="en-US" dirty="0" err="1"/>
              <a:t>chrs</a:t>
            </a:r>
            <a:r>
              <a:rPr lang="en-GB" altLang="en-US" dirty="0"/>
              <a:t> trivalent;  4 </a:t>
            </a:r>
            <a:r>
              <a:rPr lang="en-GB" altLang="en-US" dirty="0" err="1"/>
              <a:t>chrs</a:t>
            </a:r>
            <a:r>
              <a:rPr lang="en-GB" altLang="en-US" dirty="0"/>
              <a:t> quadrivalent </a:t>
            </a:r>
          </a:p>
          <a:p>
            <a:pPr algn="ctr" eaLnBrk="1" hangingPunct="1">
              <a:buFontTx/>
              <a:buNone/>
            </a:pPr>
            <a:r>
              <a:rPr lang="en-GB" altLang="en-US" sz="3600" b="1" dirty="0"/>
              <a:t>Also WGD – Whole Genome Duplication and</a:t>
            </a:r>
          </a:p>
          <a:p>
            <a:pPr algn="ctr" eaLnBrk="1" hangingPunct="1">
              <a:buFontTx/>
              <a:buNone/>
            </a:pPr>
            <a:r>
              <a:rPr lang="en-GB" altLang="en-US" sz="3600" b="1" dirty="0" err="1"/>
              <a:t>Palaeopolyploidy</a:t>
            </a:r>
            <a:endParaRPr lang="en-GB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00726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7" name="Text Box 3"/>
          <p:cNvSpPr txBox="1">
            <a:spLocks noChangeArrowheads="1"/>
          </p:cNvSpPr>
          <p:nvPr/>
        </p:nvSpPr>
        <p:spPr bwMode="auto">
          <a:xfrm>
            <a:off x="1794935" y="1906588"/>
            <a:ext cx="2587978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kumimoji="1" lang="en-GB" sz="2800" dirty="0">
                <a:solidFill>
                  <a:srgbClr val="D60093"/>
                </a:solidFill>
                <a:cs typeface="Arial" pitchFamily="34" charset="0"/>
              </a:rPr>
              <a:t> </a:t>
            </a:r>
            <a:r>
              <a:rPr kumimoji="1" lang="en-GB" sz="2400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pitchFamily="34" charset="0"/>
              </a:rPr>
              <a:t>Genomes in sexual hybrids</a:t>
            </a:r>
          </a:p>
          <a:p>
            <a:pPr defTabSz="914400" eaLnBrk="0" fontAlgn="base" hangingPunct="0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545472"/>
              </a:buClr>
              <a:buFontTx/>
              <a:buChar char="•"/>
              <a:defRPr/>
            </a:pPr>
            <a:r>
              <a:rPr kumimoji="1" lang="en-GB" sz="2400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pitchFamily="34" charset="0"/>
              </a:rPr>
              <a:t> Alien chromosome </a:t>
            </a:r>
            <a:r>
              <a:rPr kumimoji="1" lang="en-GB" sz="2400" dirty="0" err="1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pitchFamily="34" charset="0"/>
              </a:rPr>
              <a:t>introgression</a:t>
            </a:r>
            <a:endParaRPr kumimoji="1" lang="en-GB" sz="2800" dirty="0">
              <a:solidFill>
                <a:srgbClr val="D60093"/>
              </a:solidFill>
              <a:cs typeface="Arial" pitchFamily="34" charset="0"/>
            </a:endParaRPr>
          </a:p>
        </p:txBody>
      </p:sp>
      <p:pic>
        <p:nvPicPr>
          <p:cNvPr id="179204" name="Picture 4" descr="double1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0199" y="-136016"/>
            <a:ext cx="10107168" cy="777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12C19E-8280-717D-31B6-03286031F31D}"/>
              </a:ext>
            </a:extLst>
          </p:cNvPr>
          <p:cNvSpPr txBox="1"/>
          <p:nvPr/>
        </p:nvSpPr>
        <p:spPr>
          <a:xfrm>
            <a:off x="1306285" y="3396258"/>
            <a:ext cx="2587978" cy="2612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Introgression through hybrids followed by backcrossing to wheat, transferring chromosomes and recombining chromosome segments.</a:t>
            </a:r>
          </a:p>
        </p:txBody>
      </p:sp>
    </p:spTree>
    <p:extLst>
      <p:ext uri="{BB962C8B-B14F-4D97-AF65-F5344CB8AC3E}">
        <p14:creationId xmlns:p14="http://schemas.microsoft.com/office/powerpoint/2010/main" val="292952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pic>
        <p:nvPicPr>
          <p:cNvPr id="168964" name="Picture 4" descr="triticeae ear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6756" y="3"/>
            <a:ext cx="9424812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1548" name="Text Box 12"/>
          <p:cNvSpPr txBox="1">
            <a:spLocks noChangeArrowheads="1"/>
          </p:cNvSpPr>
          <p:nvPr/>
        </p:nvSpPr>
        <p:spPr bwMode="auto">
          <a:xfrm>
            <a:off x="8959237" y="604216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srgbClr val="545472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63642" y="4215272"/>
            <a:ext cx="4464716" cy="2677656"/>
          </a:xfrm>
          <a:prstGeom prst="rect">
            <a:avLst/>
          </a:prstGeom>
          <a:solidFill>
            <a:srgbClr val="984807">
              <a:alpha val="4392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Cytogeneticists: Trying to stop diseases not through crop protection chemicals (drugs) but using genetic resistance to fungi, bacteria, insects and viruses from ‘wild’ species, as well as by improved agronomy</a:t>
            </a:r>
          </a:p>
        </p:txBody>
      </p:sp>
    </p:spTree>
    <p:extLst>
      <p:ext uri="{BB962C8B-B14F-4D97-AF65-F5344CB8AC3E}">
        <p14:creationId xmlns:p14="http://schemas.microsoft.com/office/powerpoint/2010/main" val="374387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2012 Screen 5149-03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429" y="-1349567"/>
            <a:ext cx="10211548" cy="6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261192" y="4338596"/>
            <a:ext cx="58175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N02Y5149     Mace      Tomahawk</a:t>
            </a:r>
          </a:p>
          <a:p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Resistant </a:t>
            </a:r>
            <a:r>
              <a:rPr lang="en-GB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Th&amp;R</a:t>
            </a: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Resistant Th              Control 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6" b="-2270"/>
          <a:stretch/>
        </p:blipFill>
        <p:spPr bwMode="auto">
          <a:xfrm>
            <a:off x="1113252" y="5368696"/>
            <a:ext cx="9204325" cy="649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9536" y="1"/>
            <a:ext cx="73323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Wheat Streak Mosaic Virus resistance</a:t>
            </a:r>
          </a:p>
          <a:p>
            <a:r>
              <a:rPr lang="en-GB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GB" sz="36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Thinopyrum</a:t>
            </a:r>
            <a:r>
              <a:rPr lang="en-GB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</a:t>
            </a:r>
            <a:r>
              <a:rPr lang="en-GB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wheat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94372" y="6228297"/>
            <a:ext cx="3384376" cy="73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681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36"/>
          <p:cNvGrpSpPr>
            <a:grpSpLocks/>
          </p:cNvGrpSpPr>
          <p:nvPr/>
        </p:nvGrpSpPr>
        <p:grpSpPr bwMode="auto">
          <a:xfrm>
            <a:off x="7584849" y="465745"/>
            <a:ext cx="2578591" cy="2078834"/>
            <a:chOff x="892513" y="1623575"/>
            <a:chExt cx="2577495" cy="2079043"/>
          </a:xfrm>
        </p:grpSpPr>
        <p:grpSp>
          <p:nvGrpSpPr>
            <p:cNvPr id="8" name="Group 238"/>
            <p:cNvGrpSpPr>
              <a:grpSpLocks/>
            </p:cNvGrpSpPr>
            <p:nvPr/>
          </p:nvGrpSpPr>
          <p:grpSpPr bwMode="auto">
            <a:xfrm>
              <a:off x="1002049" y="2187115"/>
              <a:ext cx="216000" cy="1515329"/>
              <a:chOff x="4502564" y="2338081"/>
              <a:chExt cx="216000" cy="1515329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4502518" y="2337369"/>
                <a:ext cx="215808" cy="43184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0800000">
                <a:off x="4502518" y="2769212"/>
                <a:ext cx="215808" cy="14447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>
                <a:off x="4502518" y="2921628"/>
                <a:ext cx="215808" cy="14288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502518" y="3064517"/>
                <a:ext cx="215808" cy="7890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502518" y="3709107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502518" y="3580507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502518" y="3135962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502518" y="3328068"/>
                <a:ext cx="207874" cy="71445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502518" y="2594570"/>
                <a:ext cx="207874" cy="71445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239"/>
            <p:cNvGrpSpPr>
              <a:grpSpLocks/>
            </p:cNvGrpSpPr>
            <p:nvPr/>
          </p:nvGrpSpPr>
          <p:grpSpPr bwMode="auto">
            <a:xfrm>
              <a:off x="3124785" y="2127560"/>
              <a:ext cx="216000" cy="1575058"/>
              <a:chOff x="6308103" y="2301987"/>
              <a:chExt cx="216000" cy="1575058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308494" y="2302087"/>
                <a:ext cx="215808" cy="492174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10800000">
                <a:off x="6308494" y="2794261"/>
                <a:ext cx="215808" cy="14288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>
                <a:off x="6308494" y="2945089"/>
                <a:ext cx="215808" cy="14447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308494" y="3089566"/>
                <a:ext cx="215808" cy="7874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308494" y="3732568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308494" y="3605555"/>
                <a:ext cx="207874" cy="71445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308494" y="3159423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308494" y="3351529"/>
                <a:ext cx="207874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313255" y="2689476"/>
                <a:ext cx="207873" cy="73032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308494" y="2322726"/>
                <a:ext cx="207874" cy="80971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240"/>
            <p:cNvGrpSpPr>
              <a:grpSpLocks/>
            </p:cNvGrpSpPr>
            <p:nvPr/>
          </p:nvGrpSpPr>
          <p:grpSpPr bwMode="auto">
            <a:xfrm>
              <a:off x="1604136" y="2277279"/>
              <a:ext cx="1372879" cy="918837"/>
              <a:chOff x="5139325" y="2525531"/>
              <a:chExt cx="1232875" cy="825135"/>
            </a:xfrm>
          </p:grpSpPr>
          <p:pic>
            <p:nvPicPr>
              <p:cNvPr id="15" name="Picture 245" descr="1B4DThin_Chromosome copy.jp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9325" y="2587006"/>
                <a:ext cx="1179752" cy="73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46" descr="1B4DThin_Chromosome copy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2649" y="2659013"/>
                <a:ext cx="853182" cy="691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5138674" y="2525191"/>
                <a:ext cx="1234053" cy="1340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241"/>
            <p:cNvSpPr txBox="1">
              <a:spLocks noChangeArrowheads="1"/>
            </p:cNvSpPr>
            <p:nvPr/>
          </p:nvSpPr>
          <p:spPr bwMode="auto">
            <a:xfrm>
              <a:off x="892513" y="1623575"/>
              <a:ext cx="2577495" cy="3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>
                  <a:latin typeface="Arial" pitchFamily="34" charset="0"/>
                </a:rPr>
                <a:t>4D           T4DL*4Ai#2S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90716" y="3119946"/>
              <a:ext cx="1372604" cy="149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93890" y="3123122"/>
              <a:ext cx="1258143" cy="3385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8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DAPI</a:t>
              </a:r>
              <a:r>
                <a:rPr lang="en-GB" sz="800" dirty="0">
                  <a:latin typeface="Arial" panose="020B0604020202020204" pitchFamily="34" charset="0"/>
                </a:rPr>
                <a:t>    </a:t>
              </a:r>
              <a:r>
                <a:rPr lang="en-GB" sz="800" dirty="0" err="1">
                  <a:solidFill>
                    <a:srgbClr val="00B050"/>
                  </a:solidFill>
                  <a:latin typeface="Arial" panose="020B0604020202020204" pitchFamily="34" charset="0"/>
                </a:rPr>
                <a:t>Afa</a:t>
              </a:r>
              <a:r>
                <a:rPr lang="en-GB" sz="800" dirty="0">
                  <a:latin typeface="Arial" panose="020B0604020202020204" pitchFamily="34" charset="0"/>
                </a:rPr>
                <a:t>     </a:t>
              </a:r>
              <a:r>
                <a:rPr lang="en-GB" sz="800" dirty="0">
                  <a:solidFill>
                    <a:srgbClr val="FF0000"/>
                  </a:solidFill>
                  <a:latin typeface="Arial" panose="020B0604020202020204" pitchFamily="34" charset="0"/>
                </a:rPr>
                <a:t>Thin  </a:t>
              </a:r>
              <a:r>
                <a:rPr lang="en-GB" sz="800" dirty="0">
                  <a:latin typeface="Arial" panose="020B0604020202020204" pitchFamily="34" charset="0"/>
                </a:rPr>
                <a:t>  all</a:t>
              </a:r>
            </a:p>
            <a:p>
              <a:pPr>
                <a:defRPr/>
              </a:pPr>
              <a:r>
                <a:rPr lang="en-GB" sz="8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(blue)  </a:t>
              </a:r>
              <a:r>
                <a:rPr lang="en-GB" sz="800" dirty="0">
                  <a:solidFill>
                    <a:srgbClr val="00B050"/>
                  </a:solidFill>
                  <a:latin typeface="Arial" panose="020B0604020202020204" pitchFamily="34" charset="0"/>
                </a:rPr>
                <a:t>(green)  </a:t>
              </a:r>
              <a:r>
                <a:rPr lang="en-GB" sz="800" dirty="0">
                  <a:solidFill>
                    <a:srgbClr val="FF0000"/>
                  </a:solidFill>
                  <a:latin typeface="Arial" panose="020B0604020202020204" pitchFamily="34" charset="0"/>
                </a:rPr>
                <a:t>(red)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03411" y="2349932"/>
              <a:ext cx="1324999" cy="11526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26"/>
          <p:cNvGrpSpPr>
            <a:grpSpLocks/>
          </p:cNvGrpSpPr>
          <p:nvPr/>
        </p:nvGrpSpPr>
        <p:grpSpPr bwMode="auto">
          <a:xfrm>
            <a:off x="4957612" y="4790495"/>
            <a:ext cx="1176267" cy="1982924"/>
            <a:chOff x="3952772" y="1392407"/>
            <a:chExt cx="1794811" cy="2900161"/>
          </a:xfrm>
        </p:grpSpPr>
        <p:grpSp>
          <p:nvGrpSpPr>
            <p:cNvPr id="38" name="Group 327"/>
            <p:cNvGrpSpPr>
              <a:grpSpLocks/>
            </p:cNvGrpSpPr>
            <p:nvPr/>
          </p:nvGrpSpPr>
          <p:grpSpPr bwMode="auto">
            <a:xfrm>
              <a:off x="3952772" y="1798664"/>
              <a:ext cx="900373" cy="292594"/>
              <a:chOff x="780548" y="5854220"/>
              <a:chExt cx="900373" cy="292594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780548" y="5921131"/>
                <a:ext cx="360551" cy="144491"/>
              </a:xfrm>
              <a:prstGeom prst="rect">
                <a:avLst/>
              </a:prstGeom>
              <a:solidFill>
                <a:srgbClr val="FFFF0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700">
                  <a:ln>
                    <a:solidFill>
                      <a:schemeClr val="tx1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Box 350"/>
              <p:cNvSpPr txBox="1">
                <a:spLocks noChangeArrowheads="1"/>
              </p:cNvSpPr>
              <p:nvPr/>
            </p:nvSpPr>
            <p:spPr bwMode="auto">
              <a:xfrm>
                <a:off x="1208364" y="5854220"/>
                <a:ext cx="472557" cy="292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700" dirty="0">
                    <a:latin typeface="Arial" pitchFamily="34" charset="0"/>
                  </a:rPr>
                  <a:t>rye</a:t>
                </a:r>
              </a:p>
            </p:txBody>
          </p:sp>
        </p:grpSp>
        <p:grpSp>
          <p:nvGrpSpPr>
            <p:cNvPr id="39" name="Group 328"/>
            <p:cNvGrpSpPr>
              <a:grpSpLocks/>
            </p:cNvGrpSpPr>
            <p:nvPr/>
          </p:nvGrpSpPr>
          <p:grpSpPr bwMode="auto">
            <a:xfrm>
              <a:off x="3963891" y="1392407"/>
              <a:ext cx="1664869" cy="450145"/>
              <a:chOff x="791667" y="5419036"/>
              <a:chExt cx="1664869" cy="45014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791667" y="5560351"/>
                <a:ext cx="360550" cy="144492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700">
                  <a:ln>
                    <a:solidFill>
                      <a:schemeClr val="tx1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348"/>
              <p:cNvSpPr txBox="1">
                <a:spLocks noChangeArrowheads="1"/>
              </p:cNvSpPr>
              <p:nvPr/>
            </p:nvSpPr>
            <p:spPr bwMode="auto">
              <a:xfrm>
                <a:off x="1184152" y="5419036"/>
                <a:ext cx="1272384" cy="450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700" i="1">
                    <a:latin typeface="Arial" pitchFamily="34" charset="0"/>
                  </a:rPr>
                  <a:t>Th. intermedium</a:t>
                </a:r>
              </a:p>
              <a:p>
                <a:r>
                  <a:rPr lang="en-GB" altLang="en-US" sz="700" i="1">
                    <a:latin typeface="Arial" pitchFamily="34" charset="0"/>
                  </a:rPr>
                  <a:t> </a:t>
                </a:r>
                <a:r>
                  <a:rPr lang="en-GB" altLang="en-US" sz="700">
                    <a:latin typeface="Arial" pitchFamily="34" charset="0"/>
                  </a:rPr>
                  <a:t>(Thin)</a:t>
                </a:r>
              </a:p>
            </p:txBody>
          </p:sp>
        </p:grpSp>
        <p:grpSp>
          <p:nvGrpSpPr>
            <p:cNvPr id="40" name="Group 329"/>
            <p:cNvGrpSpPr>
              <a:grpSpLocks/>
            </p:cNvGrpSpPr>
            <p:nvPr/>
          </p:nvGrpSpPr>
          <p:grpSpPr bwMode="auto">
            <a:xfrm>
              <a:off x="3952772" y="2057220"/>
              <a:ext cx="1770843" cy="922796"/>
              <a:chOff x="780548" y="5923572"/>
              <a:chExt cx="1770843" cy="922796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780548" y="6052665"/>
                <a:ext cx="360551" cy="144490"/>
              </a:xfrm>
              <a:prstGeom prst="rect">
                <a:avLst/>
              </a:prstGeom>
              <a:pattFill prst="wdUpDiag">
                <a:fgClr>
                  <a:srgbClr val="FF0000"/>
                </a:fgClr>
                <a:bgClr>
                  <a:srgbClr val="FFFF00"/>
                </a:bgClr>
              </a:patt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700">
                  <a:ln>
                    <a:solidFill>
                      <a:schemeClr val="tx1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346"/>
              <p:cNvSpPr txBox="1">
                <a:spLocks noChangeArrowheads="1"/>
              </p:cNvSpPr>
              <p:nvPr/>
            </p:nvSpPr>
            <p:spPr bwMode="auto">
              <a:xfrm>
                <a:off x="1203814" y="5923572"/>
                <a:ext cx="1347577" cy="922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700" dirty="0">
                    <a:latin typeface="Arial" pitchFamily="34" charset="0"/>
                  </a:rPr>
                  <a:t>Heterochromatin</a:t>
                </a:r>
              </a:p>
              <a:p>
                <a:r>
                  <a:rPr lang="en-GB" altLang="en-US" sz="700" dirty="0">
                    <a:latin typeface="Arial" pitchFamily="34" charset="0"/>
                  </a:rPr>
                  <a:t>(hybridizes with genomic rye and  </a:t>
                </a:r>
              </a:p>
              <a:p>
                <a:r>
                  <a:rPr lang="en-GB" altLang="en-US" sz="700" i="1" dirty="0">
                    <a:latin typeface="Arial" pitchFamily="34" charset="0"/>
                  </a:rPr>
                  <a:t>Th. intermedium </a:t>
                </a:r>
                <a:r>
                  <a:rPr lang="en-GB" altLang="en-US" sz="700" dirty="0">
                    <a:latin typeface="Arial" pitchFamily="34" charset="0"/>
                  </a:rPr>
                  <a:t>DNA</a:t>
                </a:r>
              </a:p>
            </p:txBody>
          </p:sp>
        </p:grpSp>
        <p:grpSp>
          <p:nvGrpSpPr>
            <p:cNvPr id="41" name="Group 330"/>
            <p:cNvGrpSpPr>
              <a:grpSpLocks/>
            </p:cNvGrpSpPr>
            <p:nvPr/>
          </p:nvGrpSpPr>
          <p:grpSpPr bwMode="auto">
            <a:xfrm>
              <a:off x="4026718" y="2990508"/>
              <a:ext cx="1720865" cy="1302060"/>
              <a:chOff x="5506517" y="3232708"/>
              <a:chExt cx="1720865" cy="1302060"/>
            </a:xfrm>
          </p:grpSpPr>
          <p:grpSp>
            <p:nvGrpSpPr>
              <p:cNvPr id="42" name="Group 331"/>
              <p:cNvGrpSpPr>
                <a:grpSpLocks/>
              </p:cNvGrpSpPr>
              <p:nvPr/>
            </p:nvGrpSpPr>
            <p:grpSpPr bwMode="auto">
              <a:xfrm>
                <a:off x="5506517" y="3568842"/>
                <a:ext cx="1720865" cy="450145"/>
                <a:chOff x="3152173" y="4132830"/>
                <a:chExt cx="1720865" cy="450145"/>
              </a:xfrm>
            </p:grpSpPr>
            <p:sp>
              <p:nvSpPr>
                <p:cNvPr id="52" name="TextBox 341"/>
                <p:cNvSpPr txBox="1">
                  <a:spLocks noChangeArrowheads="1"/>
                </p:cNvSpPr>
                <p:nvPr/>
              </p:nvSpPr>
              <p:spPr bwMode="auto">
                <a:xfrm>
                  <a:off x="3523357" y="4132830"/>
                  <a:ext cx="1349681" cy="4501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r>
                    <a:rPr lang="en-GB" altLang="en-US" sz="700">
                      <a:latin typeface="Arial" pitchFamily="34" charset="0"/>
                    </a:rPr>
                    <a:t>pSc119.2/variable between lines</a:t>
                  </a:r>
                </a:p>
              </p:txBody>
            </p:sp>
            <p:grpSp>
              <p:nvGrpSpPr>
                <p:cNvPr id="53" name="Group 342"/>
                <p:cNvGrpSpPr>
                  <a:grpSpLocks/>
                </p:cNvGrpSpPr>
                <p:nvPr/>
              </p:nvGrpSpPr>
              <p:grpSpPr bwMode="auto">
                <a:xfrm>
                  <a:off x="3152173" y="4208871"/>
                  <a:ext cx="360040" cy="144016"/>
                  <a:chOff x="3152173" y="4208871"/>
                  <a:chExt cx="360040" cy="144016"/>
                </a:xfrm>
              </p:grpSpPr>
              <p:sp>
                <p:nvSpPr>
                  <p:cNvPr id="54" name="Rectangle 53"/>
                  <p:cNvSpPr/>
                  <p:nvPr/>
                </p:nvSpPr>
                <p:spPr>
                  <a:xfrm>
                    <a:off x="3152879" y="4208766"/>
                    <a:ext cx="360550" cy="142903"/>
                  </a:xfrm>
                  <a:prstGeom prst="rect">
                    <a:avLst/>
                  </a:prstGeom>
                  <a:solidFill>
                    <a:srgbClr val="3366FF"/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sz="700">
                      <a:ln>
                        <a:solidFill>
                          <a:schemeClr val="tx1"/>
                        </a:solidFill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3351420" y="4208766"/>
                    <a:ext cx="162010" cy="142903"/>
                  </a:xfrm>
                  <a:prstGeom prst="rect">
                    <a:avLst/>
                  </a:prstGeom>
                  <a:pattFill prst="wdDnDiag">
                    <a:fgClr>
                      <a:srgbClr val="3366FF"/>
                    </a:fgClr>
                    <a:bgClr>
                      <a:schemeClr val="bg1"/>
                    </a:bgClr>
                  </a:patt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sz="700">
                      <a:ln>
                        <a:solidFill>
                          <a:schemeClr val="tx1"/>
                        </a:solidFill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43" name="TextBox 332"/>
              <p:cNvSpPr txBox="1">
                <a:spLocks noChangeArrowheads="1"/>
              </p:cNvSpPr>
              <p:nvPr/>
            </p:nvSpPr>
            <p:spPr bwMode="auto">
              <a:xfrm>
                <a:off x="5881230" y="3958737"/>
                <a:ext cx="819882" cy="292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700">
                    <a:latin typeface="Arial" pitchFamily="34" charset="0"/>
                  </a:rPr>
                  <a:t>5S rDNA</a:t>
                </a:r>
              </a:p>
            </p:txBody>
          </p:sp>
          <p:sp>
            <p:nvSpPr>
              <p:cNvPr id="44" name="TextBox 333"/>
              <p:cNvSpPr txBox="1">
                <a:spLocks noChangeArrowheads="1"/>
              </p:cNvSpPr>
              <p:nvPr/>
            </p:nvSpPr>
            <p:spPr bwMode="auto">
              <a:xfrm>
                <a:off x="5857260" y="4242174"/>
                <a:ext cx="895706" cy="292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700">
                    <a:latin typeface="Arial" pitchFamily="34" charset="0"/>
                  </a:rPr>
                  <a:t>45S rDNA</a:t>
                </a:r>
              </a:p>
            </p:txBody>
          </p:sp>
          <p:grpSp>
            <p:nvGrpSpPr>
              <p:cNvPr id="45" name="Group 334"/>
              <p:cNvGrpSpPr>
                <a:grpSpLocks/>
              </p:cNvGrpSpPr>
              <p:nvPr/>
            </p:nvGrpSpPr>
            <p:grpSpPr bwMode="auto">
              <a:xfrm>
                <a:off x="5508812" y="3232708"/>
                <a:ext cx="1270648" cy="292594"/>
                <a:chOff x="830472" y="4678818"/>
                <a:chExt cx="1270648" cy="292594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830472" y="4744745"/>
                  <a:ext cx="358962" cy="144491"/>
                </a:xfrm>
                <a:prstGeom prst="rect">
                  <a:avLst/>
                </a:prstGeom>
                <a:solidFill>
                  <a:srgbClr val="00B050"/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700">
                    <a:ln>
                      <a:solidFill>
                        <a:schemeClr val="tx1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TextBox 340"/>
                <p:cNvSpPr txBox="1">
                  <a:spLocks noChangeArrowheads="1"/>
                </p:cNvSpPr>
                <p:nvPr/>
              </p:nvSpPr>
              <p:spPr bwMode="auto">
                <a:xfrm>
                  <a:off x="1188292" y="4678818"/>
                  <a:ext cx="912828" cy="292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r>
                    <a:rPr lang="en-GB" altLang="en-US" sz="700" dirty="0">
                      <a:latin typeface="Arial" pitchFamily="34" charset="0"/>
                    </a:rPr>
                    <a:t>dpTa1/</a:t>
                  </a:r>
                  <a:r>
                    <a:rPr lang="en-GB" altLang="en-US" sz="700" dirty="0" err="1">
                      <a:latin typeface="Arial" pitchFamily="34" charset="0"/>
                    </a:rPr>
                    <a:t>Afa</a:t>
                  </a:r>
                  <a:endParaRPr lang="en-GB" altLang="en-US" sz="700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46" name="Oval 45"/>
              <p:cNvSpPr/>
              <p:nvPr/>
            </p:nvSpPr>
            <p:spPr>
              <a:xfrm>
                <a:off x="5554873" y="4311660"/>
                <a:ext cx="216013" cy="161957"/>
              </a:xfrm>
              <a:prstGeom prst="ellipse">
                <a:avLst/>
              </a:prstGeom>
              <a:solidFill>
                <a:srgbClr val="990033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336"/>
              <p:cNvGrpSpPr>
                <a:grpSpLocks/>
              </p:cNvGrpSpPr>
              <p:nvPr/>
            </p:nvGrpSpPr>
            <p:grpSpPr bwMode="auto">
              <a:xfrm>
                <a:off x="5581404" y="4055363"/>
                <a:ext cx="186174" cy="75600"/>
                <a:chOff x="4993210" y="3141994"/>
                <a:chExt cx="186174" cy="75600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5074685" y="3141065"/>
                  <a:ext cx="104830" cy="76215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5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4993680" y="3141065"/>
                  <a:ext cx="104830" cy="76215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5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3" name="Group 268"/>
          <p:cNvGrpSpPr>
            <a:grpSpLocks/>
          </p:cNvGrpSpPr>
          <p:nvPr/>
        </p:nvGrpSpPr>
        <p:grpSpPr bwMode="auto">
          <a:xfrm>
            <a:off x="6714375" y="2849746"/>
            <a:ext cx="3838575" cy="3176604"/>
            <a:chOff x="4470991" y="1516416"/>
            <a:chExt cx="3838346" cy="3177062"/>
          </a:xfrm>
        </p:grpSpPr>
        <p:grpSp>
          <p:nvGrpSpPr>
            <p:cNvPr id="65" name="Group 270"/>
            <p:cNvGrpSpPr>
              <a:grpSpLocks/>
            </p:cNvGrpSpPr>
            <p:nvPr/>
          </p:nvGrpSpPr>
          <p:grpSpPr bwMode="auto">
            <a:xfrm>
              <a:off x="8089622" y="2102629"/>
              <a:ext cx="219715" cy="2479807"/>
              <a:chOff x="4788860" y="1846263"/>
              <a:chExt cx="219715" cy="2479808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4792688" y="1845939"/>
                <a:ext cx="215887" cy="99074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Isosceles Triangle 108"/>
              <p:cNvSpPr/>
              <p:nvPr/>
            </p:nvSpPr>
            <p:spPr>
              <a:xfrm rot="10800000">
                <a:off x="4792688" y="2835094"/>
                <a:ext cx="215887" cy="14448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Isosceles Triangle 109"/>
              <p:cNvSpPr/>
              <p:nvPr/>
            </p:nvSpPr>
            <p:spPr>
              <a:xfrm>
                <a:off x="4792688" y="2985929"/>
                <a:ext cx="215887" cy="144483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792688" y="3136762"/>
                <a:ext cx="215887" cy="118921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4789513" y="4103690"/>
                <a:ext cx="207950" cy="215931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4797449" y="3643248"/>
                <a:ext cx="207951" cy="71447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4792688" y="2185713"/>
                <a:ext cx="215887" cy="168299"/>
              </a:xfrm>
              <a:prstGeom prst="ellipse">
                <a:avLst/>
              </a:prstGeom>
              <a:solidFill>
                <a:srgbClr val="990033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5" name="Group 320"/>
              <p:cNvGrpSpPr>
                <a:grpSpLocks/>
              </p:cNvGrpSpPr>
              <p:nvPr/>
            </p:nvGrpSpPr>
            <p:grpSpPr bwMode="auto">
              <a:xfrm>
                <a:off x="4795504" y="2097348"/>
                <a:ext cx="210142" cy="75600"/>
                <a:chOff x="4795772" y="2097348"/>
                <a:chExt cx="210142" cy="75600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900900" y="2096800"/>
                  <a:ext cx="104769" cy="76211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4796131" y="2096800"/>
                  <a:ext cx="104769" cy="76211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6" name="Rectangle 115"/>
              <p:cNvSpPr/>
              <p:nvPr/>
            </p:nvSpPr>
            <p:spPr>
              <a:xfrm>
                <a:off x="4797449" y="2381003"/>
                <a:ext cx="207951" cy="46045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797449" y="1847526"/>
                <a:ext cx="207951" cy="181001"/>
              </a:xfrm>
              <a:prstGeom prst="rect">
                <a:avLst/>
              </a:prstGeom>
              <a:pattFill prst="wdUpDiag">
                <a:fgClr>
                  <a:srgbClr val="FFFF00"/>
                </a:fgClr>
                <a:bgClr>
                  <a:srgbClr val="FF0000"/>
                </a:bgClr>
              </a:patt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4797449" y="1933264"/>
                <a:ext cx="207951" cy="71448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6" name="Picture 271" descr="1B4DThin_Chromosome copy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2493" y="2281934"/>
              <a:ext cx="1004664" cy="825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272" descr="1B4DThin_Chromosome copy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8516" y="3586563"/>
              <a:ext cx="318715" cy="75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Box 273"/>
            <p:cNvSpPr txBox="1">
              <a:spLocks noChangeArrowheads="1"/>
            </p:cNvSpPr>
            <p:nvPr/>
          </p:nvSpPr>
          <p:spPr bwMode="auto">
            <a:xfrm>
              <a:off x="7025904" y="1516416"/>
              <a:ext cx="1151208" cy="584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GB" altLang="en-US" sz="1600">
                  <a:latin typeface="Arial" pitchFamily="34" charset="0"/>
                </a:rPr>
                <a:t>T1BL*1RS</a:t>
              </a:r>
            </a:p>
            <a:p>
              <a:pPr algn="ctr"/>
              <a:r>
                <a:rPr lang="en-GB" altLang="en-US" sz="1600">
                  <a:latin typeface="Arial" pitchFamily="34" charset="0"/>
                </a:rPr>
                <a:t>BP III</a:t>
              </a:r>
            </a:p>
          </p:txBody>
        </p:sp>
        <p:sp>
          <p:nvSpPr>
            <p:cNvPr id="69" name="TextBox 274"/>
            <p:cNvSpPr txBox="1">
              <a:spLocks noChangeArrowheads="1"/>
            </p:cNvSpPr>
            <p:nvPr/>
          </p:nvSpPr>
          <p:spPr bwMode="auto">
            <a:xfrm>
              <a:off x="5113415" y="1516416"/>
              <a:ext cx="1620860" cy="584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GB" altLang="en-US" sz="1600">
                  <a:latin typeface="Arial" pitchFamily="34" charset="0"/>
                </a:rPr>
                <a:t>1B recombinant</a:t>
              </a:r>
            </a:p>
            <a:p>
              <a:pPr algn="ctr"/>
              <a:r>
                <a:rPr lang="en-GB" altLang="en-US" sz="1600">
                  <a:latin typeface="Arial" pitchFamily="34" charset="0"/>
                </a:rPr>
                <a:t>BPI and BPII</a:t>
              </a:r>
            </a:p>
          </p:txBody>
        </p:sp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5186929" y="3691230"/>
              <a:ext cx="711413" cy="29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5537312" y="3681890"/>
              <a:ext cx="712481" cy="313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2" name="Group 277"/>
            <p:cNvGrpSpPr>
              <a:grpSpLocks/>
            </p:cNvGrpSpPr>
            <p:nvPr/>
          </p:nvGrpSpPr>
          <p:grpSpPr bwMode="auto">
            <a:xfrm>
              <a:off x="5483144" y="2442219"/>
              <a:ext cx="507188" cy="651710"/>
              <a:chOff x="2159394" y="2164500"/>
              <a:chExt cx="507355" cy="651924"/>
            </a:xfrm>
          </p:grpSpPr>
          <p:pic>
            <p:nvPicPr>
              <p:cNvPr id="106" name="Picture 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159394" y="2164500"/>
                <a:ext cx="507355" cy="651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7" name="Rectangle 106"/>
              <p:cNvSpPr/>
              <p:nvPr/>
            </p:nvSpPr>
            <p:spPr>
              <a:xfrm>
                <a:off x="2487119" y="2173888"/>
                <a:ext cx="179435" cy="25253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TextBox 278"/>
            <p:cNvSpPr txBox="1">
              <a:spLocks noChangeArrowheads="1"/>
            </p:cNvSpPr>
            <p:nvPr/>
          </p:nvSpPr>
          <p:spPr bwMode="auto">
            <a:xfrm>
              <a:off x="6910261" y="3082163"/>
              <a:ext cx="1043815" cy="477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FF0000"/>
                  </a:solidFill>
                  <a:latin typeface="Arial" pitchFamily="34" charset="0"/>
                </a:rPr>
                <a:t>Thin (red) </a:t>
              </a:r>
            </a:p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00B050"/>
                  </a:solidFill>
                  <a:latin typeface="Arial" pitchFamily="34" charset="0"/>
                </a:rPr>
                <a:t>5S      45S    119.2</a:t>
              </a:r>
            </a:p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00B050"/>
                  </a:solidFill>
                  <a:latin typeface="Arial" pitchFamily="34" charset="0"/>
                </a:rPr>
                <a:t>(green)</a:t>
              </a:r>
            </a:p>
          </p:txBody>
        </p:sp>
        <p:sp>
          <p:nvSpPr>
            <p:cNvPr id="74" name="TextBox 279"/>
            <p:cNvSpPr txBox="1">
              <a:spLocks noChangeArrowheads="1"/>
            </p:cNvSpPr>
            <p:nvPr/>
          </p:nvSpPr>
          <p:spPr bwMode="auto">
            <a:xfrm>
              <a:off x="6872493" y="4344665"/>
              <a:ext cx="1190098" cy="34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FF0000"/>
                  </a:solidFill>
                  <a:latin typeface="Arial" pitchFamily="34" charset="0"/>
                </a:rPr>
                <a:t>45S (red) </a:t>
              </a:r>
            </a:p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00B050"/>
                  </a:solidFill>
                  <a:latin typeface="Arial" pitchFamily="34" charset="0"/>
                </a:rPr>
                <a:t>pSc119.2 (green)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6879084" y="2281717"/>
              <a:ext cx="1004828" cy="1278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879084" y="3559840"/>
              <a:ext cx="1004828" cy="113363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Box 282"/>
            <p:cNvSpPr txBox="1">
              <a:spLocks noChangeArrowheads="1"/>
            </p:cNvSpPr>
            <p:nvPr/>
          </p:nvSpPr>
          <p:spPr bwMode="auto">
            <a:xfrm>
              <a:off x="5400382" y="3096252"/>
              <a:ext cx="671940" cy="34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FF0000"/>
                  </a:solidFill>
                  <a:latin typeface="Arial" pitchFamily="34" charset="0"/>
                </a:rPr>
                <a:t>Thin (red) </a:t>
              </a:r>
            </a:p>
            <a:p>
              <a:pPr algn="ctr">
                <a:lnSpc>
                  <a:spcPts val="1000"/>
                </a:lnSpc>
              </a:pPr>
              <a:r>
                <a:rPr lang="en-GB" altLang="en-US" sz="800">
                  <a:solidFill>
                    <a:srgbClr val="00B050"/>
                  </a:solidFill>
                  <a:latin typeface="Arial" pitchFamily="34" charset="0"/>
                </a:rPr>
                <a:t>5S (green)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40889" y="2411911"/>
              <a:ext cx="755605" cy="10336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340889" y="3445523"/>
              <a:ext cx="755605" cy="11034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285"/>
            <p:cNvSpPr txBox="1">
              <a:spLocks noChangeArrowheads="1"/>
            </p:cNvSpPr>
            <p:nvPr/>
          </p:nvSpPr>
          <p:spPr bwMode="auto">
            <a:xfrm>
              <a:off x="5323599" y="4194388"/>
              <a:ext cx="825498" cy="34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ts val="1000"/>
                </a:lnSpc>
              </a:pPr>
              <a:r>
                <a:rPr lang="en-GB" altLang="en-US" sz="800" dirty="0">
                  <a:solidFill>
                    <a:srgbClr val="FF0000"/>
                  </a:solidFill>
                  <a:latin typeface="Arial" pitchFamily="34" charset="0"/>
                </a:rPr>
                <a:t>Thin (red) </a:t>
              </a:r>
            </a:p>
            <a:p>
              <a:pPr algn="ctr">
                <a:lnSpc>
                  <a:spcPts val="1000"/>
                </a:lnSpc>
              </a:pPr>
              <a:r>
                <a:rPr lang="en-GB" altLang="en-US" sz="800" dirty="0">
                  <a:solidFill>
                    <a:srgbClr val="00B050"/>
                  </a:solidFill>
                  <a:latin typeface="Arial" pitchFamily="34" charset="0"/>
                </a:rPr>
                <a:t>119.2 (green)</a:t>
              </a:r>
            </a:p>
          </p:txBody>
        </p:sp>
        <p:sp>
          <p:nvSpPr>
            <p:cNvPr id="81" name="TextBox 286"/>
            <p:cNvSpPr txBox="1">
              <a:spLocks noChangeArrowheads="1"/>
            </p:cNvSpPr>
            <p:nvPr/>
          </p:nvSpPr>
          <p:spPr bwMode="auto">
            <a:xfrm>
              <a:off x="4470991" y="1624137"/>
              <a:ext cx="466766" cy="369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>
                  <a:latin typeface="Arial" pitchFamily="34" charset="0"/>
                </a:rPr>
                <a:t>1B</a:t>
              </a:r>
            </a:p>
          </p:txBody>
        </p:sp>
        <p:grpSp>
          <p:nvGrpSpPr>
            <p:cNvPr id="82" name="Group 287"/>
            <p:cNvGrpSpPr>
              <a:grpSpLocks/>
            </p:cNvGrpSpPr>
            <p:nvPr/>
          </p:nvGrpSpPr>
          <p:grpSpPr bwMode="auto">
            <a:xfrm>
              <a:off x="6267752" y="2289479"/>
              <a:ext cx="219715" cy="2293914"/>
              <a:chOff x="4788860" y="2032157"/>
              <a:chExt cx="219715" cy="2293914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4792217" y="2032334"/>
                <a:ext cx="215887" cy="80180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Isosceles Triangle 95"/>
              <p:cNvSpPr/>
              <p:nvPr/>
            </p:nvSpPr>
            <p:spPr>
              <a:xfrm rot="10800000">
                <a:off x="4792217" y="2835725"/>
                <a:ext cx="215887" cy="144483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Isosceles Triangle 96"/>
              <p:cNvSpPr/>
              <p:nvPr/>
            </p:nvSpPr>
            <p:spPr>
              <a:xfrm>
                <a:off x="4792217" y="2986559"/>
                <a:ext cx="215887" cy="144484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4792217" y="3137393"/>
                <a:ext cx="215887" cy="118920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4789042" y="4104320"/>
                <a:ext cx="207950" cy="215931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796979" y="3643879"/>
                <a:ext cx="207951" cy="71448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4792217" y="2307011"/>
                <a:ext cx="215887" cy="139720"/>
              </a:xfrm>
              <a:prstGeom prst="ellipse">
                <a:avLst/>
              </a:prstGeom>
              <a:solidFill>
                <a:srgbClr val="990033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2" name="Group 307"/>
              <p:cNvGrpSpPr>
                <a:grpSpLocks/>
              </p:cNvGrpSpPr>
              <p:nvPr/>
            </p:nvGrpSpPr>
            <p:grpSpPr bwMode="auto">
              <a:xfrm>
                <a:off x="4795504" y="2229912"/>
                <a:ext cx="210142" cy="75600"/>
                <a:chOff x="4795772" y="2229912"/>
                <a:chExt cx="210142" cy="75600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4900429" y="2230800"/>
                  <a:ext cx="104769" cy="7462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4795660" y="2230800"/>
                  <a:ext cx="104769" cy="7462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3" name="Rectangle 102"/>
              <p:cNvSpPr/>
              <p:nvPr/>
            </p:nvSpPr>
            <p:spPr>
              <a:xfrm>
                <a:off x="4796979" y="2035509"/>
                <a:ext cx="207951" cy="161948"/>
              </a:xfrm>
              <a:prstGeom prst="rect">
                <a:avLst/>
              </a:prstGeom>
              <a:pattFill prst="wdUpDiag">
                <a:fgClr>
                  <a:srgbClr val="FFFF00"/>
                </a:fgClr>
                <a:bgClr>
                  <a:srgbClr val="FF0000"/>
                </a:bgClr>
              </a:patt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" name="Group 288"/>
            <p:cNvGrpSpPr>
              <a:grpSpLocks/>
            </p:cNvGrpSpPr>
            <p:nvPr/>
          </p:nvGrpSpPr>
          <p:grpSpPr bwMode="auto">
            <a:xfrm>
              <a:off x="4576351" y="2309093"/>
              <a:ext cx="216000" cy="2270782"/>
              <a:chOff x="4792575" y="2055289"/>
              <a:chExt cx="216000" cy="2270782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4791984" y="2054905"/>
                <a:ext cx="215887" cy="76846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Isosceles Triangle 84"/>
              <p:cNvSpPr/>
              <p:nvPr/>
            </p:nvSpPr>
            <p:spPr>
              <a:xfrm rot="10800000">
                <a:off x="4791984" y="2836067"/>
                <a:ext cx="215887" cy="142896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Isosceles Triangle 85"/>
              <p:cNvSpPr/>
              <p:nvPr/>
            </p:nvSpPr>
            <p:spPr>
              <a:xfrm>
                <a:off x="4791984" y="2986901"/>
                <a:ext cx="215887" cy="142896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791984" y="3136148"/>
                <a:ext cx="215887" cy="118920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4795159" y="4103075"/>
                <a:ext cx="209537" cy="215931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795159" y="3642634"/>
                <a:ext cx="209537" cy="71447"/>
              </a:xfrm>
              <a:prstGeom prst="rect">
                <a:avLst/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4791984" y="2305766"/>
                <a:ext cx="215887" cy="144483"/>
              </a:xfrm>
              <a:prstGeom prst="ellipse">
                <a:avLst/>
              </a:prstGeom>
              <a:solidFill>
                <a:srgbClr val="990033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1" name="Group 296"/>
              <p:cNvGrpSpPr>
                <a:grpSpLocks/>
              </p:cNvGrpSpPr>
              <p:nvPr/>
            </p:nvGrpSpPr>
            <p:grpSpPr bwMode="auto">
              <a:xfrm>
                <a:off x="4795504" y="2229912"/>
                <a:ext cx="210142" cy="75600"/>
                <a:chOff x="4795772" y="2229912"/>
                <a:chExt cx="210142" cy="75600"/>
              </a:xfrm>
            </p:grpSpPr>
            <p:sp>
              <p:nvSpPr>
                <p:cNvPr id="93" name="Oval 92"/>
                <p:cNvSpPr/>
                <p:nvPr/>
              </p:nvSpPr>
              <p:spPr>
                <a:xfrm>
                  <a:off x="4900196" y="2229555"/>
                  <a:ext cx="104769" cy="76211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4795427" y="2229555"/>
                  <a:ext cx="104769" cy="76211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2" name="Rectangle 91"/>
              <p:cNvSpPr/>
              <p:nvPr/>
            </p:nvSpPr>
            <p:spPr>
              <a:xfrm>
                <a:off x="4795159" y="2059668"/>
                <a:ext cx="209537" cy="77799"/>
              </a:xfrm>
              <a:prstGeom prst="rect">
                <a:avLst/>
              </a:prstGeom>
              <a:pattFill prst="wdDnDiag">
                <a:fgClr>
                  <a:srgbClr val="3366FF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4" name="Group 125"/>
          <p:cNvGrpSpPr>
            <a:grpSpLocks/>
          </p:cNvGrpSpPr>
          <p:nvPr/>
        </p:nvGrpSpPr>
        <p:grpSpPr bwMode="auto">
          <a:xfrm>
            <a:off x="1490698" y="83690"/>
            <a:ext cx="5008933" cy="4694477"/>
            <a:chOff x="15050292" y="19027759"/>
            <a:chExt cx="6690597" cy="6918078"/>
          </a:xfrm>
        </p:grpSpPr>
        <p:pic>
          <p:nvPicPr>
            <p:cNvPr id="125" name="Picture 5" descr="5149H2_6over.jpg"/>
            <p:cNvPicPr>
              <a:picLocks noChangeAspect="1"/>
            </p:cNvPicPr>
            <p:nvPr/>
          </p:nvPicPr>
          <p:blipFill>
            <a:blip r:embed="rId9" cstate="email">
              <a:lum brigh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50292" y="19027759"/>
              <a:ext cx="6690597" cy="691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" name="TextBox 56"/>
            <p:cNvSpPr txBox="1">
              <a:spLocks noChangeArrowheads="1"/>
            </p:cNvSpPr>
            <p:nvPr/>
          </p:nvSpPr>
          <p:spPr bwMode="auto">
            <a:xfrm>
              <a:off x="18302871" y="24707086"/>
              <a:ext cx="3254374" cy="9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rbe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rbe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rbe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rbe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rbel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itchFamily="34" charset="0"/>
                </a:defRPr>
              </a:lvl9pPr>
            </a:lstStyle>
            <a:p>
              <a:pPr algn="r"/>
              <a:r>
                <a:rPr lang="en-GB" altLang="en-US" b="1" i="1" dirty="0">
                  <a:solidFill>
                    <a:srgbClr val="FF0000"/>
                  </a:solidFill>
                  <a:latin typeface="Calibri" pitchFamily="34" charset="0"/>
                </a:rPr>
                <a:t>Th. intermedium DNA</a:t>
              </a:r>
            </a:p>
            <a:p>
              <a:pPr algn="r"/>
              <a:r>
                <a:rPr lang="en-GB" altLang="en-US" b="1" dirty="0">
                  <a:solidFill>
                    <a:srgbClr val="00FF00"/>
                  </a:solidFill>
                  <a:latin typeface="Calibri" pitchFamily="34" charset="0"/>
                </a:rPr>
                <a:t>pSc119.2/CS13</a:t>
              </a:r>
              <a:r>
                <a:rPr lang="en-GB" altLang="en-US" b="1" dirty="0">
                  <a:solidFill>
                    <a:srgbClr val="FF0000"/>
                  </a:solidFill>
                  <a:latin typeface="Calibri" pitchFamily="34" charset="0"/>
                </a:rPr>
                <a:t> </a:t>
              </a:r>
              <a:endParaRPr lang="en-GB" altLang="en-US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0447010" y="6412379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Niaz Ali et al</a:t>
            </a:r>
          </a:p>
        </p:txBody>
      </p:sp>
    </p:spTree>
    <p:extLst>
      <p:ext uri="{BB962C8B-B14F-4D97-AF65-F5344CB8AC3E}">
        <p14:creationId xmlns:p14="http://schemas.microsoft.com/office/powerpoint/2010/main" val="2117522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-3175"/>
            <a:ext cx="9156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631504" y="6263602"/>
            <a:ext cx="3384376" cy="549775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89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pic>
        <p:nvPicPr>
          <p:cNvPr id="185348" name="Picture 4" descr="WheatLayedDSC_409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80" y="-48419"/>
            <a:ext cx="12132733" cy="847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9" name="Text Box 5"/>
          <p:cNvSpPr txBox="1">
            <a:spLocks noChangeArrowheads="1"/>
          </p:cNvSpPr>
          <p:nvPr/>
        </p:nvSpPr>
        <p:spPr bwMode="auto">
          <a:xfrm>
            <a:off x="5989440" y="6007785"/>
            <a:ext cx="46987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600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Lodging in cereals UK</a:t>
            </a:r>
          </a:p>
        </p:txBody>
      </p:sp>
    </p:spTree>
    <p:extLst>
      <p:ext uri="{BB962C8B-B14F-4D97-AF65-F5344CB8AC3E}">
        <p14:creationId xmlns:p14="http://schemas.microsoft.com/office/powerpoint/2010/main" val="2021005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pic>
        <p:nvPicPr>
          <p:cNvPr id="184324" name="Picture 4" descr="Eyespot R+S seedling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078" y="0"/>
            <a:ext cx="33767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8868" y="0"/>
            <a:ext cx="61806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228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1607707" y="6318147"/>
            <a:ext cx="2616200" cy="119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FF3300"/>
                </a:solidFill>
                <a:latin typeface="Memento"/>
              </a:rPr>
              <a:t>dpTa1</a:t>
            </a:r>
            <a:endParaRPr lang="en-US" altLang="en-US" b="1" dirty="0">
              <a:solidFill>
                <a:srgbClr val="545472"/>
              </a:solidFill>
              <a:latin typeface="Memento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solidFill>
                <a:srgbClr val="CC3399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solidFill>
                <a:srgbClr val="CC3399"/>
              </a:solidFill>
              <a:latin typeface="Arial" pitchFamily="34" charset="0"/>
            </a:endParaRPr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1562100" y="390525"/>
            <a:ext cx="21905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FFFFFF"/>
                </a:solidFill>
                <a:latin typeface="Memento"/>
              </a:rPr>
              <a:t>Aegilops ventricosa</a:t>
            </a:r>
            <a:endParaRPr lang="en-US" altLang="en-US" sz="2000">
              <a:solidFill>
                <a:srgbClr val="FFFFFF"/>
              </a:solidFill>
              <a:latin typeface="Memento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DDNN</a:t>
            </a:r>
            <a:endParaRPr lang="en-US" altLang="en-US" sz="2000" i="1">
              <a:solidFill>
                <a:srgbClr val="FFFFFF"/>
              </a:solidFill>
              <a:latin typeface="Memento"/>
            </a:endParaRPr>
          </a:p>
        </p:txBody>
      </p:sp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3810009" y="1190626"/>
            <a:ext cx="7954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ABDN</a:t>
            </a:r>
          </a:p>
        </p:txBody>
      </p:sp>
      <p:sp>
        <p:nvSpPr>
          <p:cNvPr id="188422" name="Rectangle 6"/>
          <p:cNvSpPr>
            <a:spLocks noChangeArrowheads="1"/>
          </p:cNvSpPr>
          <p:nvPr/>
        </p:nvSpPr>
        <p:spPr bwMode="auto">
          <a:xfrm>
            <a:off x="2819421" y="1952626"/>
            <a:ext cx="1406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AABBDDNN</a:t>
            </a:r>
          </a:p>
        </p:txBody>
      </p:sp>
      <p:sp>
        <p:nvSpPr>
          <p:cNvPr id="188423" name="Rectangle 7"/>
          <p:cNvSpPr>
            <a:spLocks noChangeArrowheads="1"/>
          </p:cNvSpPr>
          <p:nvPr/>
        </p:nvSpPr>
        <p:spPr bwMode="auto">
          <a:xfrm>
            <a:off x="4800600" y="1952626"/>
            <a:ext cx="10759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Marne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AABBDD</a:t>
            </a:r>
          </a:p>
        </p:txBody>
      </p:sp>
      <p:sp>
        <p:nvSpPr>
          <p:cNvPr id="188424" name="Rectangle 8"/>
          <p:cNvSpPr>
            <a:spLocks noChangeArrowheads="1"/>
          </p:cNvSpPr>
          <p:nvPr/>
        </p:nvSpPr>
        <p:spPr bwMode="auto">
          <a:xfrm>
            <a:off x="4343420" y="4086226"/>
            <a:ext cx="1503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CWW1176-4</a:t>
            </a:r>
          </a:p>
        </p:txBody>
      </p:sp>
      <p:sp>
        <p:nvSpPr>
          <p:cNvPr id="188425" name="Rectangle 9"/>
          <p:cNvSpPr>
            <a:spLocks noChangeArrowheads="1"/>
          </p:cNvSpPr>
          <p:nvPr/>
        </p:nvSpPr>
        <p:spPr bwMode="auto">
          <a:xfrm>
            <a:off x="4233363" y="4953001"/>
            <a:ext cx="14250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Rendezvous</a:t>
            </a:r>
          </a:p>
        </p:txBody>
      </p:sp>
      <p:sp>
        <p:nvSpPr>
          <p:cNvPr id="188426" name="Rectangle 10"/>
          <p:cNvSpPr>
            <a:spLocks noChangeArrowheads="1"/>
          </p:cNvSpPr>
          <p:nvPr/>
        </p:nvSpPr>
        <p:spPr bwMode="auto">
          <a:xfrm>
            <a:off x="5105420" y="5991226"/>
            <a:ext cx="6200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Piko</a:t>
            </a:r>
          </a:p>
        </p:txBody>
      </p:sp>
      <p:sp>
        <p:nvSpPr>
          <p:cNvPr id="188427" name="Rectangle 11"/>
          <p:cNvSpPr>
            <a:spLocks noChangeArrowheads="1"/>
          </p:cNvSpPr>
          <p:nvPr/>
        </p:nvSpPr>
        <p:spPr bwMode="auto">
          <a:xfrm>
            <a:off x="4038609" y="3095626"/>
            <a:ext cx="8130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VPM1</a:t>
            </a:r>
          </a:p>
        </p:txBody>
      </p:sp>
      <p:sp>
        <p:nvSpPr>
          <p:cNvPr id="188428" name="Rectangle 12"/>
          <p:cNvSpPr>
            <a:spLocks noChangeArrowheads="1"/>
          </p:cNvSpPr>
          <p:nvPr/>
        </p:nvSpPr>
        <p:spPr bwMode="auto">
          <a:xfrm>
            <a:off x="7391401" y="3095626"/>
            <a:ext cx="10201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Dwarf A</a:t>
            </a:r>
          </a:p>
        </p:txBody>
      </p:sp>
      <p:sp>
        <p:nvSpPr>
          <p:cNvPr id="188429" name="Rectangle 13"/>
          <p:cNvSpPr>
            <a:spLocks noChangeArrowheads="1"/>
          </p:cNvSpPr>
          <p:nvPr/>
        </p:nvSpPr>
        <p:spPr bwMode="auto">
          <a:xfrm>
            <a:off x="6096021" y="5991226"/>
            <a:ext cx="9459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96ST61</a:t>
            </a:r>
          </a:p>
        </p:txBody>
      </p:sp>
      <p:sp>
        <p:nvSpPr>
          <p:cNvPr id="188430" name="Rectangle 14"/>
          <p:cNvSpPr>
            <a:spLocks noChangeArrowheads="1"/>
          </p:cNvSpPr>
          <p:nvPr/>
        </p:nvSpPr>
        <p:spPr bwMode="auto">
          <a:xfrm>
            <a:off x="6553222" y="4086226"/>
            <a:ext cx="85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Virtue</a:t>
            </a:r>
          </a:p>
        </p:txBody>
      </p:sp>
      <p:sp>
        <p:nvSpPr>
          <p:cNvPr id="188431" name="Text Box 15"/>
          <p:cNvSpPr txBox="1">
            <a:spLocks noChangeArrowheads="1"/>
          </p:cNvSpPr>
          <p:nvPr/>
        </p:nvSpPr>
        <p:spPr bwMode="auto">
          <a:xfrm>
            <a:off x="4191000" y="381001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×</a:t>
            </a:r>
          </a:p>
        </p:txBody>
      </p:sp>
      <p:sp>
        <p:nvSpPr>
          <p:cNvPr id="188432" name="Line 16"/>
          <p:cNvSpPr>
            <a:spLocks noChangeShapeType="1"/>
          </p:cNvSpPr>
          <p:nvPr/>
        </p:nvSpPr>
        <p:spPr bwMode="auto">
          <a:xfrm>
            <a:off x="4343400" y="762000"/>
            <a:ext cx="0" cy="4572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33" name="Rectangle 17"/>
          <p:cNvSpPr>
            <a:spLocks noChangeArrowheads="1"/>
          </p:cNvSpPr>
          <p:nvPr/>
        </p:nvSpPr>
        <p:spPr bwMode="auto">
          <a:xfrm>
            <a:off x="4572000" y="1905004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×</a:t>
            </a:r>
          </a:p>
        </p:txBody>
      </p:sp>
      <p:sp>
        <p:nvSpPr>
          <p:cNvPr id="188434" name="Rectangle 18"/>
          <p:cNvSpPr>
            <a:spLocks noChangeArrowheads="1"/>
          </p:cNvSpPr>
          <p:nvPr/>
        </p:nvSpPr>
        <p:spPr bwMode="auto">
          <a:xfrm>
            <a:off x="4960056" y="3048041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×</a:t>
            </a:r>
          </a:p>
        </p:txBody>
      </p:sp>
      <p:sp>
        <p:nvSpPr>
          <p:cNvPr id="188435" name="Rectangle 19"/>
          <p:cNvSpPr>
            <a:spLocks noChangeArrowheads="1"/>
          </p:cNvSpPr>
          <p:nvPr/>
        </p:nvSpPr>
        <p:spPr bwMode="auto">
          <a:xfrm>
            <a:off x="6248400" y="4038600"/>
            <a:ext cx="37535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×</a:t>
            </a:r>
          </a:p>
        </p:txBody>
      </p:sp>
      <p:sp>
        <p:nvSpPr>
          <p:cNvPr id="188436" name="Rectangle 20"/>
          <p:cNvSpPr>
            <a:spLocks noChangeArrowheads="1"/>
          </p:cNvSpPr>
          <p:nvPr/>
        </p:nvSpPr>
        <p:spPr bwMode="auto">
          <a:xfrm>
            <a:off x="5181621" y="3095626"/>
            <a:ext cx="9268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Hobbit</a:t>
            </a:r>
          </a:p>
        </p:txBody>
      </p:sp>
      <p:grpSp>
        <p:nvGrpSpPr>
          <p:cNvPr id="188437" name="Group 21"/>
          <p:cNvGrpSpPr>
            <a:grpSpLocks/>
          </p:cNvGrpSpPr>
          <p:nvPr/>
        </p:nvGrpSpPr>
        <p:grpSpPr bwMode="auto">
          <a:xfrm>
            <a:off x="6098826" y="1506580"/>
            <a:ext cx="146756" cy="66675"/>
            <a:chOff x="4215" y="1730"/>
            <a:chExt cx="155" cy="76"/>
          </a:xfrm>
        </p:grpSpPr>
        <p:sp>
          <p:nvSpPr>
            <p:cNvPr id="188759" name="Line 22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60" name="Line 23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38" name="Line 24"/>
          <p:cNvSpPr>
            <a:spLocks noChangeShapeType="1"/>
          </p:cNvSpPr>
          <p:nvPr/>
        </p:nvSpPr>
        <p:spPr bwMode="auto">
          <a:xfrm>
            <a:off x="6098826" y="2290763"/>
            <a:ext cx="14675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39" name="Line 25"/>
          <p:cNvSpPr>
            <a:spLocks noChangeShapeType="1"/>
          </p:cNvSpPr>
          <p:nvPr/>
        </p:nvSpPr>
        <p:spPr bwMode="auto">
          <a:xfrm>
            <a:off x="6097412" y="1143000"/>
            <a:ext cx="14816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0" name="Line 26"/>
          <p:cNvSpPr>
            <a:spLocks noChangeShapeType="1"/>
          </p:cNvSpPr>
          <p:nvPr/>
        </p:nvSpPr>
        <p:spPr bwMode="auto">
          <a:xfrm>
            <a:off x="6098822" y="15732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1" name="Line 27"/>
          <p:cNvSpPr>
            <a:spLocks noChangeShapeType="1"/>
          </p:cNvSpPr>
          <p:nvPr/>
        </p:nvSpPr>
        <p:spPr bwMode="auto">
          <a:xfrm>
            <a:off x="6246989" y="15732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2" name="Line 28"/>
          <p:cNvSpPr>
            <a:spLocks noChangeShapeType="1"/>
          </p:cNvSpPr>
          <p:nvPr/>
        </p:nvSpPr>
        <p:spPr bwMode="auto">
          <a:xfrm flipV="1">
            <a:off x="6098822" y="11430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3" name="Line 29"/>
          <p:cNvSpPr>
            <a:spLocks noChangeShapeType="1"/>
          </p:cNvSpPr>
          <p:nvPr/>
        </p:nvSpPr>
        <p:spPr bwMode="auto">
          <a:xfrm flipV="1">
            <a:off x="6245578" y="11430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444" name="Group 30"/>
          <p:cNvGrpSpPr>
            <a:grpSpLocks/>
          </p:cNvGrpSpPr>
          <p:nvPr/>
        </p:nvGrpSpPr>
        <p:grpSpPr bwMode="auto">
          <a:xfrm>
            <a:off x="6440314" y="1506580"/>
            <a:ext cx="146756" cy="66675"/>
            <a:chOff x="4215" y="1730"/>
            <a:chExt cx="155" cy="76"/>
          </a:xfrm>
        </p:grpSpPr>
        <p:sp>
          <p:nvSpPr>
            <p:cNvPr id="188757" name="Line 31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8" name="Line 32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45" name="Line 33"/>
          <p:cNvSpPr>
            <a:spLocks noChangeShapeType="1"/>
          </p:cNvSpPr>
          <p:nvPr/>
        </p:nvSpPr>
        <p:spPr bwMode="auto">
          <a:xfrm>
            <a:off x="6440314" y="2290763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6" name="Line 34"/>
          <p:cNvSpPr>
            <a:spLocks noChangeShapeType="1"/>
          </p:cNvSpPr>
          <p:nvPr/>
        </p:nvSpPr>
        <p:spPr bwMode="auto">
          <a:xfrm>
            <a:off x="6438905" y="1143000"/>
            <a:ext cx="14816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7" name="Line 35"/>
          <p:cNvSpPr>
            <a:spLocks noChangeShapeType="1"/>
          </p:cNvSpPr>
          <p:nvPr/>
        </p:nvSpPr>
        <p:spPr bwMode="auto">
          <a:xfrm>
            <a:off x="6440311" y="15732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8" name="Line 36"/>
          <p:cNvSpPr>
            <a:spLocks noChangeShapeType="1"/>
          </p:cNvSpPr>
          <p:nvPr/>
        </p:nvSpPr>
        <p:spPr bwMode="auto">
          <a:xfrm>
            <a:off x="6588478" y="15732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49" name="Line 37"/>
          <p:cNvSpPr>
            <a:spLocks noChangeShapeType="1"/>
          </p:cNvSpPr>
          <p:nvPr/>
        </p:nvSpPr>
        <p:spPr bwMode="auto">
          <a:xfrm flipV="1">
            <a:off x="6440311" y="11430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50" name="Line 38"/>
          <p:cNvSpPr>
            <a:spLocks noChangeShapeType="1"/>
          </p:cNvSpPr>
          <p:nvPr/>
        </p:nvSpPr>
        <p:spPr bwMode="auto">
          <a:xfrm flipV="1">
            <a:off x="6587067" y="11430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451" name="Group 39"/>
          <p:cNvGrpSpPr>
            <a:grpSpLocks/>
          </p:cNvGrpSpPr>
          <p:nvPr/>
        </p:nvGrpSpPr>
        <p:grpSpPr bwMode="auto">
          <a:xfrm>
            <a:off x="5791200" y="1143002"/>
            <a:ext cx="149578" cy="1147763"/>
            <a:chOff x="4550" y="1421"/>
            <a:chExt cx="157" cy="1284"/>
          </a:xfrm>
        </p:grpSpPr>
        <p:grpSp>
          <p:nvGrpSpPr>
            <p:cNvPr id="188748" name="Group 40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755" name="Line 41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56" name="Line 42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749" name="Line 43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0" name="Line 44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1" name="Line 45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2" name="Line 46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3" name="Line 47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54" name="Line 48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52" name="Rectangle 49"/>
          <p:cNvSpPr>
            <a:spLocks noChangeArrowheads="1"/>
          </p:cNvSpPr>
          <p:nvPr/>
        </p:nvSpPr>
        <p:spPr bwMode="auto">
          <a:xfrm>
            <a:off x="5791202" y="1141455"/>
            <a:ext cx="14675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53" name="Rectangle 50"/>
          <p:cNvSpPr>
            <a:spLocks noChangeArrowheads="1"/>
          </p:cNvSpPr>
          <p:nvPr/>
        </p:nvSpPr>
        <p:spPr bwMode="auto">
          <a:xfrm>
            <a:off x="5789793" y="1577975"/>
            <a:ext cx="148166" cy="523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54" name="Rectangle 51"/>
          <p:cNvSpPr>
            <a:spLocks noChangeArrowheads="1"/>
          </p:cNvSpPr>
          <p:nvPr/>
        </p:nvSpPr>
        <p:spPr bwMode="auto">
          <a:xfrm>
            <a:off x="5789793" y="1836740"/>
            <a:ext cx="148166" cy="3968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55" name="Rectangle 52"/>
          <p:cNvSpPr>
            <a:spLocks noChangeArrowheads="1"/>
          </p:cNvSpPr>
          <p:nvPr/>
        </p:nvSpPr>
        <p:spPr bwMode="auto">
          <a:xfrm>
            <a:off x="5791202" y="2035175"/>
            <a:ext cx="146756" cy="571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56" name="Rectangle 53"/>
          <p:cNvSpPr>
            <a:spLocks noChangeArrowheads="1"/>
          </p:cNvSpPr>
          <p:nvPr/>
        </p:nvSpPr>
        <p:spPr bwMode="auto">
          <a:xfrm>
            <a:off x="5791202" y="22415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57" name="Rectangle 54"/>
          <p:cNvSpPr>
            <a:spLocks noChangeArrowheads="1"/>
          </p:cNvSpPr>
          <p:nvPr/>
        </p:nvSpPr>
        <p:spPr bwMode="auto">
          <a:xfrm>
            <a:off x="5788378" y="1225592"/>
            <a:ext cx="146756" cy="158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458" name="Group 55"/>
          <p:cNvGrpSpPr>
            <a:grpSpLocks/>
          </p:cNvGrpSpPr>
          <p:nvPr/>
        </p:nvGrpSpPr>
        <p:grpSpPr bwMode="auto">
          <a:xfrm>
            <a:off x="2973215" y="1087438"/>
            <a:ext cx="149578" cy="68262"/>
            <a:chOff x="720" y="1632"/>
            <a:chExt cx="192" cy="192"/>
          </a:xfrm>
        </p:grpSpPr>
        <p:sp>
          <p:nvSpPr>
            <p:cNvPr id="188746" name="Line 56"/>
            <p:cNvSpPr>
              <a:spLocks noChangeShapeType="1"/>
            </p:cNvSpPr>
            <p:nvPr/>
          </p:nvSpPr>
          <p:spPr bwMode="auto">
            <a:xfrm>
              <a:off x="720" y="1632"/>
              <a:ext cx="192" cy="19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47" name="Line 57"/>
            <p:cNvSpPr>
              <a:spLocks noChangeShapeType="1"/>
            </p:cNvSpPr>
            <p:nvPr/>
          </p:nvSpPr>
          <p:spPr bwMode="auto">
            <a:xfrm flipH="1">
              <a:off x="720" y="1632"/>
              <a:ext cx="192" cy="19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59" name="Line 58"/>
          <p:cNvSpPr>
            <a:spLocks noChangeShapeType="1"/>
          </p:cNvSpPr>
          <p:nvPr/>
        </p:nvSpPr>
        <p:spPr bwMode="auto">
          <a:xfrm>
            <a:off x="2973215" y="1909763"/>
            <a:ext cx="14957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60" name="Line 59"/>
          <p:cNvSpPr>
            <a:spLocks noChangeShapeType="1"/>
          </p:cNvSpPr>
          <p:nvPr/>
        </p:nvSpPr>
        <p:spPr bwMode="auto">
          <a:xfrm>
            <a:off x="2973215" y="762000"/>
            <a:ext cx="14957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61" name="Line 60"/>
          <p:cNvSpPr>
            <a:spLocks noChangeShapeType="1"/>
          </p:cNvSpPr>
          <p:nvPr/>
        </p:nvSpPr>
        <p:spPr bwMode="auto">
          <a:xfrm>
            <a:off x="2973212" y="1155742"/>
            <a:ext cx="0" cy="7540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62" name="Line 61"/>
          <p:cNvSpPr>
            <a:spLocks noChangeShapeType="1"/>
          </p:cNvSpPr>
          <p:nvPr/>
        </p:nvSpPr>
        <p:spPr bwMode="auto">
          <a:xfrm>
            <a:off x="3122789" y="1155742"/>
            <a:ext cx="0" cy="7540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63" name="Line 62"/>
          <p:cNvSpPr>
            <a:spLocks noChangeShapeType="1"/>
          </p:cNvSpPr>
          <p:nvPr/>
        </p:nvSpPr>
        <p:spPr bwMode="auto">
          <a:xfrm flipV="1">
            <a:off x="2973212" y="762005"/>
            <a:ext cx="0" cy="3270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64" name="Line 63"/>
          <p:cNvSpPr>
            <a:spLocks noChangeShapeType="1"/>
          </p:cNvSpPr>
          <p:nvPr/>
        </p:nvSpPr>
        <p:spPr bwMode="auto">
          <a:xfrm flipV="1">
            <a:off x="3122789" y="762005"/>
            <a:ext cx="0" cy="3270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465" name="Group 64"/>
          <p:cNvGrpSpPr>
            <a:grpSpLocks/>
          </p:cNvGrpSpPr>
          <p:nvPr/>
        </p:nvGrpSpPr>
        <p:grpSpPr bwMode="auto">
          <a:xfrm>
            <a:off x="2667000" y="762004"/>
            <a:ext cx="149578" cy="1147763"/>
            <a:chOff x="3888" y="864"/>
            <a:chExt cx="192" cy="3217"/>
          </a:xfrm>
        </p:grpSpPr>
        <p:grpSp>
          <p:nvGrpSpPr>
            <p:cNvPr id="188737" name="Group 65"/>
            <p:cNvGrpSpPr>
              <a:grpSpLocks/>
            </p:cNvGrpSpPr>
            <p:nvPr/>
          </p:nvGrpSpPr>
          <p:grpSpPr bwMode="auto">
            <a:xfrm>
              <a:off x="3888" y="1776"/>
              <a:ext cx="192" cy="192"/>
              <a:chOff x="720" y="1632"/>
              <a:chExt cx="192" cy="192"/>
            </a:xfrm>
          </p:grpSpPr>
          <p:sp>
            <p:nvSpPr>
              <p:cNvPr id="188744" name="Line 66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192" cy="192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45" name="Line 67"/>
              <p:cNvSpPr>
                <a:spLocks noChangeShapeType="1"/>
              </p:cNvSpPr>
              <p:nvPr/>
            </p:nvSpPr>
            <p:spPr bwMode="auto">
              <a:xfrm flipH="1">
                <a:off x="720" y="1632"/>
                <a:ext cx="192" cy="192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738" name="Line 68"/>
            <p:cNvSpPr>
              <a:spLocks noChangeShapeType="1"/>
            </p:cNvSpPr>
            <p:nvPr/>
          </p:nvSpPr>
          <p:spPr bwMode="auto">
            <a:xfrm>
              <a:off x="3888" y="4080"/>
              <a:ext cx="192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9" name="Line 69"/>
            <p:cNvSpPr>
              <a:spLocks noChangeShapeType="1"/>
            </p:cNvSpPr>
            <p:nvPr/>
          </p:nvSpPr>
          <p:spPr bwMode="auto">
            <a:xfrm>
              <a:off x="3888" y="864"/>
              <a:ext cx="192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40" name="Line 70"/>
            <p:cNvSpPr>
              <a:spLocks noChangeShapeType="1"/>
            </p:cNvSpPr>
            <p:nvPr/>
          </p:nvSpPr>
          <p:spPr bwMode="auto">
            <a:xfrm>
              <a:off x="3888" y="1968"/>
              <a:ext cx="0" cy="211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41" name="Line 71"/>
            <p:cNvSpPr>
              <a:spLocks noChangeShapeType="1"/>
            </p:cNvSpPr>
            <p:nvPr/>
          </p:nvSpPr>
          <p:spPr bwMode="auto">
            <a:xfrm>
              <a:off x="4080" y="1968"/>
              <a:ext cx="0" cy="211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42" name="Line 72"/>
            <p:cNvSpPr>
              <a:spLocks noChangeShapeType="1"/>
            </p:cNvSpPr>
            <p:nvPr/>
          </p:nvSpPr>
          <p:spPr bwMode="auto">
            <a:xfrm flipV="1">
              <a:off x="3888" y="864"/>
              <a:ext cx="0" cy="91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43" name="Line 73"/>
            <p:cNvSpPr>
              <a:spLocks noChangeShapeType="1"/>
            </p:cNvSpPr>
            <p:nvPr/>
          </p:nvSpPr>
          <p:spPr bwMode="auto">
            <a:xfrm flipV="1">
              <a:off x="4080" y="864"/>
              <a:ext cx="0" cy="91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66" name="Rectangle 74"/>
          <p:cNvSpPr>
            <a:spLocks noChangeArrowheads="1"/>
          </p:cNvSpPr>
          <p:nvPr/>
        </p:nvSpPr>
        <p:spPr bwMode="auto">
          <a:xfrm>
            <a:off x="2667000" y="1676400"/>
            <a:ext cx="149578" cy="571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67" name="Rectangle 75"/>
          <p:cNvSpPr>
            <a:spLocks noChangeArrowheads="1"/>
          </p:cNvSpPr>
          <p:nvPr/>
        </p:nvSpPr>
        <p:spPr bwMode="auto">
          <a:xfrm>
            <a:off x="2667000" y="1471655"/>
            <a:ext cx="149578" cy="95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68" name="Rectangle 76"/>
          <p:cNvSpPr>
            <a:spLocks noChangeArrowheads="1"/>
          </p:cNvSpPr>
          <p:nvPr/>
        </p:nvSpPr>
        <p:spPr bwMode="auto">
          <a:xfrm>
            <a:off x="2667000" y="769980"/>
            <a:ext cx="149578" cy="158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69" name="Rectangle 77"/>
          <p:cNvSpPr>
            <a:spLocks noChangeArrowheads="1"/>
          </p:cNvSpPr>
          <p:nvPr/>
        </p:nvSpPr>
        <p:spPr bwMode="auto">
          <a:xfrm>
            <a:off x="2667000" y="793750"/>
            <a:ext cx="149578" cy="5080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70" name="Rectangle 78"/>
          <p:cNvSpPr>
            <a:spLocks noChangeArrowheads="1"/>
          </p:cNvSpPr>
          <p:nvPr/>
        </p:nvSpPr>
        <p:spPr bwMode="auto">
          <a:xfrm>
            <a:off x="2667000" y="1568450"/>
            <a:ext cx="149578" cy="142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471" name="Group 79"/>
          <p:cNvGrpSpPr>
            <a:grpSpLocks/>
          </p:cNvGrpSpPr>
          <p:nvPr/>
        </p:nvGrpSpPr>
        <p:grpSpPr bwMode="auto">
          <a:xfrm>
            <a:off x="3293534" y="776288"/>
            <a:ext cx="148167" cy="1147762"/>
            <a:chOff x="3306" y="374"/>
            <a:chExt cx="155" cy="1176"/>
          </a:xfrm>
        </p:grpSpPr>
        <p:grpSp>
          <p:nvGrpSpPr>
            <p:cNvPr id="188728" name="Group 80"/>
            <p:cNvGrpSpPr>
              <a:grpSpLocks/>
            </p:cNvGrpSpPr>
            <p:nvPr/>
          </p:nvGrpSpPr>
          <p:grpSpPr bwMode="auto">
            <a:xfrm>
              <a:off x="3306" y="707"/>
              <a:ext cx="155" cy="71"/>
              <a:chOff x="720" y="1632"/>
              <a:chExt cx="192" cy="192"/>
            </a:xfrm>
          </p:grpSpPr>
          <p:sp>
            <p:nvSpPr>
              <p:cNvPr id="188735" name="Line 81"/>
              <p:cNvSpPr>
                <a:spLocks noChangeShapeType="1"/>
              </p:cNvSpPr>
              <p:nvPr/>
            </p:nvSpPr>
            <p:spPr bwMode="auto">
              <a:xfrm>
                <a:off x="720" y="1632"/>
                <a:ext cx="192" cy="192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36" name="Line 82"/>
              <p:cNvSpPr>
                <a:spLocks noChangeShapeType="1"/>
              </p:cNvSpPr>
              <p:nvPr/>
            </p:nvSpPr>
            <p:spPr bwMode="auto">
              <a:xfrm flipH="1">
                <a:off x="720" y="1632"/>
                <a:ext cx="192" cy="192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729" name="Line 83"/>
            <p:cNvSpPr>
              <a:spLocks noChangeShapeType="1"/>
            </p:cNvSpPr>
            <p:nvPr/>
          </p:nvSpPr>
          <p:spPr bwMode="auto">
            <a:xfrm>
              <a:off x="3306" y="1550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0" name="Line 84"/>
            <p:cNvSpPr>
              <a:spLocks noChangeShapeType="1"/>
            </p:cNvSpPr>
            <p:nvPr/>
          </p:nvSpPr>
          <p:spPr bwMode="auto">
            <a:xfrm>
              <a:off x="3306" y="374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1" name="Line 85"/>
            <p:cNvSpPr>
              <a:spLocks noChangeShapeType="1"/>
            </p:cNvSpPr>
            <p:nvPr/>
          </p:nvSpPr>
          <p:spPr bwMode="auto">
            <a:xfrm>
              <a:off x="3306" y="778"/>
              <a:ext cx="0" cy="77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2" name="Line 86"/>
            <p:cNvSpPr>
              <a:spLocks noChangeShapeType="1"/>
            </p:cNvSpPr>
            <p:nvPr/>
          </p:nvSpPr>
          <p:spPr bwMode="auto">
            <a:xfrm>
              <a:off x="3461" y="778"/>
              <a:ext cx="0" cy="772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3" name="Line 87"/>
            <p:cNvSpPr>
              <a:spLocks noChangeShapeType="1"/>
            </p:cNvSpPr>
            <p:nvPr/>
          </p:nvSpPr>
          <p:spPr bwMode="auto">
            <a:xfrm flipV="1">
              <a:off x="3306" y="374"/>
              <a:ext cx="0" cy="33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34" name="Line 88"/>
            <p:cNvSpPr>
              <a:spLocks noChangeShapeType="1"/>
            </p:cNvSpPr>
            <p:nvPr/>
          </p:nvSpPr>
          <p:spPr bwMode="auto">
            <a:xfrm flipV="1">
              <a:off x="3461" y="374"/>
              <a:ext cx="0" cy="33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72" name="Rectangle 89"/>
          <p:cNvSpPr>
            <a:spLocks noChangeArrowheads="1"/>
          </p:cNvSpPr>
          <p:nvPr/>
        </p:nvSpPr>
        <p:spPr bwMode="auto">
          <a:xfrm>
            <a:off x="3296355" y="1174750"/>
            <a:ext cx="146756" cy="33338"/>
          </a:xfrm>
          <a:prstGeom prst="rect">
            <a:avLst/>
          </a:prstGeom>
          <a:solidFill>
            <a:srgbClr val="993366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73" name="Rectangle 90"/>
          <p:cNvSpPr>
            <a:spLocks noChangeArrowheads="1"/>
          </p:cNvSpPr>
          <p:nvPr/>
        </p:nvSpPr>
        <p:spPr bwMode="auto">
          <a:xfrm>
            <a:off x="3296355" y="1060450"/>
            <a:ext cx="146756" cy="33338"/>
          </a:xfrm>
          <a:prstGeom prst="rect">
            <a:avLst/>
          </a:prstGeom>
          <a:solidFill>
            <a:srgbClr val="993366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474" name="Group 91"/>
          <p:cNvGrpSpPr>
            <a:grpSpLocks/>
          </p:cNvGrpSpPr>
          <p:nvPr/>
        </p:nvGrpSpPr>
        <p:grpSpPr bwMode="auto">
          <a:xfrm>
            <a:off x="8075789" y="5849980"/>
            <a:ext cx="145344" cy="66675"/>
            <a:chOff x="4215" y="1730"/>
            <a:chExt cx="155" cy="76"/>
          </a:xfrm>
        </p:grpSpPr>
        <p:sp>
          <p:nvSpPr>
            <p:cNvPr id="188726" name="Line 92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27" name="Line 93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75" name="Line 94"/>
          <p:cNvSpPr>
            <a:spLocks noChangeShapeType="1"/>
          </p:cNvSpPr>
          <p:nvPr/>
        </p:nvSpPr>
        <p:spPr bwMode="auto">
          <a:xfrm>
            <a:off x="8075789" y="6634163"/>
            <a:ext cx="145344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76" name="Line 95"/>
          <p:cNvSpPr>
            <a:spLocks noChangeShapeType="1"/>
          </p:cNvSpPr>
          <p:nvPr/>
        </p:nvSpPr>
        <p:spPr bwMode="auto">
          <a:xfrm>
            <a:off x="8074378" y="5486400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77" name="Line 96"/>
          <p:cNvSpPr>
            <a:spLocks noChangeShapeType="1"/>
          </p:cNvSpPr>
          <p:nvPr/>
        </p:nvSpPr>
        <p:spPr bwMode="auto">
          <a:xfrm>
            <a:off x="8075789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78" name="Line 97"/>
          <p:cNvSpPr>
            <a:spLocks noChangeShapeType="1"/>
          </p:cNvSpPr>
          <p:nvPr/>
        </p:nvSpPr>
        <p:spPr bwMode="auto">
          <a:xfrm>
            <a:off x="8223956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79" name="Line 98"/>
          <p:cNvSpPr>
            <a:spLocks noChangeShapeType="1"/>
          </p:cNvSpPr>
          <p:nvPr/>
        </p:nvSpPr>
        <p:spPr bwMode="auto">
          <a:xfrm flipV="1">
            <a:off x="8075789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0" name="Line 99"/>
          <p:cNvSpPr>
            <a:spLocks noChangeShapeType="1"/>
          </p:cNvSpPr>
          <p:nvPr/>
        </p:nvSpPr>
        <p:spPr bwMode="auto">
          <a:xfrm flipV="1">
            <a:off x="8221133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481" name="Group 100"/>
          <p:cNvGrpSpPr>
            <a:grpSpLocks/>
          </p:cNvGrpSpPr>
          <p:nvPr/>
        </p:nvGrpSpPr>
        <p:grpSpPr bwMode="auto">
          <a:xfrm>
            <a:off x="7734300" y="5849980"/>
            <a:ext cx="146756" cy="66675"/>
            <a:chOff x="4215" y="1730"/>
            <a:chExt cx="155" cy="76"/>
          </a:xfrm>
        </p:grpSpPr>
        <p:sp>
          <p:nvSpPr>
            <p:cNvPr id="188724" name="Line 101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25" name="Line 102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82" name="Line 103"/>
          <p:cNvSpPr>
            <a:spLocks noChangeShapeType="1"/>
          </p:cNvSpPr>
          <p:nvPr/>
        </p:nvSpPr>
        <p:spPr bwMode="auto">
          <a:xfrm>
            <a:off x="7734300" y="6634163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3" name="Line 104"/>
          <p:cNvSpPr>
            <a:spLocks noChangeShapeType="1"/>
          </p:cNvSpPr>
          <p:nvPr/>
        </p:nvSpPr>
        <p:spPr bwMode="auto">
          <a:xfrm>
            <a:off x="7732894" y="5486400"/>
            <a:ext cx="148167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4" name="Line 105"/>
          <p:cNvSpPr>
            <a:spLocks noChangeShapeType="1"/>
          </p:cNvSpPr>
          <p:nvPr/>
        </p:nvSpPr>
        <p:spPr bwMode="auto">
          <a:xfrm>
            <a:off x="7734300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5" name="Line 106"/>
          <p:cNvSpPr>
            <a:spLocks noChangeShapeType="1"/>
          </p:cNvSpPr>
          <p:nvPr/>
        </p:nvSpPr>
        <p:spPr bwMode="auto">
          <a:xfrm>
            <a:off x="7882467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6" name="Line 107"/>
          <p:cNvSpPr>
            <a:spLocks noChangeShapeType="1"/>
          </p:cNvSpPr>
          <p:nvPr/>
        </p:nvSpPr>
        <p:spPr bwMode="auto">
          <a:xfrm flipV="1">
            <a:off x="7734300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87" name="Line 108"/>
          <p:cNvSpPr>
            <a:spLocks noChangeShapeType="1"/>
          </p:cNvSpPr>
          <p:nvPr/>
        </p:nvSpPr>
        <p:spPr bwMode="auto">
          <a:xfrm flipV="1">
            <a:off x="7881056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488" name="Group 109"/>
          <p:cNvGrpSpPr>
            <a:grpSpLocks/>
          </p:cNvGrpSpPr>
          <p:nvPr/>
        </p:nvGrpSpPr>
        <p:grpSpPr bwMode="auto">
          <a:xfrm>
            <a:off x="7388578" y="5484813"/>
            <a:ext cx="146756" cy="1147762"/>
            <a:chOff x="4550" y="1421"/>
            <a:chExt cx="157" cy="1284"/>
          </a:xfrm>
        </p:grpSpPr>
        <p:grpSp>
          <p:nvGrpSpPr>
            <p:cNvPr id="188715" name="Group 110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722" name="Line 111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23" name="Line 112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716" name="Line 113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17" name="Line 114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18" name="Line 115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19" name="Line 116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20" name="Line 117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21" name="Line 118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89" name="Rectangle 119"/>
          <p:cNvSpPr>
            <a:spLocks noChangeArrowheads="1"/>
          </p:cNvSpPr>
          <p:nvPr/>
        </p:nvSpPr>
        <p:spPr bwMode="auto">
          <a:xfrm>
            <a:off x="7391402" y="5511800"/>
            <a:ext cx="146756" cy="571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0" name="Rectangle 120"/>
          <p:cNvSpPr>
            <a:spLocks noChangeArrowheads="1"/>
          </p:cNvSpPr>
          <p:nvPr/>
        </p:nvSpPr>
        <p:spPr bwMode="auto">
          <a:xfrm>
            <a:off x="7392811" y="5921417"/>
            <a:ext cx="146756" cy="55563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1" name="Rectangle 121"/>
          <p:cNvSpPr>
            <a:spLocks noChangeArrowheads="1"/>
          </p:cNvSpPr>
          <p:nvPr/>
        </p:nvSpPr>
        <p:spPr bwMode="auto">
          <a:xfrm>
            <a:off x="7391402" y="6176963"/>
            <a:ext cx="146756" cy="571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2" name="Rectangle 122"/>
          <p:cNvSpPr>
            <a:spLocks noChangeArrowheads="1"/>
          </p:cNvSpPr>
          <p:nvPr/>
        </p:nvSpPr>
        <p:spPr bwMode="auto">
          <a:xfrm>
            <a:off x="7391402" y="6351630"/>
            <a:ext cx="146756" cy="2063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3" name="Rectangle 123"/>
          <p:cNvSpPr>
            <a:spLocks noChangeArrowheads="1"/>
          </p:cNvSpPr>
          <p:nvPr/>
        </p:nvSpPr>
        <p:spPr bwMode="auto">
          <a:xfrm>
            <a:off x="7391402" y="65849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4" name="Rectangle 124"/>
          <p:cNvSpPr>
            <a:spLocks noChangeArrowheads="1"/>
          </p:cNvSpPr>
          <p:nvPr/>
        </p:nvSpPr>
        <p:spPr bwMode="auto">
          <a:xfrm>
            <a:off x="7391402" y="6437355"/>
            <a:ext cx="146756" cy="2063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5" name="Rectangle 125"/>
          <p:cNvSpPr>
            <a:spLocks noChangeArrowheads="1"/>
          </p:cNvSpPr>
          <p:nvPr/>
        </p:nvSpPr>
        <p:spPr bwMode="auto">
          <a:xfrm>
            <a:off x="7391402" y="5599113"/>
            <a:ext cx="146756" cy="55562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496" name="Rectangle 126"/>
          <p:cNvSpPr>
            <a:spLocks noChangeArrowheads="1"/>
          </p:cNvSpPr>
          <p:nvPr/>
        </p:nvSpPr>
        <p:spPr bwMode="auto">
          <a:xfrm>
            <a:off x="7391402" y="5794375"/>
            <a:ext cx="146756" cy="206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497" name="Group 127"/>
          <p:cNvGrpSpPr>
            <a:grpSpLocks/>
          </p:cNvGrpSpPr>
          <p:nvPr/>
        </p:nvGrpSpPr>
        <p:grpSpPr bwMode="auto">
          <a:xfrm>
            <a:off x="3810002" y="4859380"/>
            <a:ext cx="146756" cy="66675"/>
            <a:chOff x="4215" y="1730"/>
            <a:chExt cx="155" cy="76"/>
          </a:xfrm>
        </p:grpSpPr>
        <p:sp>
          <p:nvSpPr>
            <p:cNvPr id="188713" name="Line 128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14" name="Line 129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498" name="Line 130"/>
          <p:cNvSpPr>
            <a:spLocks noChangeShapeType="1"/>
          </p:cNvSpPr>
          <p:nvPr/>
        </p:nvSpPr>
        <p:spPr bwMode="auto">
          <a:xfrm>
            <a:off x="3810002" y="5643563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499" name="Line 131"/>
          <p:cNvSpPr>
            <a:spLocks noChangeShapeType="1"/>
          </p:cNvSpPr>
          <p:nvPr/>
        </p:nvSpPr>
        <p:spPr bwMode="auto">
          <a:xfrm>
            <a:off x="3808593" y="4495800"/>
            <a:ext cx="14816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00" name="Line 132"/>
          <p:cNvSpPr>
            <a:spLocks noChangeShapeType="1"/>
          </p:cNvSpPr>
          <p:nvPr/>
        </p:nvSpPr>
        <p:spPr bwMode="auto">
          <a:xfrm>
            <a:off x="3810000" y="49260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01" name="Line 133"/>
          <p:cNvSpPr>
            <a:spLocks noChangeShapeType="1"/>
          </p:cNvSpPr>
          <p:nvPr/>
        </p:nvSpPr>
        <p:spPr bwMode="auto">
          <a:xfrm>
            <a:off x="3958167" y="49260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02" name="Line 134"/>
          <p:cNvSpPr>
            <a:spLocks noChangeShapeType="1"/>
          </p:cNvSpPr>
          <p:nvPr/>
        </p:nvSpPr>
        <p:spPr bwMode="auto">
          <a:xfrm flipV="1">
            <a:off x="3810000" y="44958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03" name="Line 135"/>
          <p:cNvSpPr>
            <a:spLocks noChangeShapeType="1"/>
          </p:cNvSpPr>
          <p:nvPr/>
        </p:nvSpPr>
        <p:spPr bwMode="auto">
          <a:xfrm flipV="1">
            <a:off x="3956756" y="44958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04" name="Group 136"/>
          <p:cNvGrpSpPr>
            <a:grpSpLocks/>
          </p:cNvGrpSpPr>
          <p:nvPr/>
        </p:nvGrpSpPr>
        <p:grpSpPr bwMode="auto">
          <a:xfrm>
            <a:off x="3124200" y="4495842"/>
            <a:ext cx="149578" cy="1147763"/>
            <a:chOff x="4550" y="1421"/>
            <a:chExt cx="157" cy="1284"/>
          </a:xfrm>
        </p:grpSpPr>
        <p:grpSp>
          <p:nvGrpSpPr>
            <p:cNvPr id="188704" name="Group 137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711" name="Line 138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12" name="Line 139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705" name="Line 140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6" name="Line 141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7" name="Line 142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8" name="Line 143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9" name="Line 144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10" name="Line 145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05" name="Rectangle 146"/>
          <p:cNvSpPr>
            <a:spLocks noChangeArrowheads="1"/>
          </p:cNvSpPr>
          <p:nvPr/>
        </p:nvSpPr>
        <p:spPr bwMode="auto">
          <a:xfrm>
            <a:off x="3124202" y="4524417"/>
            <a:ext cx="14675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06" name="Rectangle 147"/>
          <p:cNvSpPr>
            <a:spLocks noChangeArrowheads="1"/>
          </p:cNvSpPr>
          <p:nvPr/>
        </p:nvSpPr>
        <p:spPr bwMode="auto">
          <a:xfrm>
            <a:off x="3121378" y="4929230"/>
            <a:ext cx="146756" cy="7778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07" name="Rectangle 148"/>
          <p:cNvSpPr>
            <a:spLocks noChangeArrowheads="1"/>
          </p:cNvSpPr>
          <p:nvPr/>
        </p:nvSpPr>
        <p:spPr bwMode="auto">
          <a:xfrm>
            <a:off x="3124202" y="5157788"/>
            <a:ext cx="146756" cy="317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08" name="Rectangle 149"/>
          <p:cNvSpPr>
            <a:spLocks noChangeArrowheads="1"/>
          </p:cNvSpPr>
          <p:nvPr/>
        </p:nvSpPr>
        <p:spPr bwMode="auto">
          <a:xfrm>
            <a:off x="3122793" y="5275305"/>
            <a:ext cx="148166" cy="603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09" name="Rectangle 150"/>
          <p:cNvSpPr>
            <a:spLocks noChangeArrowheads="1"/>
          </p:cNvSpPr>
          <p:nvPr/>
        </p:nvSpPr>
        <p:spPr bwMode="auto">
          <a:xfrm>
            <a:off x="3124202" y="55943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10" name="Rectangle 151"/>
          <p:cNvSpPr>
            <a:spLocks noChangeArrowheads="1"/>
          </p:cNvSpPr>
          <p:nvPr/>
        </p:nvSpPr>
        <p:spPr bwMode="auto">
          <a:xfrm>
            <a:off x="3124202" y="5434013"/>
            <a:ext cx="146756" cy="317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11" name="Group 152"/>
          <p:cNvGrpSpPr>
            <a:grpSpLocks/>
          </p:cNvGrpSpPr>
          <p:nvPr/>
        </p:nvGrpSpPr>
        <p:grpSpPr bwMode="auto">
          <a:xfrm>
            <a:off x="3465711" y="4495842"/>
            <a:ext cx="150989" cy="1147763"/>
            <a:chOff x="4550" y="1421"/>
            <a:chExt cx="157" cy="1284"/>
          </a:xfrm>
        </p:grpSpPr>
        <p:grpSp>
          <p:nvGrpSpPr>
            <p:cNvPr id="188695" name="Group 153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702" name="Line 154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703" name="Line 155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96" name="Line 156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97" name="Line 157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98" name="Line 158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99" name="Line 159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0" name="Line 160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701" name="Line 161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12" name="Rectangle 162"/>
          <p:cNvSpPr>
            <a:spLocks noChangeArrowheads="1"/>
          </p:cNvSpPr>
          <p:nvPr/>
        </p:nvSpPr>
        <p:spPr bwMode="auto">
          <a:xfrm>
            <a:off x="3465694" y="4494213"/>
            <a:ext cx="148167" cy="31750"/>
          </a:xfrm>
          <a:prstGeom prst="rect">
            <a:avLst/>
          </a:prstGeom>
          <a:solidFill>
            <a:srgbClr val="3366FF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13" name="Group 163"/>
          <p:cNvGrpSpPr>
            <a:grpSpLocks/>
          </p:cNvGrpSpPr>
          <p:nvPr/>
        </p:nvGrpSpPr>
        <p:grpSpPr bwMode="auto">
          <a:xfrm>
            <a:off x="4612923" y="5848392"/>
            <a:ext cx="148166" cy="66675"/>
            <a:chOff x="4215" y="1730"/>
            <a:chExt cx="155" cy="76"/>
          </a:xfrm>
        </p:grpSpPr>
        <p:sp>
          <p:nvSpPr>
            <p:cNvPr id="188693" name="Line 164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94" name="Line 165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14" name="Line 166"/>
          <p:cNvSpPr>
            <a:spLocks noChangeShapeType="1"/>
          </p:cNvSpPr>
          <p:nvPr/>
        </p:nvSpPr>
        <p:spPr bwMode="auto">
          <a:xfrm>
            <a:off x="4612923" y="6632575"/>
            <a:ext cx="14816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15" name="Line 167"/>
          <p:cNvSpPr>
            <a:spLocks noChangeShapeType="1"/>
          </p:cNvSpPr>
          <p:nvPr/>
        </p:nvSpPr>
        <p:spPr bwMode="auto">
          <a:xfrm>
            <a:off x="4612927" y="5484813"/>
            <a:ext cx="14957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16" name="Line 168"/>
          <p:cNvSpPr>
            <a:spLocks noChangeShapeType="1"/>
          </p:cNvSpPr>
          <p:nvPr/>
        </p:nvSpPr>
        <p:spPr bwMode="auto">
          <a:xfrm>
            <a:off x="4612923" y="5915067"/>
            <a:ext cx="0" cy="7159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17" name="Line 169"/>
          <p:cNvSpPr>
            <a:spLocks noChangeShapeType="1"/>
          </p:cNvSpPr>
          <p:nvPr/>
        </p:nvSpPr>
        <p:spPr bwMode="auto">
          <a:xfrm>
            <a:off x="4762500" y="5915067"/>
            <a:ext cx="0" cy="7159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18" name="Line 170"/>
          <p:cNvSpPr>
            <a:spLocks noChangeShapeType="1"/>
          </p:cNvSpPr>
          <p:nvPr/>
        </p:nvSpPr>
        <p:spPr bwMode="auto">
          <a:xfrm flipV="1">
            <a:off x="4612923" y="5484813"/>
            <a:ext cx="0" cy="3603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19" name="Line 171"/>
          <p:cNvSpPr>
            <a:spLocks noChangeShapeType="1"/>
          </p:cNvSpPr>
          <p:nvPr/>
        </p:nvSpPr>
        <p:spPr bwMode="auto">
          <a:xfrm flipV="1">
            <a:off x="4763911" y="5484813"/>
            <a:ext cx="0" cy="3603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20" name="Group 172"/>
          <p:cNvGrpSpPr>
            <a:grpSpLocks/>
          </p:cNvGrpSpPr>
          <p:nvPr/>
        </p:nvGrpSpPr>
        <p:grpSpPr bwMode="auto">
          <a:xfrm rot="5400000">
            <a:off x="3764051" y="5989591"/>
            <a:ext cx="1157288" cy="150989"/>
            <a:chOff x="4723" y="1573"/>
            <a:chExt cx="1284" cy="157"/>
          </a:xfrm>
        </p:grpSpPr>
        <p:grpSp>
          <p:nvGrpSpPr>
            <p:cNvPr id="188684" name="Group 173"/>
            <p:cNvGrpSpPr>
              <a:grpSpLocks/>
            </p:cNvGrpSpPr>
            <p:nvPr/>
          </p:nvGrpSpPr>
          <p:grpSpPr bwMode="auto">
            <a:xfrm>
              <a:off x="5129" y="1574"/>
              <a:ext cx="76" cy="155"/>
              <a:chOff x="5129" y="1574"/>
              <a:chExt cx="76" cy="155"/>
            </a:xfrm>
          </p:grpSpPr>
          <p:sp>
            <p:nvSpPr>
              <p:cNvPr id="188691" name="Line 174"/>
              <p:cNvSpPr>
                <a:spLocks noChangeShapeType="1"/>
              </p:cNvSpPr>
              <p:nvPr/>
            </p:nvSpPr>
            <p:spPr bwMode="auto">
              <a:xfrm rot="-5400000">
                <a:off x="5089" y="1614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92" name="Line 175"/>
              <p:cNvSpPr>
                <a:spLocks noChangeShapeType="1"/>
              </p:cNvSpPr>
              <p:nvPr/>
            </p:nvSpPr>
            <p:spPr bwMode="auto">
              <a:xfrm rot="16200000" flipH="1">
                <a:off x="5089" y="1614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85" name="Line 176"/>
            <p:cNvSpPr>
              <a:spLocks noChangeShapeType="1"/>
            </p:cNvSpPr>
            <p:nvPr/>
          </p:nvSpPr>
          <p:spPr bwMode="auto">
            <a:xfrm rot="-5400000">
              <a:off x="5929" y="1652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6" name="Line 177"/>
            <p:cNvSpPr>
              <a:spLocks noChangeShapeType="1"/>
            </p:cNvSpPr>
            <p:nvPr/>
          </p:nvSpPr>
          <p:spPr bwMode="auto">
            <a:xfrm rot="-5400000">
              <a:off x="4645" y="1653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7" name="Line 178"/>
            <p:cNvSpPr>
              <a:spLocks noChangeShapeType="1"/>
            </p:cNvSpPr>
            <p:nvPr/>
          </p:nvSpPr>
          <p:spPr bwMode="auto">
            <a:xfrm rot="-5400000">
              <a:off x="5605" y="1330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8" name="Line 179"/>
            <p:cNvSpPr>
              <a:spLocks noChangeShapeType="1"/>
            </p:cNvSpPr>
            <p:nvPr/>
          </p:nvSpPr>
          <p:spPr bwMode="auto">
            <a:xfrm rot="-5400000">
              <a:off x="5605" y="1174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9" name="Line 180"/>
            <p:cNvSpPr>
              <a:spLocks noChangeShapeType="1"/>
            </p:cNvSpPr>
            <p:nvPr/>
          </p:nvSpPr>
          <p:spPr bwMode="auto">
            <a:xfrm rot="16200000" flipV="1">
              <a:off x="4925" y="1528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90" name="Line 181"/>
            <p:cNvSpPr>
              <a:spLocks noChangeShapeType="1"/>
            </p:cNvSpPr>
            <p:nvPr/>
          </p:nvSpPr>
          <p:spPr bwMode="auto">
            <a:xfrm rot="16200000" flipV="1">
              <a:off x="4925" y="137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21" name="Rectangle 182"/>
          <p:cNvSpPr>
            <a:spLocks noChangeArrowheads="1"/>
          </p:cNvSpPr>
          <p:nvPr/>
        </p:nvSpPr>
        <p:spPr bwMode="auto">
          <a:xfrm>
            <a:off x="4267222" y="5486442"/>
            <a:ext cx="150989" cy="30163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22" name="Rectangle 183"/>
          <p:cNvSpPr>
            <a:spLocks noChangeArrowheads="1"/>
          </p:cNvSpPr>
          <p:nvPr/>
        </p:nvSpPr>
        <p:spPr bwMode="auto">
          <a:xfrm>
            <a:off x="4267222" y="5821405"/>
            <a:ext cx="150989" cy="158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23" name="Rectangle 184"/>
          <p:cNvSpPr>
            <a:spLocks noChangeArrowheads="1"/>
          </p:cNvSpPr>
          <p:nvPr/>
        </p:nvSpPr>
        <p:spPr bwMode="auto">
          <a:xfrm>
            <a:off x="4271434" y="6500855"/>
            <a:ext cx="148166" cy="412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24" name="Rectangle 185"/>
          <p:cNvSpPr>
            <a:spLocks noChangeArrowheads="1"/>
          </p:cNvSpPr>
          <p:nvPr/>
        </p:nvSpPr>
        <p:spPr bwMode="auto">
          <a:xfrm>
            <a:off x="4267222" y="6615155"/>
            <a:ext cx="150989" cy="2698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25" name="Rectangle 186"/>
          <p:cNvSpPr>
            <a:spLocks noChangeArrowheads="1"/>
          </p:cNvSpPr>
          <p:nvPr/>
        </p:nvSpPr>
        <p:spPr bwMode="auto">
          <a:xfrm>
            <a:off x="4267222" y="6162675"/>
            <a:ext cx="150989" cy="523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26" name="Rectangle 187"/>
          <p:cNvSpPr>
            <a:spLocks noChangeArrowheads="1"/>
          </p:cNvSpPr>
          <p:nvPr/>
        </p:nvSpPr>
        <p:spPr bwMode="auto">
          <a:xfrm>
            <a:off x="4270023" y="5946775"/>
            <a:ext cx="148167" cy="396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27" name="Group 188"/>
          <p:cNvGrpSpPr>
            <a:grpSpLocks/>
          </p:cNvGrpSpPr>
          <p:nvPr/>
        </p:nvGrpSpPr>
        <p:grpSpPr bwMode="auto">
          <a:xfrm>
            <a:off x="4953002" y="5849980"/>
            <a:ext cx="146756" cy="66675"/>
            <a:chOff x="4215" y="1730"/>
            <a:chExt cx="155" cy="76"/>
          </a:xfrm>
        </p:grpSpPr>
        <p:sp>
          <p:nvSpPr>
            <p:cNvPr id="188682" name="Line 189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3" name="Line 190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28" name="Line 191"/>
          <p:cNvSpPr>
            <a:spLocks noChangeShapeType="1"/>
          </p:cNvSpPr>
          <p:nvPr/>
        </p:nvSpPr>
        <p:spPr bwMode="auto">
          <a:xfrm>
            <a:off x="4953002" y="6634163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29" name="Line 192"/>
          <p:cNvSpPr>
            <a:spLocks noChangeShapeType="1"/>
          </p:cNvSpPr>
          <p:nvPr/>
        </p:nvSpPr>
        <p:spPr bwMode="auto">
          <a:xfrm>
            <a:off x="4951593" y="5486400"/>
            <a:ext cx="14816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0" name="Line 193"/>
          <p:cNvSpPr>
            <a:spLocks noChangeShapeType="1"/>
          </p:cNvSpPr>
          <p:nvPr/>
        </p:nvSpPr>
        <p:spPr bwMode="auto">
          <a:xfrm>
            <a:off x="4953000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1" name="Line 194"/>
          <p:cNvSpPr>
            <a:spLocks noChangeShapeType="1"/>
          </p:cNvSpPr>
          <p:nvPr/>
        </p:nvSpPr>
        <p:spPr bwMode="auto">
          <a:xfrm>
            <a:off x="5101167" y="59166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2" name="Line 195"/>
          <p:cNvSpPr>
            <a:spLocks noChangeShapeType="1"/>
          </p:cNvSpPr>
          <p:nvPr/>
        </p:nvSpPr>
        <p:spPr bwMode="auto">
          <a:xfrm flipV="1">
            <a:off x="4953000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3" name="Line 196"/>
          <p:cNvSpPr>
            <a:spLocks noChangeShapeType="1"/>
          </p:cNvSpPr>
          <p:nvPr/>
        </p:nvSpPr>
        <p:spPr bwMode="auto">
          <a:xfrm flipV="1">
            <a:off x="5099756" y="548644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34" name="Group 197"/>
          <p:cNvGrpSpPr>
            <a:grpSpLocks/>
          </p:cNvGrpSpPr>
          <p:nvPr/>
        </p:nvGrpSpPr>
        <p:grpSpPr bwMode="auto">
          <a:xfrm>
            <a:off x="7810500" y="4097345"/>
            <a:ext cx="146756" cy="66675"/>
            <a:chOff x="4215" y="1730"/>
            <a:chExt cx="155" cy="76"/>
          </a:xfrm>
        </p:grpSpPr>
        <p:sp>
          <p:nvSpPr>
            <p:cNvPr id="188680" name="Line 198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81" name="Line 199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35" name="Line 200"/>
          <p:cNvSpPr>
            <a:spLocks noChangeShapeType="1"/>
          </p:cNvSpPr>
          <p:nvPr/>
        </p:nvSpPr>
        <p:spPr bwMode="auto">
          <a:xfrm>
            <a:off x="7810500" y="4881563"/>
            <a:ext cx="14675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6" name="Line 201"/>
          <p:cNvSpPr>
            <a:spLocks noChangeShapeType="1"/>
          </p:cNvSpPr>
          <p:nvPr/>
        </p:nvSpPr>
        <p:spPr bwMode="auto">
          <a:xfrm>
            <a:off x="7809094" y="3733800"/>
            <a:ext cx="148167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7" name="Line 202"/>
          <p:cNvSpPr>
            <a:spLocks noChangeShapeType="1"/>
          </p:cNvSpPr>
          <p:nvPr/>
        </p:nvSpPr>
        <p:spPr bwMode="auto">
          <a:xfrm>
            <a:off x="7810500" y="41640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8" name="Line 203"/>
          <p:cNvSpPr>
            <a:spLocks noChangeShapeType="1"/>
          </p:cNvSpPr>
          <p:nvPr/>
        </p:nvSpPr>
        <p:spPr bwMode="auto">
          <a:xfrm>
            <a:off x="7958667" y="41640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39" name="Line 204"/>
          <p:cNvSpPr>
            <a:spLocks noChangeShapeType="1"/>
          </p:cNvSpPr>
          <p:nvPr/>
        </p:nvSpPr>
        <p:spPr bwMode="auto">
          <a:xfrm flipV="1">
            <a:off x="7810500" y="3733808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40" name="Line 205"/>
          <p:cNvSpPr>
            <a:spLocks noChangeShapeType="1"/>
          </p:cNvSpPr>
          <p:nvPr/>
        </p:nvSpPr>
        <p:spPr bwMode="auto">
          <a:xfrm flipV="1">
            <a:off x="7957256" y="3733808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41" name="Group 206"/>
          <p:cNvGrpSpPr>
            <a:grpSpLocks/>
          </p:cNvGrpSpPr>
          <p:nvPr/>
        </p:nvGrpSpPr>
        <p:grpSpPr bwMode="auto">
          <a:xfrm>
            <a:off x="7467600" y="3733803"/>
            <a:ext cx="149578" cy="1147763"/>
            <a:chOff x="4550" y="1421"/>
            <a:chExt cx="157" cy="1284"/>
          </a:xfrm>
        </p:grpSpPr>
        <p:grpSp>
          <p:nvGrpSpPr>
            <p:cNvPr id="188671" name="Group 207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678" name="Line 208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79" name="Line 209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72" name="Line 210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3" name="Line 211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4" name="Line 212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5" name="Line 213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6" name="Line 214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7" name="Line 215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42" name="Rectangle 216"/>
          <p:cNvSpPr>
            <a:spLocks noChangeArrowheads="1"/>
          </p:cNvSpPr>
          <p:nvPr/>
        </p:nvSpPr>
        <p:spPr bwMode="auto">
          <a:xfrm>
            <a:off x="7467602" y="3760791"/>
            <a:ext cx="14675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43" name="Rectangle 217"/>
          <p:cNvSpPr>
            <a:spLocks noChangeArrowheads="1"/>
          </p:cNvSpPr>
          <p:nvPr/>
        </p:nvSpPr>
        <p:spPr bwMode="auto">
          <a:xfrm>
            <a:off x="7466193" y="4168775"/>
            <a:ext cx="148166" cy="523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44" name="Rectangle 218"/>
          <p:cNvSpPr>
            <a:spLocks noChangeArrowheads="1"/>
          </p:cNvSpPr>
          <p:nvPr/>
        </p:nvSpPr>
        <p:spPr bwMode="auto">
          <a:xfrm>
            <a:off x="7467602" y="44259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45" name="Rectangle 219"/>
          <p:cNvSpPr>
            <a:spLocks noChangeArrowheads="1"/>
          </p:cNvSpPr>
          <p:nvPr/>
        </p:nvSpPr>
        <p:spPr bwMode="auto">
          <a:xfrm>
            <a:off x="7467602" y="4625975"/>
            <a:ext cx="146756" cy="523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46" name="Rectangle 220"/>
          <p:cNvSpPr>
            <a:spLocks noChangeArrowheads="1"/>
          </p:cNvSpPr>
          <p:nvPr/>
        </p:nvSpPr>
        <p:spPr bwMode="auto">
          <a:xfrm>
            <a:off x="7467602" y="48323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47" name="Group 221"/>
          <p:cNvGrpSpPr>
            <a:grpSpLocks/>
          </p:cNvGrpSpPr>
          <p:nvPr/>
        </p:nvGrpSpPr>
        <p:grpSpPr bwMode="auto">
          <a:xfrm>
            <a:off x="8151989" y="4097345"/>
            <a:ext cx="145344" cy="66675"/>
            <a:chOff x="4215" y="1730"/>
            <a:chExt cx="155" cy="76"/>
          </a:xfrm>
        </p:grpSpPr>
        <p:sp>
          <p:nvSpPr>
            <p:cNvPr id="188669" name="Line 222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70" name="Line 223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48" name="Line 224"/>
          <p:cNvSpPr>
            <a:spLocks noChangeShapeType="1"/>
          </p:cNvSpPr>
          <p:nvPr/>
        </p:nvSpPr>
        <p:spPr bwMode="auto">
          <a:xfrm>
            <a:off x="8151989" y="4881563"/>
            <a:ext cx="145344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49" name="Line 225"/>
          <p:cNvSpPr>
            <a:spLocks noChangeShapeType="1"/>
          </p:cNvSpPr>
          <p:nvPr/>
        </p:nvSpPr>
        <p:spPr bwMode="auto">
          <a:xfrm>
            <a:off x="8150578" y="3733800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0" name="Line 226"/>
          <p:cNvSpPr>
            <a:spLocks noChangeShapeType="1"/>
          </p:cNvSpPr>
          <p:nvPr/>
        </p:nvSpPr>
        <p:spPr bwMode="auto">
          <a:xfrm>
            <a:off x="8151989" y="41640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1" name="Line 227"/>
          <p:cNvSpPr>
            <a:spLocks noChangeShapeType="1"/>
          </p:cNvSpPr>
          <p:nvPr/>
        </p:nvSpPr>
        <p:spPr bwMode="auto">
          <a:xfrm>
            <a:off x="8300156" y="416401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2" name="Line 228"/>
          <p:cNvSpPr>
            <a:spLocks noChangeShapeType="1"/>
          </p:cNvSpPr>
          <p:nvPr/>
        </p:nvSpPr>
        <p:spPr bwMode="auto">
          <a:xfrm flipV="1">
            <a:off x="8151989" y="3733808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3" name="Line 229"/>
          <p:cNvSpPr>
            <a:spLocks noChangeShapeType="1"/>
          </p:cNvSpPr>
          <p:nvPr/>
        </p:nvSpPr>
        <p:spPr bwMode="auto">
          <a:xfrm flipV="1">
            <a:off x="8297333" y="3733808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54" name="Group 230"/>
          <p:cNvGrpSpPr>
            <a:grpSpLocks/>
          </p:cNvGrpSpPr>
          <p:nvPr/>
        </p:nvGrpSpPr>
        <p:grpSpPr bwMode="auto">
          <a:xfrm>
            <a:off x="9335914" y="2878180"/>
            <a:ext cx="146756" cy="66675"/>
            <a:chOff x="4215" y="1730"/>
            <a:chExt cx="155" cy="76"/>
          </a:xfrm>
        </p:grpSpPr>
        <p:sp>
          <p:nvSpPr>
            <p:cNvPr id="188667" name="Line 231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8" name="Line 232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55" name="Line 233"/>
          <p:cNvSpPr>
            <a:spLocks noChangeShapeType="1"/>
          </p:cNvSpPr>
          <p:nvPr/>
        </p:nvSpPr>
        <p:spPr bwMode="auto">
          <a:xfrm>
            <a:off x="9335914" y="3662363"/>
            <a:ext cx="14675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6" name="Line 234"/>
          <p:cNvSpPr>
            <a:spLocks noChangeShapeType="1"/>
          </p:cNvSpPr>
          <p:nvPr/>
        </p:nvSpPr>
        <p:spPr bwMode="auto">
          <a:xfrm>
            <a:off x="9334505" y="2514600"/>
            <a:ext cx="14816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7" name="Line 235"/>
          <p:cNvSpPr>
            <a:spLocks noChangeShapeType="1"/>
          </p:cNvSpPr>
          <p:nvPr/>
        </p:nvSpPr>
        <p:spPr bwMode="auto">
          <a:xfrm>
            <a:off x="9335911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8" name="Line 236"/>
          <p:cNvSpPr>
            <a:spLocks noChangeShapeType="1"/>
          </p:cNvSpPr>
          <p:nvPr/>
        </p:nvSpPr>
        <p:spPr bwMode="auto">
          <a:xfrm>
            <a:off x="9484078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59" name="Line 237"/>
          <p:cNvSpPr>
            <a:spLocks noChangeShapeType="1"/>
          </p:cNvSpPr>
          <p:nvPr/>
        </p:nvSpPr>
        <p:spPr bwMode="auto">
          <a:xfrm flipV="1">
            <a:off x="9335911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60" name="Line 238"/>
          <p:cNvSpPr>
            <a:spLocks noChangeShapeType="1"/>
          </p:cNvSpPr>
          <p:nvPr/>
        </p:nvSpPr>
        <p:spPr bwMode="auto">
          <a:xfrm flipV="1">
            <a:off x="9482667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61" name="Group 239"/>
          <p:cNvGrpSpPr>
            <a:grpSpLocks/>
          </p:cNvGrpSpPr>
          <p:nvPr/>
        </p:nvGrpSpPr>
        <p:grpSpPr bwMode="auto">
          <a:xfrm>
            <a:off x="9028289" y="2514642"/>
            <a:ext cx="149578" cy="1147763"/>
            <a:chOff x="4550" y="1421"/>
            <a:chExt cx="157" cy="1284"/>
          </a:xfrm>
        </p:grpSpPr>
        <p:grpSp>
          <p:nvGrpSpPr>
            <p:cNvPr id="188658" name="Group 240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665" name="Line 241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66" name="Line 242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59" name="Line 243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0" name="Line 244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1" name="Line 245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2" name="Line 246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3" name="Line 247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64" name="Line 248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62" name="Rectangle 249"/>
          <p:cNvSpPr>
            <a:spLocks noChangeArrowheads="1"/>
          </p:cNvSpPr>
          <p:nvPr/>
        </p:nvSpPr>
        <p:spPr bwMode="auto">
          <a:xfrm>
            <a:off x="9028310" y="2513013"/>
            <a:ext cx="145345" cy="31750"/>
          </a:xfrm>
          <a:prstGeom prst="rect">
            <a:avLst/>
          </a:prstGeom>
          <a:solidFill>
            <a:srgbClr val="3366FF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63" name="Group 250"/>
          <p:cNvGrpSpPr>
            <a:grpSpLocks/>
          </p:cNvGrpSpPr>
          <p:nvPr/>
        </p:nvGrpSpPr>
        <p:grpSpPr bwMode="auto">
          <a:xfrm>
            <a:off x="8686800" y="2516230"/>
            <a:ext cx="149578" cy="1146175"/>
            <a:chOff x="4550" y="1421"/>
            <a:chExt cx="157" cy="1284"/>
          </a:xfrm>
        </p:grpSpPr>
        <p:grpSp>
          <p:nvGrpSpPr>
            <p:cNvPr id="188649" name="Group 251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656" name="Line 252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57" name="Line 253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50" name="Line 254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51" name="Line 255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52" name="Line 256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53" name="Line 257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54" name="Line 258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55" name="Line 259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64" name="Rectangle 260"/>
          <p:cNvSpPr>
            <a:spLocks noChangeArrowheads="1"/>
          </p:cNvSpPr>
          <p:nvPr/>
        </p:nvSpPr>
        <p:spPr bwMode="auto">
          <a:xfrm>
            <a:off x="8686802" y="2513055"/>
            <a:ext cx="14675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65" name="Rectangle 261"/>
          <p:cNvSpPr>
            <a:spLocks noChangeArrowheads="1"/>
          </p:cNvSpPr>
          <p:nvPr/>
        </p:nvSpPr>
        <p:spPr bwMode="auto">
          <a:xfrm>
            <a:off x="8685393" y="2951205"/>
            <a:ext cx="14816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66" name="Rectangle 262"/>
          <p:cNvSpPr>
            <a:spLocks noChangeArrowheads="1"/>
          </p:cNvSpPr>
          <p:nvPr/>
        </p:nvSpPr>
        <p:spPr bwMode="auto">
          <a:xfrm>
            <a:off x="8686802" y="3230605"/>
            <a:ext cx="146756" cy="666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67" name="Rectangle 263"/>
          <p:cNvSpPr>
            <a:spLocks noChangeArrowheads="1"/>
          </p:cNvSpPr>
          <p:nvPr/>
        </p:nvSpPr>
        <p:spPr bwMode="auto">
          <a:xfrm>
            <a:off x="8686802" y="3144838"/>
            <a:ext cx="146756" cy="30162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68" name="Rectangle 264"/>
          <p:cNvSpPr>
            <a:spLocks noChangeArrowheads="1"/>
          </p:cNvSpPr>
          <p:nvPr/>
        </p:nvSpPr>
        <p:spPr bwMode="auto">
          <a:xfrm>
            <a:off x="8685393" y="3408363"/>
            <a:ext cx="148166" cy="317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69" name="Rectangle 265"/>
          <p:cNvSpPr>
            <a:spLocks noChangeArrowheads="1"/>
          </p:cNvSpPr>
          <p:nvPr/>
        </p:nvSpPr>
        <p:spPr bwMode="auto">
          <a:xfrm>
            <a:off x="8685393" y="3551245"/>
            <a:ext cx="148166" cy="412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70" name="Rectangle 266"/>
          <p:cNvSpPr>
            <a:spLocks noChangeArrowheads="1"/>
          </p:cNvSpPr>
          <p:nvPr/>
        </p:nvSpPr>
        <p:spPr bwMode="auto">
          <a:xfrm>
            <a:off x="8686802" y="3633788"/>
            <a:ext cx="146756" cy="2540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71" name="Group 267"/>
          <p:cNvGrpSpPr>
            <a:grpSpLocks/>
          </p:cNvGrpSpPr>
          <p:nvPr/>
        </p:nvGrpSpPr>
        <p:grpSpPr bwMode="auto">
          <a:xfrm>
            <a:off x="3479802" y="2878180"/>
            <a:ext cx="146756" cy="66675"/>
            <a:chOff x="4215" y="1730"/>
            <a:chExt cx="155" cy="76"/>
          </a:xfrm>
        </p:grpSpPr>
        <p:sp>
          <p:nvSpPr>
            <p:cNvPr id="188647" name="Line 268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48" name="Line 269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72" name="Line 270"/>
          <p:cNvSpPr>
            <a:spLocks noChangeShapeType="1"/>
          </p:cNvSpPr>
          <p:nvPr/>
        </p:nvSpPr>
        <p:spPr bwMode="auto">
          <a:xfrm>
            <a:off x="3479802" y="3662363"/>
            <a:ext cx="14675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73" name="Line 271"/>
          <p:cNvSpPr>
            <a:spLocks noChangeShapeType="1"/>
          </p:cNvSpPr>
          <p:nvPr/>
        </p:nvSpPr>
        <p:spPr bwMode="auto">
          <a:xfrm>
            <a:off x="3478393" y="2514600"/>
            <a:ext cx="14816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74" name="Line 272"/>
          <p:cNvSpPr>
            <a:spLocks noChangeShapeType="1"/>
          </p:cNvSpPr>
          <p:nvPr/>
        </p:nvSpPr>
        <p:spPr bwMode="auto">
          <a:xfrm>
            <a:off x="3479800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75" name="Line 273"/>
          <p:cNvSpPr>
            <a:spLocks noChangeShapeType="1"/>
          </p:cNvSpPr>
          <p:nvPr/>
        </p:nvSpPr>
        <p:spPr bwMode="auto">
          <a:xfrm>
            <a:off x="3627967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76" name="Line 274"/>
          <p:cNvSpPr>
            <a:spLocks noChangeShapeType="1"/>
          </p:cNvSpPr>
          <p:nvPr/>
        </p:nvSpPr>
        <p:spPr bwMode="auto">
          <a:xfrm flipV="1">
            <a:off x="3479800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77" name="Line 275"/>
          <p:cNvSpPr>
            <a:spLocks noChangeShapeType="1"/>
          </p:cNvSpPr>
          <p:nvPr/>
        </p:nvSpPr>
        <p:spPr bwMode="auto">
          <a:xfrm flipV="1">
            <a:off x="3626556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78" name="Group 276"/>
          <p:cNvGrpSpPr>
            <a:grpSpLocks/>
          </p:cNvGrpSpPr>
          <p:nvPr/>
        </p:nvGrpSpPr>
        <p:grpSpPr bwMode="auto">
          <a:xfrm>
            <a:off x="3810002" y="2878180"/>
            <a:ext cx="146756" cy="66675"/>
            <a:chOff x="4215" y="1730"/>
            <a:chExt cx="155" cy="76"/>
          </a:xfrm>
        </p:grpSpPr>
        <p:sp>
          <p:nvSpPr>
            <p:cNvPr id="188645" name="Line 277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46" name="Line 278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79" name="Line 279"/>
          <p:cNvSpPr>
            <a:spLocks noChangeShapeType="1"/>
          </p:cNvSpPr>
          <p:nvPr/>
        </p:nvSpPr>
        <p:spPr bwMode="auto">
          <a:xfrm>
            <a:off x="3810002" y="3662363"/>
            <a:ext cx="14675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80" name="Line 280"/>
          <p:cNvSpPr>
            <a:spLocks noChangeShapeType="1"/>
          </p:cNvSpPr>
          <p:nvPr/>
        </p:nvSpPr>
        <p:spPr bwMode="auto">
          <a:xfrm>
            <a:off x="3808593" y="2514600"/>
            <a:ext cx="148166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81" name="Line 281"/>
          <p:cNvSpPr>
            <a:spLocks noChangeShapeType="1"/>
          </p:cNvSpPr>
          <p:nvPr/>
        </p:nvSpPr>
        <p:spPr bwMode="auto">
          <a:xfrm>
            <a:off x="3810000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82" name="Line 282"/>
          <p:cNvSpPr>
            <a:spLocks noChangeShapeType="1"/>
          </p:cNvSpPr>
          <p:nvPr/>
        </p:nvSpPr>
        <p:spPr bwMode="auto">
          <a:xfrm>
            <a:off x="3958167" y="2944813"/>
            <a:ext cx="0" cy="7159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83" name="Line 283"/>
          <p:cNvSpPr>
            <a:spLocks noChangeShapeType="1"/>
          </p:cNvSpPr>
          <p:nvPr/>
        </p:nvSpPr>
        <p:spPr bwMode="auto">
          <a:xfrm flipV="1">
            <a:off x="3810000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584" name="Line 284"/>
          <p:cNvSpPr>
            <a:spLocks noChangeShapeType="1"/>
          </p:cNvSpPr>
          <p:nvPr/>
        </p:nvSpPr>
        <p:spPr bwMode="auto">
          <a:xfrm flipV="1">
            <a:off x="3956756" y="2514642"/>
            <a:ext cx="0" cy="3603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585" name="Group 285"/>
          <p:cNvGrpSpPr>
            <a:grpSpLocks/>
          </p:cNvGrpSpPr>
          <p:nvPr/>
        </p:nvGrpSpPr>
        <p:grpSpPr bwMode="auto">
          <a:xfrm>
            <a:off x="3124200" y="2514642"/>
            <a:ext cx="149578" cy="1147763"/>
            <a:chOff x="4550" y="1421"/>
            <a:chExt cx="157" cy="1284"/>
          </a:xfrm>
        </p:grpSpPr>
        <p:grpSp>
          <p:nvGrpSpPr>
            <p:cNvPr id="188636" name="Group 286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643" name="Line 287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44" name="Line 288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37" name="Line 289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8" name="Line 290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9" name="Line 291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40" name="Line 292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41" name="Line 293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42" name="Line 294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86" name="Rectangle 295"/>
          <p:cNvSpPr>
            <a:spLocks noChangeArrowheads="1"/>
          </p:cNvSpPr>
          <p:nvPr/>
        </p:nvSpPr>
        <p:spPr bwMode="auto">
          <a:xfrm>
            <a:off x="3124202" y="2541630"/>
            <a:ext cx="146756" cy="7302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87" name="Rectangle 296"/>
          <p:cNvSpPr>
            <a:spLocks noChangeArrowheads="1"/>
          </p:cNvSpPr>
          <p:nvPr/>
        </p:nvSpPr>
        <p:spPr bwMode="auto">
          <a:xfrm>
            <a:off x="3122793" y="2949575"/>
            <a:ext cx="148166" cy="5238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88" name="Rectangle 297"/>
          <p:cNvSpPr>
            <a:spLocks noChangeArrowheads="1"/>
          </p:cNvSpPr>
          <p:nvPr/>
        </p:nvSpPr>
        <p:spPr bwMode="auto">
          <a:xfrm>
            <a:off x="3122793" y="3208380"/>
            <a:ext cx="148166" cy="39687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89" name="Rectangle 298"/>
          <p:cNvSpPr>
            <a:spLocks noChangeArrowheads="1"/>
          </p:cNvSpPr>
          <p:nvPr/>
        </p:nvSpPr>
        <p:spPr bwMode="auto">
          <a:xfrm>
            <a:off x="3122793" y="3408363"/>
            <a:ext cx="148166" cy="61912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0" name="Rectangle 299"/>
          <p:cNvSpPr>
            <a:spLocks noChangeArrowheads="1"/>
          </p:cNvSpPr>
          <p:nvPr/>
        </p:nvSpPr>
        <p:spPr bwMode="auto">
          <a:xfrm>
            <a:off x="3124202" y="36131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91" name="Group 300"/>
          <p:cNvGrpSpPr>
            <a:grpSpLocks/>
          </p:cNvGrpSpPr>
          <p:nvPr/>
        </p:nvGrpSpPr>
        <p:grpSpPr bwMode="auto">
          <a:xfrm>
            <a:off x="6324600" y="2514642"/>
            <a:ext cx="149578" cy="1147763"/>
            <a:chOff x="4550" y="1421"/>
            <a:chExt cx="157" cy="1284"/>
          </a:xfrm>
        </p:grpSpPr>
        <p:grpSp>
          <p:nvGrpSpPr>
            <p:cNvPr id="188627" name="Group 301"/>
            <p:cNvGrpSpPr>
              <a:grpSpLocks/>
            </p:cNvGrpSpPr>
            <p:nvPr/>
          </p:nvGrpSpPr>
          <p:grpSpPr bwMode="auto">
            <a:xfrm>
              <a:off x="4551" y="1827"/>
              <a:ext cx="155" cy="76"/>
              <a:chOff x="4215" y="1730"/>
              <a:chExt cx="155" cy="76"/>
            </a:xfrm>
          </p:grpSpPr>
          <p:sp>
            <p:nvSpPr>
              <p:cNvPr id="188634" name="Line 302"/>
              <p:cNvSpPr>
                <a:spLocks noChangeShapeType="1"/>
              </p:cNvSpPr>
              <p:nvPr/>
            </p:nvSpPr>
            <p:spPr bwMode="auto">
              <a:xfrm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  <p:sp>
            <p:nvSpPr>
              <p:cNvPr id="188635" name="Line 303"/>
              <p:cNvSpPr>
                <a:spLocks noChangeShapeType="1"/>
              </p:cNvSpPr>
              <p:nvPr/>
            </p:nvSpPr>
            <p:spPr bwMode="auto">
              <a:xfrm flipH="1">
                <a:off x="4215" y="1730"/>
                <a:ext cx="155" cy="76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400">
                  <a:solidFill>
                    <a:srgbClr val="545472"/>
                  </a:solidFill>
                  <a:latin typeface="Arial Unicode MS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88628" name="Line 304"/>
            <p:cNvSpPr>
              <a:spLocks noChangeShapeType="1"/>
            </p:cNvSpPr>
            <p:nvPr/>
          </p:nvSpPr>
          <p:spPr bwMode="auto">
            <a:xfrm>
              <a:off x="4551" y="2705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29" name="Line 305"/>
            <p:cNvSpPr>
              <a:spLocks noChangeShapeType="1"/>
            </p:cNvSpPr>
            <p:nvPr/>
          </p:nvSpPr>
          <p:spPr bwMode="auto">
            <a:xfrm>
              <a:off x="4550" y="1421"/>
              <a:ext cx="15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0" name="Line 306"/>
            <p:cNvSpPr>
              <a:spLocks noChangeShapeType="1"/>
            </p:cNvSpPr>
            <p:nvPr/>
          </p:nvSpPr>
          <p:spPr bwMode="auto">
            <a:xfrm>
              <a:off x="4551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1" name="Line 307"/>
            <p:cNvSpPr>
              <a:spLocks noChangeShapeType="1"/>
            </p:cNvSpPr>
            <p:nvPr/>
          </p:nvSpPr>
          <p:spPr bwMode="auto">
            <a:xfrm>
              <a:off x="4707" y="1903"/>
              <a:ext cx="0" cy="80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2" name="Line 308"/>
            <p:cNvSpPr>
              <a:spLocks noChangeShapeType="1"/>
            </p:cNvSpPr>
            <p:nvPr/>
          </p:nvSpPr>
          <p:spPr bwMode="auto">
            <a:xfrm flipV="1">
              <a:off x="4551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33" name="Line 309"/>
            <p:cNvSpPr>
              <a:spLocks noChangeShapeType="1"/>
            </p:cNvSpPr>
            <p:nvPr/>
          </p:nvSpPr>
          <p:spPr bwMode="auto">
            <a:xfrm flipV="1">
              <a:off x="4706" y="1421"/>
              <a:ext cx="0" cy="403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592" name="Rectangle 310"/>
          <p:cNvSpPr>
            <a:spLocks noChangeArrowheads="1"/>
          </p:cNvSpPr>
          <p:nvPr/>
        </p:nvSpPr>
        <p:spPr bwMode="auto">
          <a:xfrm>
            <a:off x="6323193" y="2538455"/>
            <a:ext cx="148166" cy="666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3" name="Rectangle 311"/>
          <p:cNvSpPr>
            <a:spLocks noChangeArrowheads="1"/>
          </p:cNvSpPr>
          <p:nvPr/>
        </p:nvSpPr>
        <p:spPr bwMode="auto">
          <a:xfrm>
            <a:off x="6324602" y="2949617"/>
            <a:ext cx="146756" cy="55563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4" name="Rectangle 312"/>
          <p:cNvSpPr>
            <a:spLocks noChangeArrowheads="1"/>
          </p:cNvSpPr>
          <p:nvPr/>
        </p:nvSpPr>
        <p:spPr bwMode="auto">
          <a:xfrm>
            <a:off x="6324602" y="3205163"/>
            <a:ext cx="146756" cy="5715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5" name="Rectangle 313"/>
          <p:cNvSpPr>
            <a:spLocks noChangeArrowheads="1"/>
          </p:cNvSpPr>
          <p:nvPr/>
        </p:nvSpPr>
        <p:spPr bwMode="auto">
          <a:xfrm>
            <a:off x="6324602" y="3117850"/>
            <a:ext cx="146756" cy="206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6" name="Rectangle 314"/>
          <p:cNvSpPr>
            <a:spLocks noChangeArrowheads="1"/>
          </p:cNvSpPr>
          <p:nvPr/>
        </p:nvSpPr>
        <p:spPr bwMode="auto">
          <a:xfrm>
            <a:off x="6324602" y="3613150"/>
            <a:ext cx="146756" cy="460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7" name="Rectangle 315"/>
          <p:cNvSpPr>
            <a:spLocks noChangeArrowheads="1"/>
          </p:cNvSpPr>
          <p:nvPr/>
        </p:nvSpPr>
        <p:spPr bwMode="auto">
          <a:xfrm>
            <a:off x="6323193" y="3465513"/>
            <a:ext cx="148166" cy="50800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sp>
        <p:nvSpPr>
          <p:cNvPr id="188598" name="Rectangle 316"/>
          <p:cNvSpPr>
            <a:spLocks noChangeArrowheads="1"/>
          </p:cNvSpPr>
          <p:nvPr/>
        </p:nvSpPr>
        <p:spPr bwMode="auto">
          <a:xfrm>
            <a:off x="6324602" y="2822575"/>
            <a:ext cx="146756" cy="20638"/>
          </a:xfrm>
          <a:prstGeom prst="rect">
            <a:avLst/>
          </a:prstGeom>
          <a:solidFill>
            <a:srgbClr val="FF0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srgbClr val="545472"/>
              </a:solidFill>
            </a:endParaRPr>
          </a:p>
        </p:txBody>
      </p:sp>
      <p:grpSp>
        <p:nvGrpSpPr>
          <p:cNvPr id="188599" name="Group 317"/>
          <p:cNvGrpSpPr>
            <a:grpSpLocks/>
          </p:cNvGrpSpPr>
          <p:nvPr/>
        </p:nvGrpSpPr>
        <p:grpSpPr bwMode="auto">
          <a:xfrm>
            <a:off x="6656211" y="2887705"/>
            <a:ext cx="146756" cy="66675"/>
            <a:chOff x="4215" y="1730"/>
            <a:chExt cx="155" cy="76"/>
          </a:xfrm>
        </p:grpSpPr>
        <p:sp>
          <p:nvSpPr>
            <p:cNvPr id="188625" name="Line 318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26" name="Line 319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600" name="Line 320"/>
          <p:cNvSpPr>
            <a:spLocks noChangeShapeType="1"/>
          </p:cNvSpPr>
          <p:nvPr/>
        </p:nvSpPr>
        <p:spPr bwMode="auto">
          <a:xfrm>
            <a:off x="6656211" y="3671888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1" name="Line 321"/>
          <p:cNvSpPr>
            <a:spLocks noChangeShapeType="1"/>
          </p:cNvSpPr>
          <p:nvPr/>
        </p:nvSpPr>
        <p:spPr bwMode="auto">
          <a:xfrm>
            <a:off x="6654806" y="2524125"/>
            <a:ext cx="148167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2" name="Line 322"/>
          <p:cNvSpPr>
            <a:spLocks noChangeShapeType="1"/>
          </p:cNvSpPr>
          <p:nvPr/>
        </p:nvSpPr>
        <p:spPr bwMode="auto">
          <a:xfrm>
            <a:off x="6656212" y="2954338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3" name="Line 323"/>
          <p:cNvSpPr>
            <a:spLocks noChangeShapeType="1"/>
          </p:cNvSpPr>
          <p:nvPr/>
        </p:nvSpPr>
        <p:spPr bwMode="auto">
          <a:xfrm>
            <a:off x="6804378" y="2954338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4" name="Line 324"/>
          <p:cNvSpPr>
            <a:spLocks noChangeShapeType="1"/>
          </p:cNvSpPr>
          <p:nvPr/>
        </p:nvSpPr>
        <p:spPr bwMode="auto">
          <a:xfrm flipV="1">
            <a:off x="6656212" y="2524167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5" name="Line 325"/>
          <p:cNvSpPr>
            <a:spLocks noChangeShapeType="1"/>
          </p:cNvSpPr>
          <p:nvPr/>
        </p:nvSpPr>
        <p:spPr bwMode="auto">
          <a:xfrm flipV="1">
            <a:off x="6802967" y="2524167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grpSp>
        <p:nvGrpSpPr>
          <p:cNvPr id="188606" name="Group 326"/>
          <p:cNvGrpSpPr>
            <a:grpSpLocks/>
          </p:cNvGrpSpPr>
          <p:nvPr/>
        </p:nvGrpSpPr>
        <p:grpSpPr bwMode="auto">
          <a:xfrm>
            <a:off x="6969478" y="2897230"/>
            <a:ext cx="145344" cy="66675"/>
            <a:chOff x="4215" y="1730"/>
            <a:chExt cx="155" cy="76"/>
          </a:xfrm>
        </p:grpSpPr>
        <p:sp>
          <p:nvSpPr>
            <p:cNvPr id="188623" name="Line 327"/>
            <p:cNvSpPr>
              <a:spLocks noChangeShapeType="1"/>
            </p:cNvSpPr>
            <p:nvPr/>
          </p:nvSpPr>
          <p:spPr bwMode="auto">
            <a:xfrm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88624" name="Line 328"/>
            <p:cNvSpPr>
              <a:spLocks noChangeShapeType="1"/>
            </p:cNvSpPr>
            <p:nvPr/>
          </p:nvSpPr>
          <p:spPr bwMode="auto">
            <a:xfrm flipH="1">
              <a:off x="4215" y="1730"/>
              <a:ext cx="155" cy="76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545472"/>
                </a:solidFill>
                <a:latin typeface="Arial Unicode MS" pitchFamily="34" charset="-128"/>
                <a:cs typeface="Arial" pitchFamily="34" charset="0"/>
              </a:endParaRPr>
            </a:p>
          </p:txBody>
        </p:sp>
      </p:grpSp>
      <p:sp>
        <p:nvSpPr>
          <p:cNvPr id="188607" name="Line 329"/>
          <p:cNvSpPr>
            <a:spLocks noChangeShapeType="1"/>
          </p:cNvSpPr>
          <p:nvPr/>
        </p:nvSpPr>
        <p:spPr bwMode="auto">
          <a:xfrm>
            <a:off x="6969478" y="3681413"/>
            <a:ext cx="145344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8" name="Line 330"/>
          <p:cNvSpPr>
            <a:spLocks noChangeShapeType="1"/>
          </p:cNvSpPr>
          <p:nvPr/>
        </p:nvSpPr>
        <p:spPr bwMode="auto">
          <a:xfrm>
            <a:off x="6968066" y="2533650"/>
            <a:ext cx="146756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09" name="Line 331"/>
          <p:cNvSpPr>
            <a:spLocks noChangeShapeType="1"/>
          </p:cNvSpPr>
          <p:nvPr/>
        </p:nvSpPr>
        <p:spPr bwMode="auto">
          <a:xfrm>
            <a:off x="6969478" y="296386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0" name="Line 332"/>
          <p:cNvSpPr>
            <a:spLocks noChangeShapeType="1"/>
          </p:cNvSpPr>
          <p:nvPr/>
        </p:nvSpPr>
        <p:spPr bwMode="auto">
          <a:xfrm>
            <a:off x="7116234" y="2963863"/>
            <a:ext cx="0" cy="715962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1" name="Line 333"/>
          <p:cNvSpPr>
            <a:spLocks noChangeShapeType="1"/>
          </p:cNvSpPr>
          <p:nvPr/>
        </p:nvSpPr>
        <p:spPr bwMode="auto">
          <a:xfrm flipV="1">
            <a:off x="6969478" y="253369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2" name="Line 334"/>
          <p:cNvSpPr>
            <a:spLocks noChangeShapeType="1"/>
          </p:cNvSpPr>
          <p:nvPr/>
        </p:nvSpPr>
        <p:spPr bwMode="auto">
          <a:xfrm flipV="1">
            <a:off x="7114822" y="2533692"/>
            <a:ext cx="0" cy="360363"/>
          </a:xfrm>
          <a:prstGeom prst="line">
            <a:avLst/>
          </a:prstGeom>
          <a:noFill/>
          <a:ln w="25400" cap="rnd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3" name="Rectangle 335"/>
          <p:cNvSpPr>
            <a:spLocks noChangeArrowheads="1"/>
          </p:cNvSpPr>
          <p:nvPr/>
        </p:nvSpPr>
        <p:spPr bwMode="auto">
          <a:xfrm>
            <a:off x="5715000" y="4876841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×</a:t>
            </a:r>
          </a:p>
        </p:txBody>
      </p:sp>
      <p:sp>
        <p:nvSpPr>
          <p:cNvPr id="188614" name="Text Box 336"/>
          <p:cNvSpPr txBox="1">
            <a:spLocks noChangeArrowheads="1"/>
          </p:cNvSpPr>
          <p:nvPr/>
        </p:nvSpPr>
        <p:spPr bwMode="auto">
          <a:xfrm>
            <a:off x="6019800" y="4876842"/>
            <a:ext cx="493465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FFFF"/>
                </a:solidFill>
                <a:latin typeface="Memento"/>
              </a:rPr>
              <a:t>{Kraka × (Huntsman × Fruhgold)}</a:t>
            </a:r>
          </a:p>
        </p:txBody>
      </p:sp>
      <p:sp>
        <p:nvSpPr>
          <p:cNvPr id="188615" name="Rectangle 337"/>
          <p:cNvSpPr>
            <a:spLocks noChangeArrowheads="1"/>
          </p:cNvSpPr>
          <p:nvPr/>
        </p:nvSpPr>
        <p:spPr bwMode="auto">
          <a:xfrm>
            <a:off x="4495821" y="428627"/>
            <a:ext cx="29327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FFFFFF"/>
                </a:solidFill>
                <a:latin typeface="Memento"/>
              </a:rPr>
              <a:t>Triticum persicum </a:t>
            </a:r>
            <a:r>
              <a:rPr lang="en-US" altLang="en-US" sz="2000">
                <a:solidFill>
                  <a:srgbClr val="FFFFFF"/>
                </a:solidFill>
                <a:latin typeface="Memento"/>
              </a:rPr>
              <a:t>Ac.1510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Memento"/>
              </a:rPr>
              <a:t>AABB</a:t>
            </a:r>
          </a:p>
        </p:txBody>
      </p:sp>
      <p:sp>
        <p:nvSpPr>
          <p:cNvPr id="188616" name="Line 338"/>
          <p:cNvSpPr>
            <a:spLocks noChangeShapeType="1"/>
          </p:cNvSpPr>
          <p:nvPr/>
        </p:nvSpPr>
        <p:spPr bwMode="auto">
          <a:xfrm>
            <a:off x="4343400" y="1524000"/>
            <a:ext cx="0" cy="4572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7" name="Line 339"/>
          <p:cNvSpPr>
            <a:spLocks noChangeShapeType="1"/>
          </p:cNvSpPr>
          <p:nvPr/>
        </p:nvSpPr>
        <p:spPr bwMode="auto">
          <a:xfrm>
            <a:off x="4724400" y="2438400"/>
            <a:ext cx="0" cy="6096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8" name="Line 340"/>
          <p:cNvSpPr>
            <a:spLocks noChangeShapeType="1"/>
          </p:cNvSpPr>
          <p:nvPr/>
        </p:nvSpPr>
        <p:spPr bwMode="auto">
          <a:xfrm>
            <a:off x="5181600" y="3505200"/>
            <a:ext cx="0" cy="5334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19" name="Line 341"/>
          <p:cNvSpPr>
            <a:spLocks noChangeShapeType="1"/>
          </p:cNvSpPr>
          <p:nvPr/>
        </p:nvSpPr>
        <p:spPr bwMode="auto">
          <a:xfrm rot="2700000">
            <a:off x="5980906" y="4382314"/>
            <a:ext cx="1588" cy="6858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20" name="Line 342"/>
          <p:cNvSpPr>
            <a:spLocks noChangeShapeType="1"/>
          </p:cNvSpPr>
          <p:nvPr/>
        </p:nvSpPr>
        <p:spPr bwMode="auto">
          <a:xfrm rot="2700000">
            <a:off x="5599906" y="5296714"/>
            <a:ext cx="1588" cy="685800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88621" name="Line 343"/>
          <p:cNvSpPr>
            <a:spLocks noChangeShapeType="1"/>
          </p:cNvSpPr>
          <p:nvPr/>
        </p:nvSpPr>
        <p:spPr bwMode="auto">
          <a:xfrm rot="18900000" flipH="1">
            <a:off x="6361994" y="5253873"/>
            <a:ext cx="1412" cy="771525"/>
          </a:xfrm>
          <a:prstGeom prst="line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545472"/>
              </a:solidFill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423704" name="Rectangle 344"/>
          <p:cNvSpPr>
            <a:spLocks noChangeArrowheads="1"/>
          </p:cNvSpPr>
          <p:nvPr/>
        </p:nvSpPr>
        <p:spPr bwMode="auto">
          <a:xfrm>
            <a:off x="7416804" y="381001"/>
            <a:ext cx="318346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Inheritance of Chromosome 5D</a:t>
            </a:r>
            <a:endParaRPr lang="en-GB" sz="36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92193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PT"/>
          </a:p>
        </p:txBody>
      </p:sp>
      <p:pic>
        <p:nvPicPr>
          <p:cNvPr id="49155" name="Picture 3" descr="Chromosm cop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-285179"/>
            <a:ext cx="10838324" cy="723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738470" y="5520427"/>
            <a:ext cx="2451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GB" sz="6000" dirty="0">
                <a:solidFill>
                  <a:srgbClr val="EDFB3B"/>
                </a:solidFill>
                <a:latin typeface="Arial Unicode MS" pitchFamily="34" charset="-128"/>
              </a:rPr>
              <a:t>Genes</a:t>
            </a:r>
          </a:p>
        </p:txBody>
      </p:sp>
    </p:spTree>
    <p:extLst>
      <p:ext uri="{BB962C8B-B14F-4D97-AF65-F5344CB8AC3E}">
        <p14:creationId xmlns:p14="http://schemas.microsoft.com/office/powerpoint/2010/main" val="3377529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68976" y="-171400"/>
            <a:ext cx="9067800" cy="1143000"/>
          </a:xfrm>
        </p:spPr>
        <p:txBody>
          <a:bodyPr/>
          <a:lstStyle/>
          <a:p>
            <a:pPr eaLnBrk="1" hangingPunct="1"/>
            <a:r>
              <a:rPr lang="en-GB" dirty="0"/>
              <a:t>Major Genomic Components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1219" y="1196752"/>
            <a:ext cx="7772400" cy="3276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dirty="0"/>
              <a:t>Tandem Repeats</a:t>
            </a:r>
          </a:p>
          <a:p>
            <a:pPr eaLnBrk="1" hangingPunct="1"/>
            <a:r>
              <a:rPr lang="en-GB" dirty="0"/>
              <a:t>Simple Sequence Repeats</a:t>
            </a:r>
          </a:p>
          <a:p>
            <a:pPr eaLnBrk="1" hangingPunct="1"/>
            <a:r>
              <a:rPr lang="en-GB" dirty="0"/>
              <a:t>Dispersed Repeats</a:t>
            </a:r>
          </a:p>
          <a:p>
            <a:pPr eaLnBrk="1" hangingPunct="1"/>
            <a:r>
              <a:rPr lang="en-GB" dirty="0"/>
              <a:t>Functional Repeats</a:t>
            </a:r>
          </a:p>
          <a:p>
            <a:pPr eaLnBrk="1" hangingPunct="1"/>
            <a:r>
              <a:rPr lang="en-GB" dirty="0"/>
              <a:t>Transposable Elements</a:t>
            </a:r>
          </a:p>
          <a:p>
            <a:pPr eaLnBrk="1" hangingPunct="1"/>
            <a:r>
              <a:rPr lang="en-GB" dirty="0"/>
              <a:t>Genes</a:t>
            </a: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7486579" y="169252"/>
            <a:ext cx="4724400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0" hangingPunct="0">
              <a:lnSpc>
                <a:spcPct val="120000"/>
              </a:lnSpc>
            </a:pPr>
            <a:endParaRPr lang="en-GB" sz="2800" b="1" dirty="0">
              <a:solidFill>
                <a:prstClr val="black"/>
              </a:solidFill>
              <a:latin typeface="Arial Unicode MS" pitchFamily="34" charset="-128"/>
            </a:endParaRP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Typical Fraction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10%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5%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10%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15%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50%</a:t>
            </a:r>
          </a:p>
          <a:p>
            <a:pPr defTabSz="914400" eaLnBrk="0" hangingPunct="0">
              <a:lnSpc>
                <a:spcPct val="120000"/>
              </a:lnSpc>
            </a:pPr>
            <a:r>
              <a:rPr lang="en-GB" sz="2800" b="1" dirty="0">
                <a:solidFill>
                  <a:prstClr val="black"/>
                </a:solidFill>
                <a:latin typeface="Arial Unicode MS" pitchFamily="34" charset="-128"/>
              </a:rPr>
              <a:t>10%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4" y="4643036"/>
            <a:ext cx="3481508" cy="209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4396" y="4655694"/>
            <a:ext cx="5433120" cy="21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241" y="4655694"/>
            <a:ext cx="3147814" cy="209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25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1733" y="83290"/>
            <a:ext cx="1373011" cy="600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Organelle sequences</a:t>
            </a:r>
          </a:p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from chloroplasts or</a:t>
            </a:r>
          </a:p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mitochondria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0467" y="788343"/>
            <a:ext cx="1584678" cy="461665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Sequences from viruses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0468" y="1427121"/>
            <a:ext cx="1691923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Transgenes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introduced with molecular biology 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8553" y="562309"/>
            <a:ext cx="2410883" cy="52322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prstClr val="black"/>
                </a:solidFill>
                <a:latin typeface="Calibri"/>
              </a:rPr>
              <a:t>Genes, regulatory and non-coding low-copy sequences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5600" y="3088744"/>
            <a:ext cx="179916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Dispersed repeats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4140" y="1475382"/>
            <a:ext cx="2089855" cy="3079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Repetitive DNA sequences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215" y="576781"/>
            <a:ext cx="1872545" cy="70802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2000" b="1" dirty="0">
                <a:solidFill>
                  <a:prstClr val="black"/>
                </a:solidFill>
                <a:latin typeface="Calibri"/>
              </a:rPr>
              <a:t>Nuclear </a:t>
            </a:r>
          </a:p>
          <a:p>
            <a:pPr algn="ctr" defTabSz="914400">
              <a:defRPr/>
            </a:pPr>
            <a:r>
              <a:rPr lang="en-GB" sz="2000" b="1" dirty="0">
                <a:solidFill>
                  <a:prstClr val="black"/>
                </a:solidFill>
                <a:latin typeface="Calibri"/>
              </a:rPr>
              <a:t>Genome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8999" y="2777047"/>
            <a:ext cx="1371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Tandem repeats</a:t>
            </a:r>
          </a:p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Satellite sequences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7906" y="4668322"/>
            <a:ext cx="129398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DNA </a:t>
            </a:r>
            <a:r>
              <a:rPr lang="en-GB" sz="1200" dirty="0" err="1">
                <a:solidFill>
                  <a:prstClr val="black"/>
                </a:solidFill>
                <a:latin typeface="Calibri"/>
              </a:rPr>
              <a:t>transposons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4611" y="4668323"/>
            <a:ext cx="1284112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 err="1">
                <a:solidFill>
                  <a:prstClr val="black"/>
                </a:solidFill>
                <a:latin typeface="Calibri"/>
              </a:rPr>
              <a:t>Retrotransposons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14455" y="5507612"/>
            <a:ext cx="1223433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Centromeric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24616" y="4486745"/>
            <a:ext cx="1224844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Structural components of chromosomes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76172" y="5507507"/>
            <a:ext cx="934156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Telomeric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57369" y="3547680"/>
            <a:ext cx="1223434" cy="600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Simple sequence repeats or microsatellites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3272" y="2745943"/>
            <a:ext cx="1224844" cy="2619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Repeated genes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3223" y="5507611"/>
            <a:ext cx="936978" cy="431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Subtelomeric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3540" y="1680677"/>
            <a:ext cx="935567" cy="431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45S and 5S rRNA genes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8255" y="4538191"/>
            <a:ext cx="1295400" cy="600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Blocks of tandem repeats at discrete chromosomal loci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196165" y="324368"/>
            <a:ext cx="1402646" cy="35899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353159" y="875505"/>
            <a:ext cx="1245652" cy="1436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482625" y="1019176"/>
            <a:ext cx="1116187" cy="77521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3713086" y="1855354"/>
            <a:ext cx="3095978" cy="11525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559781" y="1366841"/>
            <a:ext cx="700512" cy="36036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630777" y="804069"/>
            <a:ext cx="505178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9062032" y="2169628"/>
            <a:ext cx="387140" cy="46728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702441" y="2876911"/>
            <a:ext cx="442278" cy="13530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68350" y="1844549"/>
            <a:ext cx="380251" cy="8748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124743" y="4272915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738556" y="5175826"/>
            <a:ext cx="431800" cy="2889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400352" y="3323507"/>
            <a:ext cx="1128754" cy="10687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V="1">
            <a:off x="2129565" y="4283312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9017372" y="5175932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848601" y="3319724"/>
            <a:ext cx="360539" cy="214502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7057564" y="3323507"/>
            <a:ext cx="600910" cy="52799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7581712" y="3319724"/>
            <a:ext cx="332454" cy="109765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45" name="TextBox 74"/>
          <p:cNvSpPr txBox="1">
            <a:spLocks noChangeArrowheads="1"/>
          </p:cNvSpPr>
          <p:nvPr/>
        </p:nvSpPr>
        <p:spPr bwMode="auto">
          <a:xfrm>
            <a:off x="2438239" y="6027949"/>
            <a:ext cx="65437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altLang="en-US" dirty="0">
                <a:solidFill>
                  <a:prstClr val="black"/>
                </a:solidFill>
                <a:latin typeface="Calibri" pitchFamily="34" charset="0"/>
              </a:rPr>
              <a:t>DNA sequence components of the nuclear genome</a:t>
            </a:r>
          </a:p>
          <a:p>
            <a:pPr defTabSz="914400" eaLnBrk="1" hangingPunct="1"/>
            <a:r>
              <a:rPr lang="en-GB" altLang="en-US" dirty="0">
                <a:solidFill>
                  <a:prstClr val="black"/>
                </a:solidFill>
                <a:latin typeface="Calibri" pitchFamily="34" charset="0"/>
              </a:rPr>
              <a:t>After Biscotti et al. Chromosome Research 2015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02482" y="1766402"/>
            <a:ext cx="934156" cy="260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Other genes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5400000" flipH="1" flipV="1">
            <a:off x="9768856" y="2201673"/>
            <a:ext cx="519113" cy="35136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098322" y="3956053"/>
            <a:ext cx="179916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Transposable elements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997905" y="3428441"/>
            <a:ext cx="372602" cy="42305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4207" y="5427311"/>
            <a:ext cx="129398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Autonomous/ non-autonomous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4744749" y="3200375"/>
            <a:ext cx="965378" cy="527993"/>
          </a:xfrm>
          <a:prstGeom prst="straightConnector1">
            <a:avLst/>
          </a:prstGeom>
          <a:ln w="5715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744749" y="4858729"/>
            <a:ext cx="155939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Dispersed repeats that we don’t know about – except each is significant proportion of genome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444294" y="3424658"/>
            <a:ext cx="783144" cy="13821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908843" y="5033857"/>
            <a:ext cx="431800" cy="2889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41822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wehatfield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00" y="-27362"/>
            <a:ext cx="11357280" cy="689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632001" y="-306753"/>
            <a:ext cx="8318880" cy="1143481"/>
          </a:xfrm>
        </p:spPr>
        <p:txBody>
          <a:bodyPr/>
          <a:lstStyle/>
          <a:p>
            <a:r>
              <a:rPr lang="en-GB" altLang="en-US" dirty="0">
                <a:solidFill>
                  <a:srgbClr val="FF0000"/>
                </a:solidFill>
              </a:rPr>
              <a:t>Wheat evolution and polyploidy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1428960" y="609186"/>
            <a:ext cx="2545920" cy="106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 defTabSz="914400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uratu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b="1">
                <a:solidFill>
                  <a:srgbClr val="008000"/>
                </a:solidFill>
                <a:latin typeface="Trebuchet MS" pitchFamily="34" charset="0"/>
                <a:cs typeface="Arial" pitchFamily="34" charset="0"/>
              </a:rPr>
              <a:t>AA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439040" y="3237460"/>
            <a:ext cx="3728160" cy="138974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9BBB59">
                    <a:lumMod val="20000"/>
                    <a:lumOff val="80000"/>
                  </a:srgbClr>
                </a:solidFill>
                <a:latin typeface="Trebuchet MS" pitchFamily="34" charset="0"/>
              </a:rPr>
              <a:t>Einkorn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monococcum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2n=2x=14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7644000" y="3505329"/>
            <a:ext cx="3024000" cy="1715221"/>
          </a:xfrm>
          <a:prstGeom prst="rect">
            <a:avLst/>
          </a:prstGeom>
          <a:noFill/>
          <a:ln>
            <a:noFill/>
          </a:ln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9BBB59">
                    <a:lumMod val="20000"/>
                    <a:lumOff val="80000"/>
                  </a:srgbClr>
                </a:solidFill>
                <a:latin typeface="Trebuchet MS" pitchFamily="34" charset="0"/>
              </a:rPr>
              <a:t>Bread wheat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aestivum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2n=6x=42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99FF"/>
                </a:solidFill>
                <a:latin typeface="Trebuchet MS" pitchFamily="34" charset="0"/>
              </a:rPr>
              <a:t>BB</a:t>
            </a:r>
            <a:r>
              <a:rPr lang="en-GB" sz="2800" b="1" dirty="0">
                <a:solidFill>
                  <a:srgbClr val="0070C0"/>
                </a:solidFill>
                <a:latin typeface="Trebuchet MS" pitchFamily="34" charset="0"/>
              </a:rPr>
              <a:t>DD</a:t>
            </a: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1555680" y="5482657"/>
            <a:ext cx="4907520" cy="139118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9BBB59">
                    <a:lumMod val="20000"/>
                    <a:lumOff val="80000"/>
                  </a:srgbClr>
                </a:solidFill>
                <a:latin typeface="Trebuchet MS" pitchFamily="34" charset="0"/>
              </a:rPr>
              <a:t>Durum/Spaghetti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Triticum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turgidum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dirty="0" err="1">
                <a:solidFill>
                  <a:srgbClr val="FFCC00"/>
                </a:solidFill>
                <a:latin typeface="Trebuchet MS" pitchFamily="34" charset="0"/>
              </a:rPr>
              <a:t>ssp</a:t>
            </a: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 </a:t>
            </a:r>
            <a:r>
              <a:rPr lang="en-GB" sz="2800" i="1" dirty="0">
                <a:solidFill>
                  <a:srgbClr val="FFCC00"/>
                </a:solidFill>
                <a:latin typeface="Trebuchet MS" pitchFamily="34" charset="0"/>
              </a:rPr>
              <a:t>durum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2n=4x=28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0000"/>
                </a:solidFill>
                <a:latin typeface="Trebuchet MS" pitchFamily="34" charset="0"/>
              </a:rPr>
              <a:t>BB</a:t>
            </a:r>
          </a:p>
        </p:txBody>
      </p:sp>
      <p:sp>
        <p:nvSpPr>
          <p:cNvPr id="38920" name="Text Box 7"/>
          <p:cNvSpPr txBox="1">
            <a:spLocks noChangeArrowheads="1"/>
          </p:cNvSpPr>
          <p:nvPr/>
        </p:nvSpPr>
        <p:spPr bwMode="auto">
          <a:xfrm>
            <a:off x="3470880" y="2249516"/>
            <a:ext cx="3499200" cy="1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 defTabSz="914400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dicoccoides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2n=4x=28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b="1">
                <a:solidFill>
                  <a:srgbClr val="008000"/>
                </a:solidFill>
                <a:latin typeface="Trebuchet MS" pitchFamily="34" charset="0"/>
                <a:cs typeface="Arial" pitchFamily="34" charset="0"/>
              </a:rPr>
              <a:t>AA</a:t>
            </a:r>
            <a:r>
              <a:rPr lang="en-GB" altLang="en-US" sz="2800" b="1">
                <a:solidFill>
                  <a:srgbClr val="FF0000"/>
                </a:solidFill>
                <a:latin typeface="Trebuchet MS" pitchFamily="34" charset="0"/>
                <a:cs typeface="Arial" pitchFamily="34" charset="0"/>
              </a:rPr>
              <a:t>BB</a:t>
            </a:r>
          </a:p>
        </p:txBody>
      </p:sp>
      <p:sp>
        <p:nvSpPr>
          <p:cNvPr id="38921" name="Text Box 8"/>
          <p:cNvSpPr txBox="1">
            <a:spLocks noChangeArrowheads="1"/>
          </p:cNvSpPr>
          <p:nvPr/>
        </p:nvSpPr>
        <p:spPr bwMode="auto">
          <a:xfrm>
            <a:off x="4333440" y="532856"/>
            <a:ext cx="3300480" cy="139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 defTabSz="914400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Aegilops speltoides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relative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b="1">
                <a:solidFill>
                  <a:srgbClr val="FF99FF"/>
                </a:solidFill>
                <a:latin typeface="Trebuchet MS" pitchFamily="34" charset="0"/>
                <a:cs typeface="Arial" pitchFamily="34" charset="0"/>
              </a:rPr>
              <a:t>BB</a:t>
            </a:r>
          </a:p>
        </p:txBody>
      </p:sp>
      <p:sp>
        <p:nvSpPr>
          <p:cNvPr id="38922" name="Text Box 9"/>
          <p:cNvSpPr txBox="1">
            <a:spLocks noChangeArrowheads="1"/>
          </p:cNvSpPr>
          <p:nvPr/>
        </p:nvSpPr>
        <p:spPr bwMode="auto">
          <a:xfrm>
            <a:off x="7023361" y="1353742"/>
            <a:ext cx="2927520" cy="12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 defTabSz="914400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Triticum tauschii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0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(Aegilops squarrosa)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b="1">
                <a:solidFill>
                  <a:srgbClr val="0070C0"/>
                </a:solidFill>
                <a:latin typeface="Trebuchet MS" pitchFamily="34" charset="0"/>
                <a:cs typeface="Arial" pitchFamily="34" charset="0"/>
              </a:rPr>
              <a:t>DD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8253120" y="5482657"/>
            <a:ext cx="2419200" cy="1391186"/>
          </a:xfrm>
          <a:prstGeom prst="rect">
            <a:avLst/>
          </a:prstGeom>
          <a:noFill/>
          <a:ln>
            <a:noFill/>
          </a:ln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9BBB59">
                    <a:lumMod val="20000"/>
                    <a:lumOff val="80000"/>
                  </a:srgbClr>
                </a:solidFill>
                <a:latin typeface="Trebuchet MS" pitchFamily="34" charset="0"/>
              </a:rPr>
              <a:t>Triticale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i="1" dirty="0" err="1">
                <a:solidFill>
                  <a:srgbClr val="FFCC00"/>
                </a:solidFill>
                <a:latin typeface="Trebuchet MS" pitchFamily="34" charset="0"/>
              </a:rPr>
              <a:t>xTriticosecale</a:t>
            </a:r>
            <a:endParaRPr lang="en-GB" sz="2800" i="1" dirty="0">
              <a:solidFill>
                <a:srgbClr val="FFCC00"/>
              </a:solidFill>
              <a:latin typeface="Trebuchet MS" pitchFamily="34" charset="0"/>
            </a:endParaRP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dirty="0">
                <a:solidFill>
                  <a:srgbClr val="FFCC00"/>
                </a:solidFill>
                <a:latin typeface="Trebuchet MS" pitchFamily="34" charset="0"/>
              </a:rPr>
              <a:t>2n=6x=42</a:t>
            </a:r>
          </a:p>
          <a:p>
            <a:pPr algn="ctr" defTabSz="914400" eaLnBrk="1" hangingPunct="1">
              <a:lnSpc>
                <a:spcPct val="75000"/>
              </a:lnSpc>
              <a:defRPr/>
            </a:pPr>
            <a:r>
              <a:rPr lang="en-GB" sz="2800" b="1" dirty="0">
                <a:solidFill>
                  <a:srgbClr val="008000"/>
                </a:solidFill>
                <a:latin typeface="Trebuchet MS" pitchFamily="34" charset="0"/>
              </a:rPr>
              <a:t>AA</a:t>
            </a:r>
            <a:r>
              <a:rPr lang="en-GB" sz="2800" b="1" dirty="0">
                <a:solidFill>
                  <a:srgbClr val="FF0000"/>
                </a:solidFill>
                <a:latin typeface="Trebuchet MS" pitchFamily="34" charset="0"/>
              </a:rPr>
              <a:t>BB</a:t>
            </a:r>
            <a:r>
              <a:rPr lang="en-GB" sz="2800" b="1" dirty="0">
                <a:solidFill>
                  <a:srgbClr val="FFFF99"/>
                </a:solidFill>
                <a:latin typeface="Trebuchet MS" pitchFamily="34" charset="0"/>
              </a:rPr>
              <a:t>RR</a:t>
            </a:r>
          </a:p>
        </p:txBody>
      </p:sp>
      <p:sp>
        <p:nvSpPr>
          <p:cNvPr id="38924" name="Text Box 11"/>
          <p:cNvSpPr txBox="1">
            <a:spLocks noChangeArrowheads="1"/>
          </p:cNvSpPr>
          <p:nvPr/>
        </p:nvSpPr>
        <p:spPr bwMode="auto">
          <a:xfrm>
            <a:off x="4846080" y="3925854"/>
            <a:ext cx="2522880" cy="139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FFFF"/>
                </a:solidFill>
                <a:latin typeface="Trebuchet MS" pitchFamily="34" charset="0"/>
                <a:cs typeface="Arial" pitchFamily="34" charset="0"/>
              </a:rPr>
              <a:t>Rye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i="1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Secale cereale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>
                <a:solidFill>
                  <a:srgbClr val="FFCC00"/>
                </a:solidFill>
                <a:latin typeface="Trebuchet MS" pitchFamily="34" charset="0"/>
                <a:cs typeface="Arial" pitchFamily="34" charset="0"/>
              </a:rPr>
              <a:t>2n=2x=14</a:t>
            </a:r>
          </a:p>
          <a:p>
            <a:pPr algn="ctr" defTabSz="914400">
              <a:lnSpc>
                <a:spcPct val="75000"/>
              </a:lnSpc>
            </a:pPr>
            <a:r>
              <a:rPr lang="en-GB" altLang="en-US" sz="2800" b="1">
                <a:solidFill>
                  <a:srgbClr val="FFFF99"/>
                </a:solidFill>
                <a:latin typeface="Trebuchet MS" pitchFamily="34" charset="0"/>
                <a:cs typeface="Arial" pitchFamily="34" charset="0"/>
              </a:rPr>
              <a:t>RR</a:t>
            </a:r>
          </a:p>
        </p:txBody>
      </p:sp>
      <p:sp>
        <p:nvSpPr>
          <p:cNvPr id="38925" name="Line 12"/>
          <p:cNvSpPr>
            <a:spLocks noChangeShapeType="1"/>
          </p:cNvSpPr>
          <p:nvPr/>
        </p:nvSpPr>
        <p:spPr bwMode="auto">
          <a:xfrm>
            <a:off x="2650080" y="1676336"/>
            <a:ext cx="368640" cy="152368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26" name="Line 13"/>
          <p:cNvSpPr>
            <a:spLocks noChangeShapeType="1"/>
          </p:cNvSpPr>
          <p:nvPr/>
        </p:nvSpPr>
        <p:spPr bwMode="auto">
          <a:xfrm>
            <a:off x="3211682" y="1523680"/>
            <a:ext cx="1196640" cy="6855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27" name="Line 14"/>
          <p:cNvSpPr>
            <a:spLocks noChangeShapeType="1"/>
          </p:cNvSpPr>
          <p:nvPr/>
        </p:nvSpPr>
        <p:spPr bwMode="auto">
          <a:xfrm flipH="1">
            <a:off x="4618560" y="1676336"/>
            <a:ext cx="984960" cy="53285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28" name="Line 15"/>
          <p:cNvSpPr>
            <a:spLocks noChangeShapeType="1"/>
          </p:cNvSpPr>
          <p:nvPr/>
        </p:nvSpPr>
        <p:spPr bwMode="auto">
          <a:xfrm flipH="1">
            <a:off x="4320480" y="3429000"/>
            <a:ext cx="1054080" cy="198164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29" name="Line 16"/>
          <p:cNvSpPr>
            <a:spLocks noChangeShapeType="1"/>
          </p:cNvSpPr>
          <p:nvPr/>
        </p:nvSpPr>
        <p:spPr bwMode="auto">
          <a:xfrm flipH="1">
            <a:off x="8487840" y="2743488"/>
            <a:ext cx="1440" cy="6855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30" name="Line 17"/>
          <p:cNvSpPr>
            <a:spLocks noChangeShapeType="1"/>
          </p:cNvSpPr>
          <p:nvPr/>
        </p:nvSpPr>
        <p:spPr bwMode="auto">
          <a:xfrm>
            <a:off x="6096002" y="2819818"/>
            <a:ext cx="2180160" cy="609184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31" name="Line 18"/>
          <p:cNvSpPr>
            <a:spLocks noChangeShapeType="1"/>
          </p:cNvSpPr>
          <p:nvPr/>
        </p:nvSpPr>
        <p:spPr bwMode="auto">
          <a:xfrm>
            <a:off x="5815200" y="3276346"/>
            <a:ext cx="3165120" cy="205797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32" name="Line 19"/>
          <p:cNvSpPr>
            <a:spLocks noChangeShapeType="1"/>
          </p:cNvSpPr>
          <p:nvPr/>
        </p:nvSpPr>
        <p:spPr bwMode="auto">
          <a:xfrm>
            <a:off x="6517922" y="5105338"/>
            <a:ext cx="2250720" cy="38164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119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 txBox="1">
            <a:spLocks noChangeArrowheads="1"/>
          </p:cNvSpPr>
          <p:nvPr/>
        </p:nvSpPr>
        <p:spPr bwMode="auto">
          <a:xfrm>
            <a:off x="1883834" y="5438777"/>
            <a:ext cx="4539544" cy="139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0800" tIns="50400" rIns="100800" bIns="50400">
            <a:spAutoFit/>
          </a:bodyPr>
          <a:lstStyle/>
          <a:p>
            <a:pPr defTabSz="914400">
              <a:spcBef>
                <a:spcPts val="2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800" i="1">
                <a:solidFill>
                  <a:srgbClr val="66FFFF"/>
                </a:solidFill>
                <a:latin typeface="Calibri"/>
              </a:rPr>
              <a:t>An evolutionary model supported by molecular analyses</a:t>
            </a:r>
          </a:p>
        </p:txBody>
      </p:sp>
      <p:grpSp>
        <p:nvGrpSpPr>
          <p:cNvPr id="125955" name="Group 2"/>
          <p:cNvGrpSpPr>
            <a:grpSpLocks/>
          </p:cNvGrpSpPr>
          <p:nvPr/>
        </p:nvGrpSpPr>
        <p:grpSpPr bwMode="auto">
          <a:xfrm>
            <a:off x="1524001" y="512765"/>
            <a:ext cx="8393289" cy="4879975"/>
            <a:chOff x="0" y="311"/>
            <a:chExt cx="5829" cy="3389"/>
          </a:xfrm>
        </p:grpSpPr>
        <p:sp>
          <p:nvSpPr>
            <p:cNvPr id="103431" name="Text Box 3"/>
            <p:cNvSpPr txBox="1">
              <a:spLocks noChangeArrowheads="1"/>
            </p:cNvSpPr>
            <p:nvPr/>
          </p:nvSpPr>
          <p:spPr bwMode="auto">
            <a:xfrm>
              <a:off x="3209" y="311"/>
              <a:ext cx="1445" cy="2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b="1">
                  <a:solidFill>
                    <a:srgbClr val="FFFFCC"/>
                  </a:solidFill>
                  <a:latin typeface="Calibri"/>
                </a:rPr>
                <a:t>susp. </a:t>
              </a:r>
              <a:r>
                <a:rPr lang="en-US" b="1" i="1">
                  <a:solidFill>
                    <a:srgbClr val="FFFFCC"/>
                  </a:solidFill>
                  <a:latin typeface="Calibri"/>
                </a:rPr>
                <a:t>strangulata</a:t>
              </a:r>
            </a:p>
          </p:txBody>
        </p:sp>
        <p:sp>
          <p:nvSpPr>
            <p:cNvPr id="103432" name="Line 4"/>
            <p:cNvSpPr>
              <a:spLocks noChangeShapeType="1"/>
            </p:cNvSpPr>
            <p:nvPr/>
          </p:nvSpPr>
          <p:spPr bwMode="auto">
            <a:xfrm>
              <a:off x="904" y="2345"/>
              <a:ext cx="1040" cy="230"/>
            </a:xfrm>
            <a:prstGeom prst="line">
              <a:avLst/>
            </a:prstGeom>
            <a:noFill/>
            <a:ln w="2844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33" name="Line 5"/>
            <p:cNvSpPr>
              <a:spLocks noChangeShapeType="1"/>
            </p:cNvSpPr>
            <p:nvPr/>
          </p:nvSpPr>
          <p:spPr bwMode="auto">
            <a:xfrm flipV="1">
              <a:off x="904" y="446"/>
              <a:ext cx="2273" cy="1903"/>
            </a:xfrm>
            <a:prstGeom prst="line">
              <a:avLst/>
            </a:prstGeom>
            <a:noFill/>
            <a:ln w="2844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34" name="Line 6"/>
            <p:cNvSpPr>
              <a:spLocks noChangeShapeType="1"/>
            </p:cNvSpPr>
            <p:nvPr/>
          </p:nvSpPr>
          <p:spPr bwMode="auto">
            <a:xfrm flipV="1">
              <a:off x="1942" y="1728"/>
              <a:ext cx="1238" cy="850"/>
            </a:xfrm>
            <a:prstGeom prst="line">
              <a:avLst/>
            </a:prstGeom>
            <a:noFill/>
            <a:ln w="2844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35" name="Line 7"/>
            <p:cNvSpPr>
              <a:spLocks noChangeShapeType="1"/>
            </p:cNvSpPr>
            <p:nvPr/>
          </p:nvSpPr>
          <p:spPr bwMode="auto">
            <a:xfrm flipV="1">
              <a:off x="2609" y="2546"/>
              <a:ext cx="580" cy="336"/>
            </a:xfrm>
            <a:prstGeom prst="line">
              <a:avLst/>
            </a:prstGeom>
            <a:noFill/>
            <a:ln w="2844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36" name="Line 8"/>
            <p:cNvSpPr>
              <a:spLocks noChangeShapeType="1"/>
            </p:cNvSpPr>
            <p:nvPr/>
          </p:nvSpPr>
          <p:spPr bwMode="auto">
            <a:xfrm>
              <a:off x="1942" y="2575"/>
              <a:ext cx="1249" cy="584"/>
            </a:xfrm>
            <a:prstGeom prst="line">
              <a:avLst/>
            </a:prstGeom>
            <a:noFill/>
            <a:ln w="2844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37" name="Text Box 9"/>
            <p:cNvSpPr txBox="1">
              <a:spLocks noChangeArrowheads="1"/>
            </p:cNvSpPr>
            <p:nvPr/>
          </p:nvSpPr>
          <p:spPr bwMode="auto">
            <a:xfrm>
              <a:off x="3193" y="3000"/>
              <a:ext cx="1461" cy="2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b="1">
                  <a:solidFill>
                    <a:srgbClr val="FFFFCC"/>
                  </a:solidFill>
                  <a:latin typeface="Calibri"/>
                </a:rPr>
                <a:t>var. </a:t>
              </a:r>
              <a:r>
                <a:rPr lang="en-US" b="1" i="1">
                  <a:solidFill>
                    <a:srgbClr val="FFFFCC"/>
                  </a:solidFill>
                  <a:latin typeface="Calibri"/>
                </a:rPr>
                <a:t>tauschii</a:t>
              </a:r>
            </a:p>
          </p:txBody>
        </p:sp>
        <p:sp>
          <p:nvSpPr>
            <p:cNvPr id="103438" name="Text Box 10"/>
            <p:cNvSpPr txBox="1">
              <a:spLocks noChangeArrowheads="1"/>
            </p:cNvSpPr>
            <p:nvPr/>
          </p:nvSpPr>
          <p:spPr bwMode="auto">
            <a:xfrm>
              <a:off x="3205" y="2372"/>
              <a:ext cx="1808" cy="2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b="1">
                  <a:solidFill>
                    <a:srgbClr val="FFFFCC"/>
                  </a:solidFill>
                  <a:latin typeface="Calibri"/>
                </a:rPr>
                <a:t>var. </a:t>
              </a:r>
              <a:r>
                <a:rPr lang="en-US" b="1" i="1">
                  <a:solidFill>
                    <a:srgbClr val="FFFFCC"/>
                  </a:solidFill>
                  <a:latin typeface="Calibri"/>
                </a:rPr>
                <a:t>anathera</a:t>
              </a:r>
            </a:p>
          </p:txBody>
        </p:sp>
        <p:sp>
          <p:nvSpPr>
            <p:cNvPr id="103439" name="Text Box 11"/>
            <p:cNvSpPr txBox="1">
              <a:spLocks noChangeArrowheads="1"/>
            </p:cNvSpPr>
            <p:nvPr/>
          </p:nvSpPr>
          <p:spPr bwMode="auto">
            <a:xfrm>
              <a:off x="3193" y="1568"/>
              <a:ext cx="1340" cy="2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b="1">
                  <a:solidFill>
                    <a:srgbClr val="FFFFCC"/>
                  </a:solidFill>
                  <a:latin typeface="Calibri"/>
                </a:rPr>
                <a:t>var. </a:t>
              </a:r>
              <a:r>
                <a:rPr lang="en-US" b="1" i="1">
                  <a:solidFill>
                    <a:srgbClr val="FFFFCC"/>
                  </a:solidFill>
                  <a:latin typeface="Calibri"/>
                </a:rPr>
                <a:t>meyeri</a:t>
              </a:r>
            </a:p>
          </p:txBody>
        </p:sp>
        <p:sp>
          <p:nvSpPr>
            <p:cNvPr id="103440" name="Rectangle 12"/>
            <p:cNvSpPr>
              <a:spLocks noChangeArrowheads="1"/>
            </p:cNvSpPr>
            <p:nvPr/>
          </p:nvSpPr>
          <p:spPr bwMode="auto">
            <a:xfrm flipH="1">
              <a:off x="3175" y="401"/>
              <a:ext cx="27" cy="2788"/>
            </a:xfrm>
            <a:prstGeom prst="rect">
              <a:avLst/>
            </a:prstGeom>
            <a:blipFill dpi="0" rotWithShape="0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 w="9360">
              <a:solidFill>
                <a:srgbClr val="00F8A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42" name="Text Box 14"/>
            <p:cNvSpPr txBox="1">
              <a:spLocks noChangeArrowheads="1"/>
            </p:cNvSpPr>
            <p:nvPr/>
          </p:nvSpPr>
          <p:spPr bwMode="auto">
            <a:xfrm>
              <a:off x="2040" y="589"/>
              <a:ext cx="724" cy="3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800" b="1" dirty="0">
                  <a:solidFill>
                    <a:srgbClr val="F61302"/>
                  </a:solidFill>
                  <a:latin typeface="Calibri"/>
                </a:rPr>
                <a:t>IRAP</a:t>
              </a:r>
            </a:p>
          </p:txBody>
        </p:sp>
        <p:sp>
          <p:nvSpPr>
            <p:cNvPr id="103443" name="Text Box 15"/>
            <p:cNvSpPr txBox="1">
              <a:spLocks noChangeArrowheads="1"/>
            </p:cNvSpPr>
            <p:nvPr/>
          </p:nvSpPr>
          <p:spPr bwMode="auto">
            <a:xfrm>
              <a:off x="3220" y="896"/>
              <a:ext cx="637" cy="3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25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800" b="1" dirty="0">
                  <a:solidFill>
                    <a:srgbClr val="00F8AB"/>
                  </a:solidFill>
                  <a:latin typeface="Calibri"/>
                </a:rPr>
                <a:t>SSR</a:t>
              </a:r>
            </a:p>
          </p:txBody>
        </p:sp>
        <p:sp>
          <p:nvSpPr>
            <p:cNvPr id="103444" name="Oval 16"/>
            <p:cNvSpPr>
              <a:spLocks noChangeArrowheads="1"/>
            </p:cNvSpPr>
            <p:nvPr/>
          </p:nvSpPr>
          <p:spPr bwMode="auto">
            <a:xfrm>
              <a:off x="476" y="2021"/>
              <a:ext cx="164" cy="487"/>
            </a:xfrm>
            <a:prstGeom prst="ellipse">
              <a:avLst/>
            </a:prstGeom>
            <a:solidFill>
              <a:srgbClr val="000000"/>
            </a:solidFill>
            <a:ln w="936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45" name="Line 17"/>
            <p:cNvSpPr>
              <a:spLocks noChangeShapeType="1"/>
            </p:cNvSpPr>
            <p:nvPr/>
          </p:nvSpPr>
          <p:spPr bwMode="auto">
            <a:xfrm flipV="1">
              <a:off x="539" y="2343"/>
              <a:ext cx="365" cy="20"/>
            </a:xfrm>
            <a:prstGeom prst="line">
              <a:avLst/>
            </a:prstGeom>
            <a:noFill/>
            <a:ln w="38160">
              <a:solidFill>
                <a:srgbClr val="FFFFCC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46" name="Oval 18"/>
            <p:cNvSpPr>
              <a:spLocks noChangeArrowheads="1"/>
            </p:cNvSpPr>
            <p:nvPr/>
          </p:nvSpPr>
          <p:spPr bwMode="auto">
            <a:xfrm>
              <a:off x="880" y="2292"/>
              <a:ext cx="70" cy="486"/>
            </a:xfrm>
            <a:prstGeom prst="ellipse">
              <a:avLst/>
            </a:prstGeom>
            <a:solidFill>
              <a:srgbClr val="000000"/>
            </a:solidFill>
            <a:ln w="936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47" name="Text Box 19"/>
            <p:cNvSpPr txBox="1">
              <a:spLocks noChangeArrowheads="1"/>
            </p:cNvSpPr>
            <p:nvPr/>
          </p:nvSpPr>
          <p:spPr bwMode="auto">
            <a:xfrm>
              <a:off x="116" y="1077"/>
              <a:ext cx="1494" cy="6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25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000" b="1">
                  <a:solidFill>
                    <a:srgbClr val="FFFFFF"/>
                  </a:solidFill>
                  <a:latin typeface="Calibri"/>
                </a:rPr>
                <a:t>Cross-pollinating</a:t>
              </a:r>
            </a:p>
            <a:p>
              <a:pPr defTabSz="914400">
                <a:spcBef>
                  <a:spcPts val="125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000" b="1">
                  <a:solidFill>
                    <a:srgbClr val="FFFFFF"/>
                  </a:solidFill>
                  <a:latin typeface="Calibri"/>
                </a:rPr>
                <a:t>ancestor </a:t>
              </a:r>
            </a:p>
          </p:txBody>
        </p:sp>
        <p:sp>
          <p:nvSpPr>
            <p:cNvPr id="103448" name="Line 20"/>
            <p:cNvSpPr>
              <a:spLocks noChangeShapeType="1"/>
            </p:cNvSpPr>
            <p:nvPr/>
          </p:nvSpPr>
          <p:spPr bwMode="auto">
            <a:xfrm>
              <a:off x="564" y="2181"/>
              <a:ext cx="1" cy="106"/>
            </a:xfrm>
            <a:prstGeom prst="line">
              <a:avLst/>
            </a:prstGeom>
            <a:noFill/>
            <a:ln w="38160">
              <a:solidFill>
                <a:srgbClr val="FFFFCC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49" name="Text Box 21"/>
            <p:cNvSpPr txBox="1">
              <a:spLocks noChangeArrowheads="1"/>
            </p:cNvSpPr>
            <p:nvPr/>
          </p:nvSpPr>
          <p:spPr bwMode="auto">
            <a:xfrm>
              <a:off x="0" y="2876"/>
              <a:ext cx="1734" cy="8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25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000" b="1">
                  <a:solidFill>
                    <a:srgbClr val="00F8AB"/>
                  </a:solidFill>
                  <a:latin typeface="Calibri"/>
                </a:rPr>
                <a:t>Self-pollinating ancestor</a:t>
              </a:r>
            </a:p>
            <a:p>
              <a:pPr defTabSz="914400">
                <a:spcBef>
                  <a:spcPts val="125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2000" b="1" i="1">
                  <a:solidFill>
                    <a:srgbClr val="00F8AB"/>
                  </a:solidFill>
                  <a:latin typeface="Calibri"/>
                </a:rPr>
                <a:t>(Aegilops tauschii</a:t>
              </a:r>
              <a:r>
                <a:rPr lang="en-US" sz="2000" b="1">
                  <a:solidFill>
                    <a:srgbClr val="00F8AB"/>
                  </a:solidFill>
                  <a:latin typeface="Calibri"/>
                </a:rPr>
                <a:t>)</a:t>
              </a:r>
            </a:p>
          </p:txBody>
        </p:sp>
        <p:sp>
          <p:nvSpPr>
            <p:cNvPr id="103450" name="Line 22"/>
            <p:cNvSpPr>
              <a:spLocks noChangeShapeType="1"/>
            </p:cNvSpPr>
            <p:nvPr/>
          </p:nvSpPr>
          <p:spPr bwMode="auto">
            <a:xfrm flipV="1">
              <a:off x="904" y="2410"/>
              <a:ext cx="1" cy="140"/>
            </a:xfrm>
            <a:prstGeom prst="line">
              <a:avLst/>
            </a:prstGeom>
            <a:noFill/>
            <a:ln w="38160">
              <a:solidFill>
                <a:srgbClr val="00F8AB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51" name="AutoShape 23"/>
            <p:cNvSpPr>
              <a:spLocks/>
            </p:cNvSpPr>
            <p:nvPr/>
          </p:nvSpPr>
          <p:spPr bwMode="auto">
            <a:xfrm>
              <a:off x="4124" y="1651"/>
              <a:ext cx="326" cy="405"/>
            </a:xfrm>
            <a:prstGeom prst="rightBrace">
              <a:avLst>
                <a:gd name="adj1" fmla="val 45917"/>
                <a:gd name="adj2" fmla="val 50000"/>
              </a:avLst>
            </a:prstGeom>
            <a:noFill/>
            <a:ln w="1908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52" name="Text Box 24"/>
            <p:cNvSpPr txBox="1">
              <a:spLocks noChangeArrowheads="1"/>
            </p:cNvSpPr>
            <p:nvPr/>
          </p:nvSpPr>
          <p:spPr bwMode="auto">
            <a:xfrm>
              <a:off x="4415" y="2341"/>
              <a:ext cx="1414" cy="25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15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b="1">
                  <a:solidFill>
                    <a:srgbClr val="FFFFCC"/>
                  </a:solidFill>
                  <a:latin typeface="Calibri"/>
                </a:rPr>
                <a:t>subsp. </a:t>
              </a:r>
              <a:r>
                <a:rPr lang="en-US" b="1" i="1">
                  <a:solidFill>
                    <a:srgbClr val="FFFFCC"/>
                  </a:solidFill>
                  <a:latin typeface="Calibri"/>
                </a:rPr>
                <a:t>tauschii</a:t>
              </a:r>
            </a:p>
          </p:txBody>
        </p:sp>
        <p:sp>
          <p:nvSpPr>
            <p:cNvPr id="103453" name="Line 25"/>
            <p:cNvSpPr>
              <a:spLocks noChangeShapeType="1"/>
            </p:cNvSpPr>
            <p:nvPr/>
          </p:nvSpPr>
          <p:spPr bwMode="auto">
            <a:xfrm>
              <a:off x="1843" y="1571"/>
              <a:ext cx="27" cy="990"/>
            </a:xfrm>
            <a:prstGeom prst="line">
              <a:avLst/>
            </a:prstGeom>
            <a:noFill/>
            <a:ln w="57150">
              <a:solidFill>
                <a:srgbClr val="FF3399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54" name="Text Box 26"/>
            <p:cNvSpPr txBox="1">
              <a:spLocks noChangeArrowheads="1"/>
            </p:cNvSpPr>
            <p:nvPr/>
          </p:nvSpPr>
          <p:spPr bwMode="auto">
            <a:xfrm>
              <a:off x="1365" y="1177"/>
              <a:ext cx="922" cy="4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914400">
                <a:spcBef>
                  <a:spcPts val="2000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3200" dirty="0">
                  <a:solidFill>
                    <a:srgbClr val="9C5BCD"/>
                  </a:solidFill>
                  <a:latin typeface="Calibri"/>
                </a:rPr>
                <a:t>FISH</a:t>
              </a:r>
            </a:p>
          </p:txBody>
        </p:sp>
      </p:grpSp>
      <p:sp>
        <p:nvSpPr>
          <p:cNvPr id="103429" name="Freeform 28"/>
          <p:cNvSpPr>
            <a:spLocks noChangeArrowheads="1"/>
          </p:cNvSpPr>
          <p:nvPr/>
        </p:nvSpPr>
        <p:spPr bwMode="auto">
          <a:xfrm flipH="1">
            <a:off x="5188658" y="1484313"/>
            <a:ext cx="64911" cy="2787650"/>
          </a:xfrm>
          <a:custGeom>
            <a:avLst/>
            <a:gdLst>
              <a:gd name="T0" fmla="*/ 2147483647 w 58"/>
              <a:gd name="T1" fmla="*/ 0 h 3176"/>
              <a:gd name="T2" fmla="*/ 0 w 58"/>
              <a:gd name="T3" fmla="*/ 2147483647 h 3176"/>
              <a:gd name="T4" fmla="*/ 2147483647 w 58"/>
              <a:gd name="T5" fmla="*/ 0 h 3176"/>
              <a:gd name="T6" fmla="*/ 0 60000 65536"/>
              <a:gd name="T7" fmla="*/ 0 60000 65536"/>
              <a:gd name="T8" fmla="*/ 0 60000 65536"/>
              <a:gd name="T9" fmla="*/ 0 w 58"/>
              <a:gd name="T10" fmla="*/ 0 h 3176"/>
              <a:gd name="T11" fmla="*/ 58 w 58"/>
              <a:gd name="T12" fmla="*/ 3176 h 31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" h="3176">
                <a:moveTo>
                  <a:pt x="57" y="0"/>
                </a:moveTo>
                <a:lnTo>
                  <a:pt x="0" y="3175"/>
                </a:lnTo>
                <a:lnTo>
                  <a:pt x="57" y="0"/>
                </a:lnTo>
              </a:path>
            </a:pathLst>
          </a:custGeom>
          <a:solidFill>
            <a:srgbClr val="00B8FF"/>
          </a:solidFill>
          <a:ln w="7632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30" name="Text Box 29"/>
          <p:cNvSpPr txBox="1">
            <a:spLocks noChangeArrowheads="1"/>
          </p:cNvSpPr>
          <p:nvPr/>
        </p:nvSpPr>
        <p:spPr bwMode="auto">
          <a:xfrm>
            <a:off x="7586133" y="6408740"/>
            <a:ext cx="2851856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 defTabSz="9144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 err="1">
                <a:solidFill>
                  <a:srgbClr val="FFFFFF"/>
                </a:solidFill>
                <a:latin typeface="Calibri"/>
              </a:rPr>
              <a:t>Saeidi</a:t>
            </a:r>
            <a:r>
              <a:rPr lang="en-GB" dirty="0">
                <a:solidFill>
                  <a:srgbClr val="FFFFFF"/>
                </a:solidFill>
                <a:latin typeface="Calibri"/>
              </a:rPr>
              <a:t> , HH et al. 2010</a:t>
            </a:r>
          </a:p>
        </p:txBody>
      </p:sp>
    </p:spTree>
    <p:extLst>
      <p:ext uri="{BB962C8B-B14F-4D97-AF65-F5344CB8AC3E}">
        <p14:creationId xmlns:p14="http://schemas.microsoft.com/office/powerpoint/2010/main" val="35953120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23627"/>
            <a:ext cx="13421078" cy="650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9" name="Text Box 4"/>
          <p:cNvSpPr txBox="1">
            <a:spLocks noChangeArrowheads="1"/>
          </p:cNvSpPr>
          <p:nvPr/>
        </p:nvSpPr>
        <p:spPr bwMode="auto">
          <a:xfrm>
            <a:off x="1753225" y="6604602"/>
            <a:ext cx="661246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defTabSz="914400" eaLnBrk="1">
              <a:lnSpc>
                <a:spcPct val="97000"/>
              </a:lnSpc>
              <a:buClr>
                <a:srgbClr val="000000"/>
              </a:buClr>
              <a:buSzPct val="45000"/>
              <a:defRPr/>
            </a:pPr>
            <a:r>
              <a:rPr lang="en-GB" altLang="en-US" sz="1300" b="1" dirty="0" err="1">
                <a:solidFill>
                  <a:srgbClr val="1F497D"/>
                </a:solidFill>
                <a:latin typeface="Arial" pitchFamily="34" charset="0"/>
              </a:rPr>
              <a:t>Saeidi</a:t>
            </a:r>
            <a:r>
              <a:rPr lang="en-GB" altLang="en-US" sz="1300" b="1" dirty="0">
                <a:solidFill>
                  <a:srgbClr val="1F497D"/>
                </a:solidFill>
                <a:latin typeface="Arial" pitchFamily="34" charset="0"/>
              </a:rPr>
              <a:t>, H. et al. Ann Bot 2008 101:855-861; doi:10.1093/</a:t>
            </a:r>
            <a:r>
              <a:rPr lang="en-GB" altLang="en-US" sz="1300" b="1" dirty="0" err="1">
                <a:solidFill>
                  <a:srgbClr val="1F497D"/>
                </a:solidFill>
                <a:latin typeface="Arial" pitchFamily="34" charset="0"/>
              </a:rPr>
              <a:t>aob</a:t>
            </a:r>
            <a:r>
              <a:rPr lang="en-GB" altLang="en-US" sz="1300" b="1" dirty="0">
                <a:solidFill>
                  <a:srgbClr val="1F497D"/>
                </a:solidFill>
                <a:latin typeface="Arial" pitchFamily="34" charset="0"/>
              </a:rPr>
              <a:t>/mcn042</a:t>
            </a:r>
          </a:p>
        </p:txBody>
      </p:sp>
      <p:sp>
        <p:nvSpPr>
          <p:cNvPr id="123910" name="Text Box 5"/>
          <p:cNvSpPr txBox="1">
            <a:spLocks noChangeArrowheads="1"/>
          </p:cNvSpPr>
          <p:nvPr/>
        </p:nvSpPr>
        <p:spPr bwMode="auto">
          <a:xfrm>
            <a:off x="0" y="149300"/>
            <a:ext cx="11823826" cy="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 defTabSz="914400" eaLnBrk="1">
              <a:lnSpc>
                <a:spcPct val="97000"/>
              </a:lnSpc>
              <a:buClr>
                <a:srgbClr val="000000"/>
              </a:buClr>
              <a:buSzPct val="45000"/>
              <a:defRPr/>
            </a:pPr>
            <a:r>
              <a:rPr lang="en-GB" altLang="en-US" sz="1800" b="1" dirty="0">
                <a:solidFill>
                  <a:srgbClr val="EEFD63"/>
                </a:solidFill>
                <a:latin typeface="Arial" pitchFamily="34" charset="0"/>
              </a:rPr>
              <a:t>Relationships (UPGMA IRAP) accessions of </a:t>
            </a:r>
            <a:r>
              <a:rPr lang="en-GB" altLang="en-US" sz="1800" b="1" i="1" dirty="0">
                <a:solidFill>
                  <a:srgbClr val="EEFD63"/>
                </a:solidFill>
                <a:latin typeface="Arial" pitchFamily="34" charset="0"/>
              </a:rPr>
              <a:t>Aegilops </a:t>
            </a:r>
            <a:r>
              <a:rPr lang="en-GB" altLang="en-US" sz="1800" b="1" i="1" dirty="0" err="1">
                <a:solidFill>
                  <a:srgbClr val="EEFD63"/>
                </a:solidFill>
                <a:latin typeface="Arial" pitchFamily="34" charset="0"/>
              </a:rPr>
              <a:t>tauschii</a:t>
            </a:r>
            <a:r>
              <a:rPr lang="en-GB" altLang="en-US" sz="1800" b="1" dirty="0">
                <a:solidFill>
                  <a:srgbClr val="EEFD63"/>
                </a:solidFill>
                <a:latin typeface="Arial" pitchFamily="34" charset="0"/>
              </a:rPr>
              <a:t> subspecies separated by repetitive sequences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BEEF217-88D6-C31E-DE2C-1ED2FD77006D}"/>
              </a:ext>
            </a:extLst>
          </p:cNvPr>
          <p:cNvSpPr txBox="1">
            <a:spLocks noChangeArrowheads="1"/>
          </p:cNvSpPr>
          <p:nvPr/>
        </p:nvSpPr>
        <p:spPr>
          <a:xfrm>
            <a:off x="7939067" y="166440"/>
            <a:ext cx="4455127" cy="685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/>
              <a:t>Phylogeography: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/>
              <a:t>Distribution over short geographic distances</a:t>
            </a:r>
            <a:endParaRPr lang="en-US" alt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/>
              <a:t>Species originated from North of Iran and distributed in two directions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400" i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400" i="1" dirty="0" err="1"/>
              <a:t>tauschii</a:t>
            </a:r>
            <a:r>
              <a:rPr lang="en-US" altLang="en-US" sz="1400" dirty="0"/>
              <a:t> genotype passes from middle parts of Alborz  Mountains and the distributed eastward and westward (direction 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400" i="1" dirty="0" err="1"/>
              <a:t>strangulata</a:t>
            </a:r>
            <a:r>
              <a:rPr lang="en-US" altLang="en-US" sz="1400" dirty="0"/>
              <a:t> genotype are distributed along the Caspian Sea shore (direction 2)</a:t>
            </a:r>
            <a:endParaRPr lang="en-GB" altLang="en-US" sz="1400" dirty="0"/>
          </a:p>
        </p:txBody>
      </p:sp>
      <p:pic>
        <p:nvPicPr>
          <p:cNvPr id="6" name="Picture 5" descr="Picture11">
            <a:extLst>
              <a:ext uri="{FF2B5EF4-FFF2-40B4-BE49-F238E27FC236}">
                <a16:creationId xmlns:a16="http://schemas.microsoft.com/office/drawing/2014/main" id="{1BFE7995-BF3F-E944-97C7-76688A751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1976" y="3192792"/>
            <a:ext cx="5108902" cy="388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08172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pollinatio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495" y="2489200"/>
            <a:ext cx="2664179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647736" y="1196978"/>
            <a:ext cx="5472289" cy="2879725"/>
          </a:xfrm>
          <a:prstGeom prst="rect">
            <a:avLst/>
          </a:prstGeom>
        </p:spPr>
        <p:txBody>
          <a:bodyPr lIns="91430" tIns="45715" rIns="91430" bIns="45715"/>
          <a:lstStyle/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b="1" dirty="0">
                <a:solidFill>
                  <a:srgbClr val="545472"/>
                </a:solidFill>
                <a:latin typeface="Times New Roman" pitchFamily="18" charset="0"/>
                <a:cs typeface="Times New Roman" pitchFamily="18" charset="0"/>
              </a:rPr>
              <a:t>AABBDD x RR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 ABDR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Double chromosomes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AABBDDRR (octoploid – 2n=8x=56)</a:t>
            </a:r>
          </a:p>
          <a:p>
            <a:pPr marL="457200" indent="-457200" algn="ctr" defTabSz="914400">
              <a:lnSpc>
                <a:spcPct val="4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 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Backcross to wheat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Looses the R chromosomes eventually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AABBDD+1R</a:t>
            </a:r>
          </a:p>
          <a:p>
            <a:pPr marL="457200" indent="-457200" algn="ctr" defTabSz="914400">
              <a:lnSpc>
                <a:spcPct val="3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 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Induce recombination</a:t>
            </a:r>
          </a:p>
          <a:p>
            <a:pPr marL="457200" indent="-457200" algn="ctr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defRPr/>
            </a:pPr>
            <a:r>
              <a:rPr lang="en-GB" sz="2400" dirty="0">
                <a:solidFill>
                  <a:srgbClr val="545472"/>
                </a:solidFill>
                <a:latin typeface="Calibri"/>
                <a:cs typeface="Times New Roman" pitchFamily="18" charset="0"/>
              </a:rPr>
              <a:t>AABBDD including 1BL/1RS </a:t>
            </a:r>
          </a:p>
          <a:p>
            <a:pPr marL="457200" indent="-457200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buFont typeface="Wingdings"/>
              <a:buChar char=""/>
              <a:defRPr/>
            </a:pPr>
            <a:endParaRPr lang="en-GB" sz="2400" dirty="0">
              <a:solidFill>
                <a:srgbClr val="545472"/>
              </a:solidFill>
              <a:latin typeface="Calibri"/>
            </a:endParaRPr>
          </a:p>
          <a:p>
            <a:pPr marL="1027113" lvl="1" indent="-455613" defTabSz="914400">
              <a:lnSpc>
                <a:spcPct val="90000"/>
              </a:lnSpc>
              <a:spcBef>
                <a:spcPct val="20000"/>
              </a:spcBef>
              <a:buClr>
                <a:srgbClr val="C7C7DF"/>
              </a:buClr>
              <a:buSzPct val="90000"/>
              <a:buFont typeface="Wingdings"/>
              <a:buChar char=""/>
              <a:defRPr/>
            </a:pPr>
            <a:endParaRPr lang="en-GB" sz="2400" dirty="0">
              <a:solidFill>
                <a:srgbClr val="545472"/>
              </a:solidFill>
              <a:latin typeface="Calibri"/>
            </a:endParaRPr>
          </a:p>
          <a:p>
            <a:pPr marL="457200" indent="-457200" defTabSz="914400">
              <a:lnSpc>
                <a:spcPct val="90000"/>
              </a:lnSpc>
              <a:spcBef>
                <a:spcPts val="700"/>
              </a:spcBef>
              <a:buClr>
                <a:srgbClr val="660066"/>
              </a:buClr>
              <a:buSzPct val="95000"/>
              <a:buFont typeface="Wingdings"/>
              <a:buChar char=""/>
              <a:defRPr/>
            </a:pPr>
            <a:endParaRPr lang="en-GB" sz="2400" dirty="0">
              <a:solidFill>
                <a:srgbClr val="545472"/>
              </a:solidFill>
              <a:latin typeface="Calibri"/>
            </a:endParaRPr>
          </a:p>
        </p:txBody>
      </p:sp>
      <p:pic>
        <p:nvPicPr>
          <p:cNvPr id="178180" name="Picture 3" descr="tissuecultur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156" y="3994150"/>
            <a:ext cx="2422877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75178" y="260351"/>
            <a:ext cx="8353778" cy="119430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solidFill>
                  <a:srgbClr val="FF0000"/>
                </a:solidFill>
                <a:latin typeface="Calibri"/>
                <a:cs typeface="Arial" pitchFamily="34" charset="0"/>
              </a:rPr>
              <a:t>Breeding strategies: introduce chromosome segments with desirable genes from alien species by crossing and backcrossing</a:t>
            </a:r>
          </a:p>
        </p:txBody>
      </p:sp>
    </p:spTree>
    <p:extLst>
      <p:ext uri="{BB962C8B-B14F-4D97-AF65-F5344CB8AC3E}">
        <p14:creationId xmlns:p14="http://schemas.microsoft.com/office/powerpoint/2010/main" val="783248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15" y="1600201"/>
            <a:ext cx="6814371" cy="452596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35959" y="1124709"/>
            <a:ext cx="6857999" cy="4554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825" y="-1821449"/>
            <a:ext cx="9144000" cy="60732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976" y="3051329"/>
            <a:ext cx="5070874" cy="380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82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99" y="-26622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36"/>
          <a:stretch/>
        </p:blipFill>
        <p:spPr>
          <a:xfrm>
            <a:off x="6544525" y="-950631"/>
            <a:ext cx="6407696" cy="47442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048" y="3402378"/>
            <a:ext cx="4607496" cy="34556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616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15" y="1600201"/>
            <a:ext cx="6814371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392373"/>
            <a:ext cx="9144000" cy="6073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667001" y="1151531"/>
            <a:ext cx="6857999" cy="4554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392373"/>
            <a:ext cx="9144000" cy="6073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392373"/>
            <a:ext cx="9144000" cy="6073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8993" y="0"/>
            <a:ext cx="9014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45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578" name="Picture 2" descr="http://upload.wikimedia.org/wikipedia/commons/6/61/JeanNicot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513" y="2564904"/>
            <a:ext cx="2847975" cy="380047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967936" y="63347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/>
            <a:r>
              <a:rPr lang="en-GB" sz="1400" dirty="0">
                <a:solidFill>
                  <a:prstClr val="black"/>
                </a:solidFill>
                <a:latin typeface="Calibri"/>
              </a:rPr>
              <a:t>Gravure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publiée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par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l'éditeur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GB" sz="1400" dirty="0" err="1">
                <a:solidFill>
                  <a:prstClr val="black"/>
                </a:solidFill>
                <a:latin typeface="Calibri"/>
              </a:rPr>
              <a:t>Albin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Michel - Public Domain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51487" y="3909378"/>
            <a:ext cx="5652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GB" sz="3600" dirty="0" err="1">
                <a:solidFill>
                  <a:prstClr val="black">
                    <a:lumMod val="50000"/>
                  </a:prstClr>
                </a:solidFill>
                <a:latin typeface="Calibri"/>
              </a:rPr>
              <a:t>Nîmes</a:t>
            </a:r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 most famous 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85488-2FA1-4842-AFE6-9CD57D53DBDF}"/>
              </a:ext>
            </a:extLst>
          </p:cNvPr>
          <p:cNvSpPr txBox="1"/>
          <p:nvPr/>
        </p:nvSpPr>
        <p:spPr>
          <a:xfrm>
            <a:off x="1847528" y="137303"/>
            <a:ext cx="7138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600" dirty="0" err="1">
                <a:solidFill>
                  <a:prstClr val="black">
                    <a:lumMod val="50000"/>
                  </a:prstClr>
                </a:solidFill>
                <a:latin typeface="Calibri"/>
              </a:rPr>
              <a:t>Nîmes</a:t>
            </a:r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 … </a:t>
            </a: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famous for …</a:t>
            </a:r>
          </a:p>
        </p:txBody>
      </p:sp>
    </p:spTree>
    <p:extLst>
      <p:ext uri="{BB962C8B-B14F-4D97-AF65-F5344CB8AC3E}">
        <p14:creationId xmlns:p14="http://schemas.microsoft.com/office/powerpoint/2010/main" val="795899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578" name="Picture 2" descr="http://upload.wikimedia.org/wikipedia/commons/6/61/JeanNicot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513" y="2564904"/>
            <a:ext cx="2847975" cy="380047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551487" y="3909377"/>
            <a:ext cx="56521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GB" sz="3600" dirty="0" err="1">
                <a:solidFill>
                  <a:prstClr val="black">
                    <a:lumMod val="50000"/>
                  </a:prstClr>
                </a:solidFill>
                <a:latin typeface="Calibri"/>
              </a:rPr>
              <a:t>Nîmes</a:t>
            </a:r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 most famous son</a:t>
            </a: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1530 – 1600</a:t>
            </a: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Jean </a:t>
            </a:r>
            <a:r>
              <a:rPr lang="en-GB" sz="3600" dirty="0" err="1">
                <a:solidFill>
                  <a:prstClr val="black">
                    <a:lumMod val="50000"/>
                  </a:prstClr>
                </a:solidFill>
                <a:latin typeface="Calibri"/>
              </a:rPr>
              <a:t>Nicot</a:t>
            </a:r>
            <a:endParaRPr lang="en-GB" sz="3600" dirty="0">
              <a:solidFill>
                <a:prstClr val="black">
                  <a:lumMod val="50000"/>
                </a:prstClr>
              </a:solidFill>
              <a:latin typeface="Calibri"/>
            </a:endParaRP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Ambassador in Lisbon</a:t>
            </a: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First French dictionary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85488-2FA1-4842-AFE6-9CD57D53DBDF}"/>
              </a:ext>
            </a:extLst>
          </p:cNvPr>
          <p:cNvSpPr txBox="1"/>
          <p:nvPr/>
        </p:nvSpPr>
        <p:spPr>
          <a:xfrm>
            <a:off x="1628270" y="164399"/>
            <a:ext cx="71383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600" dirty="0" err="1">
                <a:solidFill>
                  <a:prstClr val="black">
                    <a:lumMod val="50000"/>
                  </a:prstClr>
                </a:solidFill>
                <a:latin typeface="Calibri"/>
              </a:rPr>
              <a:t>Nîmes</a:t>
            </a:r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 … </a:t>
            </a:r>
          </a:p>
          <a:p>
            <a:pPr defTabSz="914400"/>
            <a:r>
              <a:rPr lang="en-GB" sz="3600" dirty="0">
                <a:solidFill>
                  <a:prstClr val="black">
                    <a:lumMod val="50000"/>
                  </a:prstClr>
                </a:solidFill>
                <a:latin typeface="Calibri"/>
              </a:rPr>
              <a:t>famous for …</a:t>
            </a:r>
          </a:p>
          <a:p>
            <a:pPr defTabSz="914400"/>
            <a:r>
              <a:rPr lang="en-GB" sz="3200" i="1" dirty="0">
                <a:solidFill>
                  <a:srgbClr val="202122"/>
                </a:solidFill>
                <a:latin typeface="Arial" panose="020B0604020202020204" pitchFamily="34" charset="0"/>
              </a:rPr>
              <a:t>Serge de </a:t>
            </a:r>
            <a:r>
              <a:rPr lang="en-GB" sz="3200" i="1" dirty="0" err="1">
                <a:solidFill>
                  <a:srgbClr val="202122"/>
                </a:solidFill>
                <a:latin typeface="Arial" panose="020B0604020202020204" pitchFamily="34" charset="0"/>
              </a:rPr>
              <a:t>Nîmes</a:t>
            </a:r>
            <a:endParaRPr lang="en-GB" sz="3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DA3E2A-F159-449B-A51E-656D29E83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2224" y="63871"/>
            <a:ext cx="4585776" cy="3809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C2F42A-1C36-4767-80E6-1BF0C1E84425}"/>
              </a:ext>
            </a:extLst>
          </p:cNvPr>
          <p:cNvSpPr txBox="1"/>
          <p:nvPr/>
        </p:nvSpPr>
        <p:spPr>
          <a:xfrm>
            <a:off x="7724676" y="63871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pt-BR" b="1" dirty="0">
                <a:solidFill>
                  <a:srgbClr val="5F6368"/>
                </a:solidFill>
                <a:latin typeface="arial" panose="020B0604020202020204" pitchFamily="34" charset="0"/>
              </a:rPr>
              <a:t>2n</a:t>
            </a:r>
            <a:r>
              <a:rPr lang="pt-BR" dirty="0">
                <a:solidFill>
                  <a:srgbClr val="4D5156"/>
                </a:solidFill>
                <a:latin typeface="arial" panose="020B0604020202020204" pitchFamily="34" charset="0"/>
              </a:rPr>
              <a:t> = 4x = 52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59D37-4402-45C9-AD00-7C4F6D6C2FBE}"/>
              </a:ext>
            </a:extLst>
          </p:cNvPr>
          <p:cNvSpPr txBox="1"/>
          <p:nvPr/>
        </p:nvSpPr>
        <p:spPr>
          <a:xfrm>
            <a:off x="7813162" y="256490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pt-BR" b="1" dirty="0">
                <a:solidFill>
                  <a:srgbClr val="5F6368"/>
                </a:solidFill>
                <a:latin typeface="arial" panose="020B0604020202020204" pitchFamily="34" charset="0"/>
              </a:rPr>
              <a:t>2n</a:t>
            </a:r>
            <a:r>
              <a:rPr lang="pt-BR" dirty="0">
                <a:solidFill>
                  <a:srgbClr val="4D5156"/>
                </a:solidFill>
                <a:latin typeface="arial" panose="020B0604020202020204" pitchFamily="34" charset="0"/>
              </a:rPr>
              <a:t> = 2x = 26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D079AD-C9B1-489B-B50C-EADB5FD38B44}"/>
              </a:ext>
            </a:extLst>
          </p:cNvPr>
          <p:cNvSpPr txBox="1"/>
          <p:nvPr/>
        </p:nvSpPr>
        <p:spPr>
          <a:xfrm>
            <a:off x="6096001" y="3585211"/>
            <a:ext cx="51297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GB" sz="1600" dirty="0">
                <a:solidFill>
                  <a:prstClr val="black"/>
                </a:solidFill>
                <a:latin typeface="Calibri"/>
              </a:rPr>
              <a:t>https://sites.cns.utexas.edu/cottongenomics/cotton</a:t>
            </a:r>
          </a:p>
        </p:txBody>
      </p:sp>
    </p:spTree>
    <p:extLst>
      <p:ext uri="{BB962C8B-B14F-4D97-AF65-F5344CB8AC3E}">
        <p14:creationId xmlns:p14="http://schemas.microsoft.com/office/powerpoint/2010/main" val="2814857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>
          <a:xfrm>
            <a:off x="8077196" y="-42069"/>
            <a:ext cx="2555522" cy="3284538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solidFill>
                  <a:srgbClr val="FFFF00"/>
                </a:solidFill>
              </a:rPr>
              <a:t>Instead of crossing Another way to transfer genes: CELL (protoplast) FUSION</a:t>
            </a:r>
            <a:br>
              <a:rPr lang="en-GB" altLang="en-US" sz="2400" dirty="0">
                <a:solidFill>
                  <a:srgbClr val="FFFF00"/>
                </a:solidFill>
              </a:rPr>
            </a:br>
            <a:r>
              <a:rPr lang="en-GB" altLang="en-US" sz="2400" i="1" dirty="0">
                <a:solidFill>
                  <a:srgbClr val="FFFF00"/>
                </a:solidFill>
              </a:rPr>
              <a:t>in vitro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73516" y="4559355"/>
            <a:ext cx="2484966" cy="64944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latin typeface="Arial Unicode MS" pitchFamily="34" charset="-128"/>
                <a:cs typeface="Arial" pitchFamily="34" charset="0"/>
              </a:rPr>
              <a:t>Cell fusion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latin typeface="Arial Unicode MS" pitchFamily="34" charset="-128"/>
                <a:cs typeface="Arial" pitchFamily="34" charset="0"/>
              </a:rPr>
              <a:t>hybrid of two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latin typeface="Arial Unicode MS" pitchFamily="34" charset="-128"/>
                <a:cs typeface="Arial" pitchFamily="34" charset="0"/>
              </a:rPr>
              <a:t>4x </a:t>
            </a:r>
            <a:r>
              <a:rPr lang="en-GB" sz="2800" dirty="0" err="1">
                <a:latin typeface="Arial Unicode MS" pitchFamily="34" charset="-128"/>
                <a:cs typeface="Arial" pitchFamily="34" charset="0"/>
              </a:rPr>
              <a:t>tetraploid</a:t>
            </a:r>
            <a:endParaRPr lang="en-GB" sz="28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latin typeface="Arial Unicode MS" pitchFamily="34" charset="-128"/>
                <a:cs typeface="Arial" pitchFamily="34" charset="0"/>
              </a:rPr>
              <a:t>tobacco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latin typeface="Arial Unicode MS" pitchFamily="34" charset="-128"/>
                <a:cs typeface="Arial" pitchFamily="34" charset="0"/>
              </a:rPr>
              <a:t>species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latin typeface="Arial Unicode MS" pitchFamily="34" charset="-128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latin typeface="Arial Unicode MS" pitchFamily="34" charset="-128"/>
                <a:cs typeface="Arial" pitchFamily="34" charset="0"/>
              </a:rPr>
              <a:t>Patel, </a:t>
            </a:r>
            <a:r>
              <a:rPr lang="en-GB" sz="2400" dirty="0" err="1">
                <a:latin typeface="Arial Unicode MS" pitchFamily="34" charset="-128"/>
                <a:cs typeface="Arial" pitchFamily="34" charset="0"/>
              </a:rPr>
              <a:t>Badakshi</a:t>
            </a:r>
            <a:r>
              <a:rPr lang="en-GB" sz="2400" dirty="0">
                <a:latin typeface="Arial Unicode MS" pitchFamily="34" charset="-128"/>
                <a:cs typeface="Arial" pitchFamily="34" charset="0"/>
              </a:rPr>
              <a:t>, HH, Davey et al 2011 Annals of Botany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 dirty="0">
              <a:latin typeface="Arial Unicode MS" pitchFamily="34" charset="-128"/>
              <a:cs typeface="Arial" pitchFamily="34" charset="0"/>
            </a:endParaRPr>
          </a:p>
        </p:txBody>
      </p:sp>
      <p:sp>
        <p:nvSpPr>
          <p:cNvPr id="13210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/>
          </a:p>
        </p:txBody>
      </p:sp>
      <p:pic>
        <p:nvPicPr>
          <p:cNvPr id="132101" name="Picture 5" descr="G:\_PHH_Sam\_papers\nicotiana\nicotianahybridmorpholog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9282" y="0"/>
            <a:ext cx="65842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527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>
          <a:xfrm>
            <a:off x="1514764" y="3255772"/>
            <a:ext cx="8229600" cy="1252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2800" i="1" dirty="0"/>
              <a:t>Nicotiana </a:t>
            </a:r>
            <a:br>
              <a:rPr lang="en-GB" altLang="en-US" sz="2800" i="1" dirty="0"/>
            </a:br>
            <a:r>
              <a:rPr lang="en-GB" altLang="en-US" sz="2800" dirty="0"/>
              <a:t>hybrid</a:t>
            </a:r>
            <a:br>
              <a:rPr lang="en-GB" altLang="en-US" sz="2800" dirty="0"/>
            </a:br>
            <a:r>
              <a:rPr lang="en-GB" altLang="en-US" sz="2800" dirty="0"/>
              <a:t>4x + 4x </a:t>
            </a:r>
            <a:br>
              <a:rPr lang="en-GB" altLang="en-US" sz="2800" dirty="0"/>
            </a:br>
            <a:r>
              <a:rPr lang="en-GB" altLang="en-US" sz="2800" dirty="0"/>
              <a:t>cell fusions</a:t>
            </a:r>
            <a:br>
              <a:rPr lang="en-GB" altLang="en-US" sz="2800" dirty="0"/>
            </a:br>
            <a:br>
              <a:rPr lang="en-GB" altLang="en-US" sz="2800" dirty="0"/>
            </a:br>
            <a:r>
              <a:rPr lang="en-GB" altLang="en-US" sz="2800" dirty="0"/>
              <a:t>Each of 4</a:t>
            </a:r>
            <a:br>
              <a:rPr lang="en-GB" altLang="en-US" sz="2800" dirty="0"/>
            </a:br>
            <a:r>
              <a:rPr lang="en-GB" altLang="en-US" sz="2800" dirty="0"/>
              <a:t>chromosome</a:t>
            </a:r>
            <a:br>
              <a:rPr lang="en-GB" altLang="en-US" sz="2800" dirty="0"/>
            </a:br>
            <a:r>
              <a:rPr lang="en-GB" altLang="en-US" sz="2800" dirty="0"/>
              <a:t>sets has</a:t>
            </a:r>
            <a:br>
              <a:rPr lang="en-GB" altLang="en-US" sz="2800" dirty="0"/>
            </a:br>
            <a:r>
              <a:rPr lang="en-GB" altLang="en-US" sz="2800" dirty="0"/>
              <a:t>distinctive</a:t>
            </a:r>
            <a:br>
              <a:rPr lang="en-GB" altLang="en-US" sz="2800" dirty="0"/>
            </a:br>
            <a:r>
              <a:rPr lang="en-GB" altLang="en-US" sz="2800" dirty="0"/>
              <a:t>repetitive</a:t>
            </a:r>
            <a:br>
              <a:rPr lang="en-GB" altLang="en-US" sz="2800" dirty="0"/>
            </a:br>
            <a:r>
              <a:rPr lang="en-GB" altLang="en-US" sz="2800" dirty="0"/>
              <a:t>DNA when</a:t>
            </a:r>
            <a:br>
              <a:rPr lang="en-GB" altLang="en-US" sz="2800" dirty="0"/>
            </a:br>
            <a:r>
              <a:rPr lang="en-GB" altLang="en-US" sz="2800" dirty="0"/>
              <a:t>probed with</a:t>
            </a:r>
            <a:br>
              <a:rPr lang="en-GB" altLang="en-US" sz="2800" dirty="0"/>
            </a:br>
            <a:r>
              <a:rPr lang="en-GB" altLang="en-US" sz="2800" dirty="0"/>
              <a:t>genomic DNA</a:t>
            </a:r>
            <a:br>
              <a:rPr lang="en-GB" altLang="en-US" sz="2800" dirty="0"/>
            </a:br>
            <a:br>
              <a:rPr lang="en-GB" altLang="en-US" sz="2800" dirty="0"/>
            </a:br>
            <a:br>
              <a:rPr lang="en-GB" altLang="en-US" sz="2800" dirty="0"/>
            </a:br>
            <a:br>
              <a:rPr lang="en-GB" altLang="en-US" sz="2800" dirty="0"/>
            </a:br>
            <a:r>
              <a:rPr lang="en-GB" altLang="en-US" sz="2400" dirty="0"/>
              <a:t>Farah Badakshi</a:t>
            </a:r>
            <a:endParaRPr lang="en-GB" altLang="en-US" sz="2800" dirty="0"/>
          </a:p>
        </p:txBody>
      </p:sp>
      <p:pic>
        <p:nvPicPr>
          <p:cNvPr id="133123" name="Content Placeholder 4" descr="NicotianaHybridMetaphase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3000" y="0"/>
            <a:ext cx="6985000" cy="706913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F6B8E4-716A-452E-BD1F-81CAAAE95BFD}"/>
              </a:ext>
            </a:extLst>
          </p:cNvPr>
          <p:cNvSpPr txBox="1"/>
          <p:nvPr/>
        </p:nvSpPr>
        <p:spPr>
          <a:xfrm>
            <a:off x="1514764" y="5720"/>
            <a:ext cx="43022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Somatic hybrid plants of</a:t>
            </a:r>
          </a:p>
          <a:p>
            <a:r>
              <a:rPr lang="en-GB" sz="1400" i="1" dirty="0">
                <a:solidFill>
                  <a:srgbClr val="FF0000"/>
                </a:solidFill>
              </a:rPr>
              <a:t>Nicotiana </a:t>
            </a:r>
            <a:r>
              <a:rPr lang="en-GB" sz="1400" dirty="0">
                <a:solidFill>
                  <a:srgbClr val="FF0000"/>
                </a:solidFill>
              </a:rPr>
              <a:t>×</a:t>
            </a:r>
            <a:r>
              <a:rPr lang="en-GB" sz="1400" i="1" dirty="0">
                <a:solidFill>
                  <a:srgbClr val="FF0000"/>
                </a:solidFill>
              </a:rPr>
              <a:t> </a:t>
            </a:r>
            <a:r>
              <a:rPr lang="en-GB" sz="1400" i="1" dirty="0" err="1">
                <a:solidFill>
                  <a:srgbClr val="FF0000"/>
                </a:solidFill>
              </a:rPr>
              <a:t>sanderae</a:t>
            </a:r>
            <a:r>
              <a:rPr lang="en-GB" sz="1400" i="1" dirty="0">
                <a:solidFill>
                  <a:srgbClr val="FF0000"/>
                </a:solidFill>
              </a:rPr>
              <a:t> </a:t>
            </a:r>
            <a:r>
              <a:rPr lang="en-GB" sz="1400" dirty="0">
                <a:solidFill>
                  <a:srgbClr val="FF0000"/>
                </a:solidFill>
              </a:rPr>
              <a:t>(+) </a:t>
            </a:r>
          </a:p>
          <a:p>
            <a:r>
              <a:rPr lang="en-GB" sz="1400" i="1" dirty="0">
                <a:solidFill>
                  <a:srgbClr val="FF0000"/>
                </a:solidFill>
              </a:rPr>
              <a:t>N. </a:t>
            </a:r>
            <a:r>
              <a:rPr lang="en-GB" sz="1400" i="1" dirty="0" err="1">
                <a:solidFill>
                  <a:srgbClr val="FF0000"/>
                </a:solidFill>
              </a:rPr>
              <a:t>debneyi</a:t>
            </a:r>
            <a:r>
              <a:rPr lang="en-GB" sz="1400" dirty="0">
                <a:solidFill>
                  <a:srgbClr val="FF0000"/>
                </a:solidFill>
              </a:rPr>
              <a:t> with fungal </a:t>
            </a:r>
          </a:p>
          <a:p>
            <a:r>
              <a:rPr lang="en-GB" sz="1400" dirty="0">
                <a:solidFill>
                  <a:srgbClr val="FF0000"/>
                </a:solidFill>
              </a:rPr>
              <a:t>resistance to </a:t>
            </a:r>
            <a:r>
              <a:rPr lang="en-GB" sz="1400" i="1" dirty="0">
                <a:solidFill>
                  <a:srgbClr val="FF0000"/>
                </a:solidFill>
              </a:rPr>
              <a:t>Peronospora</a:t>
            </a:r>
            <a:r>
              <a:rPr lang="en-GB" sz="1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15974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80A1-2168-42C0-97F0-260981B3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D0042-4C71-4C96-837E-ED7DB4FA0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979FF-58A0-473F-A454-49B2228531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573" y="-210553"/>
            <a:ext cx="9927173" cy="7447547"/>
          </a:xfrm>
          <a:prstGeom prst="rect">
            <a:avLst/>
          </a:prstGeom>
        </p:spPr>
      </p:pic>
      <p:pic>
        <p:nvPicPr>
          <p:cNvPr id="57346" name="Picture 2">
            <a:extLst>
              <a:ext uri="{FF2B5EF4-FFF2-40B4-BE49-F238E27FC236}">
                <a16:creationId xmlns:a16="http://schemas.microsoft.com/office/drawing/2014/main" id="{F8384263-E041-46EF-8C24-A31D4D4E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5263" y="4323462"/>
            <a:ext cx="3706831" cy="246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>
            <a:extLst>
              <a:ext uri="{FF2B5EF4-FFF2-40B4-BE49-F238E27FC236}">
                <a16:creationId xmlns:a16="http://schemas.microsoft.com/office/drawing/2014/main" id="{8E87FF74-33EE-45D1-B224-F701A876D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032506" y="3457981"/>
            <a:ext cx="3965073" cy="29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3702D2-874E-47CB-9636-DCC91F6207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5264" y="2717256"/>
            <a:ext cx="3706831" cy="2085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BA9006-D2A2-48F0-A6CB-A6BE8E230968}"/>
              </a:ext>
            </a:extLst>
          </p:cNvPr>
          <p:cNvSpPr txBox="1"/>
          <p:nvPr/>
        </p:nvSpPr>
        <p:spPr>
          <a:xfrm>
            <a:off x="2005264" y="1516568"/>
            <a:ext cx="868218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Brassica napus </a:t>
            </a:r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2n=4x=38 </a:t>
            </a:r>
          </a:p>
          <a:p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AACC genome composition</a:t>
            </a:r>
          </a:p>
          <a:p>
            <a:endParaRPr lang="en-GB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oleracea </a:t>
            </a:r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2n=18</a:t>
            </a:r>
          </a:p>
          <a:p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 genome                                  </a:t>
            </a:r>
          </a:p>
          <a:p>
            <a:endParaRPr lang="en-GB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B. </a:t>
            </a:r>
            <a:r>
              <a:rPr lang="en-GB" sz="3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rapa</a:t>
            </a:r>
            <a:r>
              <a:rPr lang="en-GB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2n=20</a:t>
            </a:r>
          </a:p>
          <a:p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AA genomes</a:t>
            </a:r>
          </a:p>
          <a:p>
            <a:endParaRPr lang="en-GB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1229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"/>
            <a:ext cx="9544050" cy="549275"/>
          </a:xfrm>
        </p:spPr>
        <p:txBody>
          <a:bodyPr/>
          <a:lstStyle/>
          <a:p>
            <a:r>
              <a:rPr lang="en-GB" sz="2800"/>
              <a:t>Genome Specificity of a CACTA (</a:t>
            </a:r>
            <a:r>
              <a:rPr lang="en-GB" sz="2800" i="1"/>
              <a:t>En/Spm</a:t>
            </a:r>
            <a:r>
              <a:rPr lang="en-GB" sz="2800"/>
              <a:t>) Transposon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524000" y="77152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i="1">
                <a:solidFill>
                  <a:schemeClr val="bg1"/>
                </a:solidFill>
              </a:rPr>
              <a:t>B. napus</a:t>
            </a:r>
            <a:r>
              <a:rPr lang="en-GB" b="1">
                <a:solidFill>
                  <a:schemeClr val="bg1"/>
                </a:solidFill>
              </a:rPr>
              <a:t> (AACC, 2n=4x=38) – hybridized with C-genome CACTA element red</a:t>
            </a:r>
          </a:p>
          <a:p>
            <a:r>
              <a:rPr lang="en-GB" b="1">
                <a:solidFill>
                  <a:srgbClr val="FF0000"/>
                </a:solidFill>
              </a:rPr>
              <a:t>B. oleracea (CC, 2n=2x=18)      </a:t>
            </a:r>
            <a:r>
              <a:rPr lang="en-GB" b="1">
                <a:solidFill>
                  <a:srgbClr val="6699FF"/>
                </a:solidFill>
              </a:rPr>
              <a:t>B. rapa (AA, 2n=2x=20)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1774825" y="1387478"/>
          <a:ext cx="8604250" cy="547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4319025" imgH="2746021" progId="">
                  <p:embed/>
                </p:oleObj>
              </mc:Choice>
              <mc:Fallback>
                <p:oleObj name="Image" r:id="rId3" imgW="4319025" imgH="2746021" progId="">
                  <p:embed/>
                  <p:pic>
                    <p:nvPicPr>
                      <p:cNvPr id="3074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1387478"/>
                        <a:ext cx="8604250" cy="547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379075" y="6457887"/>
            <a:ext cx="18956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/>
              <a:t>Karine Alix &amp; HH</a:t>
            </a:r>
          </a:p>
        </p:txBody>
      </p:sp>
    </p:spTree>
    <p:extLst>
      <p:ext uri="{BB962C8B-B14F-4D97-AF65-F5344CB8AC3E}">
        <p14:creationId xmlns:p14="http://schemas.microsoft.com/office/powerpoint/2010/main" val="4261340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-242888"/>
            <a:ext cx="8229600" cy="1143001"/>
          </a:xfrm>
        </p:spPr>
        <p:txBody>
          <a:bodyPr/>
          <a:lstStyle/>
          <a:p>
            <a:pPr eaLnBrk="1" hangingPunct="1"/>
            <a:r>
              <a:rPr lang="en-GB" sz="2200"/>
              <a:t>Genome Specificity of a CACTA (En/Spm) Transposon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/>
            <a:endParaRPr lang="en-US" sz="2500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4" y="744538"/>
            <a:ext cx="8423275" cy="611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338248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1E768-7F72-4097-A4C9-F1EE3C84F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" name="Content Placeholder 1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A848F4DE-1A95-4DA9-9149-B2E6AE7B1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150" y="1887862"/>
            <a:ext cx="16061851" cy="549540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CF8ABB-E57C-4B82-95B6-315E16C4FE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290" y="0"/>
            <a:ext cx="4435540" cy="70968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8CEC6-ACFD-4316-B831-524DA35057FB}"/>
              </a:ext>
            </a:extLst>
          </p:cNvPr>
          <p:cNvSpPr txBox="1"/>
          <p:nvPr/>
        </p:nvSpPr>
        <p:spPr>
          <a:xfrm>
            <a:off x="4509795" y="86846"/>
            <a:ext cx="75080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Massive oligonucleotide pools </a:t>
            </a:r>
            <a:r>
              <a:rPr lang="en-US" sz="3600" dirty="0">
                <a:solidFill>
                  <a:srgbClr val="FFFF00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rgbClr val="FFFF00"/>
                </a:solidFill>
              </a:rPr>
              <a:t>20,000 c. 50-mers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</a:rPr>
              <a:t>= 1,000,000 bp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63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BE99-49A1-4D5E-BD24-7DDDB60CA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697" y="629267"/>
            <a:ext cx="2738601" cy="1676603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42AA0F-A53B-4237-BE49-716A49D8D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334" y="4506370"/>
            <a:ext cx="4768997" cy="2946063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 algn="r">
              <a:buNone/>
            </a:pPr>
            <a:r>
              <a:rPr lang="en-US" sz="36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B. rapa </a:t>
            </a:r>
            <a:r>
              <a:rPr kumimoji="0" lang="fr-FR" sz="3600" b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 </a:t>
            </a:r>
            <a:r>
              <a:rPr kumimoji="0" lang="fr-FR" sz="3600" b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genome</a:t>
            </a:r>
            <a:r>
              <a:rPr kumimoji="0" lang="fr-FR" sz="3600" b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indent="0" algn="r">
              <a:buNone/>
            </a:pP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cv Purple Top Milan Turnip</a:t>
            </a:r>
          </a:p>
          <a:p>
            <a:pPr marL="0" indent="0" algn="r">
              <a:buNone/>
            </a:pPr>
            <a:r>
              <a:rPr lang="en-US" sz="3200" dirty="0">
                <a:solidFill>
                  <a:srgbClr val="FFFF00"/>
                </a:solidFill>
              </a:rPr>
              <a:t>8 labelled </a:t>
            </a:r>
            <a:r>
              <a:rPr lang="en-US" sz="3200" dirty="0" err="1">
                <a:solidFill>
                  <a:srgbClr val="FFFF00"/>
                </a:solidFill>
              </a:rPr>
              <a:t>chrs</a:t>
            </a:r>
            <a:r>
              <a:rPr lang="en-US" sz="3200" dirty="0">
                <a:solidFill>
                  <a:srgbClr val="FFFF00"/>
                </a:solidFill>
              </a:rPr>
              <a:t>, one site each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A picture containing window, different, keyboard, room&#10;&#10;Description automatically generated">
            <a:extLst>
              <a:ext uri="{FF2B5EF4-FFF2-40B4-BE49-F238E27FC236}">
                <a16:creationId xmlns:a16="http://schemas.microsoft.com/office/drawing/2014/main" id="{79196B78-1922-4860-833F-99E0583630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1" t="68758" r="91"/>
          <a:stretch/>
        </p:blipFill>
        <p:spPr>
          <a:xfrm>
            <a:off x="7524483" y="3181934"/>
            <a:ext cx="4768997" cy="3774141"/>
          </a:xfrm>
          <a:prstGeom prst="rect">
            <a:avLst/>
          </a:prstGeom>
          <a:effectLst/>
        </p:spPr>
      </p:pic>
      <p:pic>
        <p:nvPicPr>
          <p:cNvPr id="6" name="Content Placeholder 4" descr="A picture containing indoor, computer, table, keyboard&#10;&#10;Description automatically generated">
            <a:extLst>
              <a:ext uri="{FF2B5EF4-FFF2-40B4-BE49-F238E27FC236}">
                <a16:creationId xmlns:a16="http://schemas.microsoft.com/office/drawing/2014/main" id="{077EBE52-27CC-4114-BA27-1CCDE86668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44" r="50899"/>
          <a:stretch/>
        </p:blipFill>
        <p:spPr>
          <a:xfrm>
            <a:off x="1563146" y="-51711"/>
            <a:ext cx="4117868" cy="48066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E83FCD-AF12-46F7-B703-6E784D9CF19A}"/>
              </a:ext>
            </a:extLst>
          </p:cNvPr>
          <p:cNvSpPr/>
          <p:nvPr/>
        </p:nvSpPr>
        <p:spPr>
          <a:xfrm>
            <a:off x="5641869" y="1"/>
            <a:ext cx="5602496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FR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rapa</a:t>
            </a: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3600" b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 </a:t>
            </a:r>
            <a:r>
              <a:rPr kumimoji="0" lang="fr-FR" sz="3600" b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genome</a:t>
            </a:r>
            <a:r>
              <a:rPr kumimoji="0" lang="fr-FR" sz="3600" b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Pak Choi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cv </a:t>
            </a:r>
            <a:r>
              <a:rPr kumimoji="0" lang="fr-FR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Chiffu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-401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</a:t>
            </a: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labelled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one has 2 sites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AFF1C-00C8-4C97-80A9-0E4A326DD94C}"/>
              </a:ext>
            </a:extLst>
          </p:cNvPr>
          <p:cNvSpPr/>
          <p:nvPr/>
        </p:nvSpPr>
        <p:spPr>
          <a:xfrm>
            <a:off x="1523999" y="-1774564"/>
            <a:ext cx="4117869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Oligo pool showing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translocation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5A48F0-EEE9-BFEC-8784-6823AD45B1C5}"/>
              </a:ext>
            </a:extLst>
          </p:cNvPr>
          <p:cNvSpPr txBox="1"/>
          <p:nvPr/>
        </p:nvSpPr>
        <p:spPr>
          <a:xfrm>
            <a:off x="372837" y="6211669"/>
            <a:ext cx="1749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Neha Agrawal &amp; </a:t>
            </a:r>
          </a:p>
          <a:p>
            <a:r>
              <a:rPr lang="en-GB" dirty="0"/>
              <a:t>Surinder Banga</a:t>
            </a:r>
          </a:p>
        </p:txBody>
      </p:sp>
    </p:spTree>
    <p:extLst>
      <p:ext uri="{BB962C8B-B14F-4D97-AF65-F5344CB8AC3E}">
        <p14:creationId xmlns:p14="http://schemas.microsoft.com/office/powerpoint/2010/main" val="4235648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1E49-1BEB-A946-0D00-7839C4BB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C4FF-6A01-F4DF-BE9D-2F2042FBA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E494E8C-D077-85FC-B47B-59A23DFADC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941557"/>
              </p:ext>
            </p:extLst>
          </p:nvPr>
        </p:nvGraphicFramePr>
        <p:xfrm>
          <a:off x="1525588" y="25400"/>
          <a:ext cx="9140825" cy="680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9141342" imgH="6804877" progId="Photoshop.Image.11">
                  <p:embed/>
                </p:oleObj>
              </mc:Choice>
              <mc:Fallback>
                <p:oleObj name="Image" r:id="rId2" imgW="9141342" imgH="6804877" progId="Photoshop.Image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5588" y="25400"/>
                        <a:ext cx="9140825" cy="680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330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E950-CA6B-D3A2-AAB3-7038B5F2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AE768-D948-DC21-99C9-E0EA678C8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A09407-E854-2087-326A-CCB221D463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5" t="28491" r="5421" b="16071"/>
          <a:stretch/>
        </p:blipFill>
        <p:spPr>
          <a:xfrm>
            <a:off x="0" y="199315"/>
            <a:ext cx="12237908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96D562-21B7-875E-2EA6-B43357807728}"/>
              </a:ext>
            </a:extLst>
          </p:cNvPr>
          <p:cNvSpPr txBox="1"/>
          <p:nvPr/>
        </p:nvSpPr>
        <p:spPr>
          <a:xfrm>
            <a:off x="0" y="6169709"/>
            <a:ext cx="10507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Introgression of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Brassica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fruticulosa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chromosome segments into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Brassica juncea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Lines AD101 (a) and AD64 (4)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Neha Agrawal et al.</a:t>
            </a:r>
          </a:p>
        </p:txBody>
      </p:sp>
    </p:spTree>
    <p:extLst>
      <p:ext uri="{BB962C8B-B14F-4D97-AF65-F5344CB8AC3E}">
        <p14:creationId xmlns:p14="http://schemas.microsoft.com/office/powerpoint/2010/main" val="2032881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6DC88-EAF9-43BA-AA4B-24FA21E3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46A3-95E7-463B-A3FD-B04793CEE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5980" y="492771"/>
            <a:ext cx="5076957" cy="5652848"/>
          </a:xfrm>
        </p:spPr>
        <p:txBody>
          <a:bodyPr>
            <a:noAutofit/>
          </a:bodyPr>
          <a:lstStyle/>
          <a:p>
            <a:r>
              <a:rPr lang="en-IN" sz="3200" dirty="0">
                <a:effectLst/>
                <a:ea typeface="Times New Roman" panose="02020603050405020304" pitchFamily="18" charset="0"/>
              </a:rPr>
              <a:t>Reduction in the size of </a:t>
            </a:r>
            <a:r>
              <a:rPr lang="en-IN" sz="3200" dirty="0" err="1">
                <a:effectLst/>
                <a:ea typeface="Times New Roman" panose="02020603050405020304" pitchFamily="18" charset="0"/>
              </a:rPr>
              <a:t>introgressed</a:t>
            </a:r>
            <a:r>
              <a:rPr lang="en-IN" sz="3200" dirty="0">
                <a:effectLst/>
                <a:ea typeface="Times New Roman" panose="02020603050405020304" pitchFamily="18" charset="0"/>
              </a:rPr>
              <a:t> chromatin in many M</a:t>
            </a:r>
            <a:r>
              <a:rPr lang="en-IN" sz="3200" baseline="-25000" dirty="0">
                <a:effectLst/>
                <a:ea typeface="Times New Roman" panose="02020603050405020304" pitchFamily="18" charset="0"/>
              </a:rPr>
              <a:t>3</a:t>
            </a:r>
            <a:r>
              <a:rPr lang="en-IN" sz="3200" dirty="0">
                <a:effectLst/>
                <a:ea typeface="Times New Roman" panose="02020603050405020304" pitchFamily="18" charset="0"/>
              </a:rPr>
              <a:t> plants (loss in one) - M</a:t>
            </a:r>
            <a:r>
              <a:rPr lang="en-IN" sz="3200" baseline="-25000" dirty="0">
                <a:effectLst/>
                <a:ea typeface="Times New Roman" panose="02020603050405020304" pitchFamily="18" charset="0"/>
              </a:rPr>
              <a:t>3</a:t>
            </a:r>
            <a:r>
              <a:rPr lang="en-IN" sz="3200" dirty="0">
                <a:effectLst/>
                <a:ea typeface="Times New Roman" panose="02020603050405020304" pitchFamily="18" charset="0"/>
              </a:rPr>
              <a:t> plants with novel patterns of chromosome segment substitutions with good agronomic performance  &amp; resistance to mustard aphid.</a:t>
            </a:r>
          </a:p>
          <a:p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Graphical image of chromosomes A01, B02, B03 and B04 of three 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introgression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lines and selected M</a:t>
            </a:r>
            <a:r>
              <a:rPr lang="en-IN" sz="18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plants (</a:t>
            </a:r>
            <a:r>
              <a:rPr lang="en-IN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introgressions</a:t>
            </a:r>
            <a:r>
              <a:rPr lang="en-I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are shown in red, breakdown in white)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N" sz="3200" dirty="0"/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43113FD9-366F-4E9C-BE5D-AC7887E4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672" y="0"/>
            <a:ext cx="5534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05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6994" y="533"/>
            <a:ext cx="8862435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3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Massive oligonucleotide probe pools to identify chromosomes in diploid oats and potentially more widely</a:t>
            </a:r>
            <a:endParaRPr lang="zh-CN" altLang="en-US" sz="2489" i="1" dirty="0">
              <a:solidFill>
                <a:prstClr val="white"/>
              </a:solidFill>
              <a:highlight>
                <a:srgbClr val="002060"/>
              </a:highlight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08169" y="1700809"/>
            <a:ext cx="2965559" cy="2607275"/>
            <a:chOff x="6175711" y="1341438"/>
            <a:chExt cx="3336254" cy="293318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5711" y="1341438"/>
              <a:ext cx="3336254" cy="2933184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8367059" y="2336800"/>
              <a:ext cx="197223" cy="1135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281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71041" y="5128536"/>
            <a:ext cx="2902686" cy="1320236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4" lvl="1" indent="0" defTabSz="812810">
              <a:spcBef>
                <a:spcPts val="44"/>
              </a:spcBef>
              <a:buNone/>
              <a:defRPr/>
            </a:pPr>
            <a:r>
              <a:rPr lang="en-US" altLang="zh-CN" sz="1600" dirty="0" err="1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HongYu</a:t>
            </a:r>
            <a:r>
              <a:rPr lang="en-US" altLang="zh-CN" sz="1600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 Yuan,</a:t>
            </a:r>
          </a:p>
          <a:p>
            <a:pPr marL="355604" lvl="1" indent="0" defTabSz="812810">
              <a:spcBef>
                <a:spcPts val="44"/>
              </a:spcBef>
              <a:buNone/>
              <a:defRPr/>
            </a:pPr>
            <a:r>
              <a:rPr lang="en-US" altLang="zh-CN" sz="1600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Qing Liu, PHH</a:t>
            </a:r>
          </a:p>
          <a:p>
            <a:pPr marL="355604" lvl="1" indent="0" defTabSz="812810">
              <a:spcBef>
                <a:spcPts val="44"/>
              </a:spcBef>
              <a:buNone/>
              <a:defRPr/>
            </a:pPr>
            <a:endParaRPr lang="en-US" altLang="zh-CN" sz="1600" dirty="0">
              <a:solidFill>
                <a:prstClr val="white"/>
              </a:solidFill>
              <a:highlight>
                <a:srgbClr val="002060"/>
              </a:highlight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  <a:p>
            <a:pPr marL="355604" lvl="1" indent="0" defTabSz="812810">
              <a:spcBef>
                <a:spcPts val="44"/>
              </a:spcBef>
              <a:buNone/>
              <a:defRPr/>
            </a:pPr>
            <a:r>
              <a:rPr lang="en-US" altLang="zh-CN" sz="1600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Also assembly quality was verified</a:t>
            </a:r>
            <a:endParaRPr lang="zh-CN" altLang="en-US" sz="1600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34" y="681499"/>
            <a:ext cx="6377246" cy="658772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BA670D-885C-499B-A6FD-E77552770FD4}"/>
              </a:ext>
            </a:extLst>
          </p:cNvPr>
          <p:cNvSpPr txBox="1"/>
          <p:nvPr/>
        </p:nvSpPr>
        <p:spPr>
          <a:xfrm>
            <a:off x="9643688" y="4015580"/>
            <a:ext cx="1418305" cy="20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711" dirty="0">
                <a:solidFill>
                  <a:srgbClr val="FF47E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R41087Bio</a:t>
            </a:r>
            <a:endParaRPr lang="zh-CN" altLang="en-US" sz="711" dirty="0">
              <a:solidFill>
                <a:srgbClr val="FF47E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7620572" y="6326019"/>
            <a:ext cx="5012932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"/>
              </a:spcBef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0151" y="40205"/>
            <a:ext cx="994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3.85 Gb chromosome assembly for genome evolution</a:t>
            </a:r>
            <a:endParaRPr lang="zh-CN" altLang="en-US" sz="32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838089" y="530832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The diploid oat </a:t>
            </a:r>
            <a:r>
              <a:rPr lang="en-US" altLang="zh-CN" sz="2750" i="1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Avena longiglumis </a:t>
            </a:r>
            <a:r>
              <a:rPr lang="en-US" altLang="zh-CN" sz="2800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Qing Liu et al.</a:t>
            </a: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en-US" altLang="zh-CN" sz="275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84"/>
          <a:stretch/>
        </p:blipFill>
        <p:spPr>
          <a:xfrm>
            <a:off x="0" y="1211784"/>
            <a:ext cx="12192000" cy="560601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9E8C0-66CF-4D2B-9E57-A19FA8545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2D502180-3A76-BB5F-6FC4-77341A33EC58}"/>
              </a:ext>
            </a:extLst>
          </p:cNvPr>
          <p:cNvSpPr txBox="1">
            <a:spLocks noChangeArrowheads="1"/>
          </p:cNvSpPr>
          <p:nvPr/>
        </p:nvSpPr>
        <p:spPr>
          <a:xfrm>
            <a:off x="7620572" y="6326019"/>
            <a:ext cx="5012932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"/>
              </a:spcBef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273DBD-925F-5A43-2A89-55EF2501B6D4}"/>
              </a:ext>
            </a:extLst>
          </p:cNvPr>
          <p:cNvSpPr txBox="1"/>
          <p:nvPr/>
        </p:nvSpPr>
        <p:spPr>
          <a:xfrm>
            <a:off x="1910759" y="-45710"/>
            <a:ext cx="9944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The Ancestral Grass Karyotype</a:t>
            </a:r>
            <a:endParaRPr lang="zh-CN" altLang="en-US" sz="32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8D33CE-F585-7191-5F2C-89C92AAA4FDE}"/>
              </a:ext>
            </a:extLst>
          </p:cNvPr>
          <p:cNvSpPr txBox="1">
            <a:spLocks noChangeArrowheads="1"/>
          </p:cNvSpPr>
          <p:nvPr/>
        </p:nvSpPr>
        <p:spPr>
          <a:xfrm>
            <a:off x="7429436" y="-45710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1800" dirty="0">
                <a:solidFill>
                  <a:prstClr val="white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Qing Liu et al. BMC Plant Biology 2024</a:t>
            </a: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en-US" altLang="zh-CN" sz="180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E50F70-349E-5972-A8A9-75CCEA3B0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58940" r="50461" b="4093"/>
          <a:stretch/>
        </p:blipFill>
        <p:spPr>
          <a:xfrm>
            <a:off x="2105139" y="539065"/>
            <a:ext cx="9240155" cy="631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279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A0C04-E63A-526B-F2EE-6B97D2BD5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CD458-8DA2-B14E-B35C-6A1F83BB258D}"/>
              </a:ext>
            </a:extLst>
          </p:cNvPr>
          <p:cNvSpPr txBox="1"/>
          <p:nvPr/>
        </p:nvSpPr>
        <p:spPr>
          <a:xfrm>
            <a:off x="1073340" y="-77892"/>
            <a:ext cx="73258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4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Grass genome evolution</a:t>
            </a:r>
            <a:endParaRPr lang="zh-CN" altLang="en-US" sz="44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D59692-4937-E539-5DC3-5BF06EB3E802}"/>
              </a:ext>
            </a:extLst>
          </p:cNvPr>
          <p:cNvSpPr txBox="1">
            <a:spLocks noChangeArrowheads="1"/>
          </p:cNvSpPr>
          <p:nvPr/>
        </p:nvSpPr>
        <p:spPr>
          <a:xfrm>
            <a:off x="746201" y="570739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from ancestral-type grasses </a:t>
            </a:r>
            <a:r>
              <a:rPr lang="en-US" altLang="zh-CN" sz="18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(rice OS , </a:t>
            </a:r>
            <a:r>
              <a:rPr lang="en-US" altLang="zh-CN" sz="1800" i="1" dirty="0" err="1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Brachypodium</a:t>
            </a:r>
            <a:r>
              <a:rPr lang="en-US" altLang="zh-CN" sz="18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 BD)</a:t>
            </a: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4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to </a:t>
            </a:r>
            <a:r>
              <a:rPr lang="en-US" altLang="zh-CN" sz="2400" i="1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Avena </a:t>
            </a:r>
            <a:r>
              <a:rPr lang="en-US" altLang="zh-CN" sz="24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ALO</a:t>
            </a:r>
            <a:endParaRPr lang="en-US" altLang="zh-CN" sz="275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zh-CN" altLang="en-US" sz="2750" i="1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49CA3E-58B2-9E8F-3F75-F608A688138A}"/>
              </a:ext>
            </a:extLst>
          </p:cNvPr>
          <p:cNvSpPr txBox="1"/>
          <p:nvPr/>
        </p:nvSpPr>
        <p:spPr>
          <a:xfrm>
            <a:off x="7966636" y="1283809"/>
            <a:ext cx="184731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prstClr val="white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DE4445-29E9-8C03-BFB5-977F83DB0E38}"/>
              </a:ext>
            </a:extLst>
          </p:cNvPr>
          <p:cNvSpPr txBox="1"/>
          <p:nvPr/>
        </p:nvSpPr>
        <p:spPr>
          <a:xfrm>
            <a:off x="8428973" y="3830746"/>
            <a:ext cx="3348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Chromosomal evolution includes nesting as well as translocations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55E8C77-E8B4-1B7F-E426-2953D7D608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563762"/>
              </p:ext>
            </p:extLst>
          </p:nvPr>
        </p:nvGraphicFramePr>
        <p:xfrm>
          <a:off x="414669" y="1562617"/>
          <a:ext cx="6764151" cy="5295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296625" imgH="2580811" progId="Photoshop.Image.11">
                  <p:embed/>
                </p:oleObj>
              </mc:Choice>
              <mc:Fallback>
                <p:oleObj name="Image" r:id="rId3" imgW="3296625" imgH="2580811" progId="Photoshop.Image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669" y="1562617"/>
                        <a:ext cx="6764151" cy="5295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53248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73340" y="-77892"/>
            <a:ext cx="73258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4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Grass genome evolution</a:t>
            </a:r>
            <a:endParaRPr lang="zh-CN" altLang="en-US" sz="44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46201" y="570739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Genome expansion in diploid grasses:</a:t>
            </a:r>
            <a:b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</a:b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from small, ancestral-type grasses </a:t>
            </a:r>
            <a:r>
              <a:rPr lang="en-US" altLang="zh-CN" sz="18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(rice OS , </a:t>
            </a:r>
            <a:r>
              <a:rPr lang="en-US" altLang="zh-CN" sz="1800" dirty="0" err="1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Brachypodium</a:t>
            </a:r>
            <a:r>
              <a:rPr lang="en-US" altLang="zh-CN" sz="18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 BD)</a:t>
            </a: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40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to </a:t>
            </a:r>
            <a:r>
              <a:rPr lang="en-US" altLang="zh-CN" sz="2400" i="1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Avena</a:t>
            </a:r>
            <a:endParaRPr lang="en-US" altLang="zh-CN" sz="275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zh-CN" altLang="en-US" sz="2750" i="1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66636" y="1283809"/>
            <a:ext cx="184731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prstClr val="white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4634783-1FE5-9603-047A-0CD0F1204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" y="1683919"/>
            <a:ext cx="12188461" cy="40903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F56246-2D42-A4AE-9A2D-0C4254769B5E}"/>
              </a:ext>
            </a:extLst>
          </p:cNvPr>
          <p:cNvSpPr txBox="1"/>
          <p:nvPr/>
        </p:nvSpPr>
        <p:spPr>
          <a:xfrm>
            <a:off x="0" y="6115424"/>
            <a:ext cx="13014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Genome expansion to c. 10x larger </a:t>
            </a:r>
            <a:r>
              <a:rPr lang="en-GB" i="1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Avena</a:t>
            </a:r>
            <a:r>
              <a:rPr lang="en-GB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 is relatively uniform from telomere to sub-centromere region</a:t>
            </a:r>
          </a:p>
          <a:p>
            <a:r>
              <a:rPr lang="en-GB" sz="1400" b="1" i="1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Not</a:t>
            </a:r>
            <a:r>
              <a:rPr lang="en-GB" sz="14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  hypothesis of gene blocks interspersed with repeats and non-homologous terminal region</a:t>
            </a:r>
          </a:p>
        </p:txBody>
      </p:sp>
    </p:spTree>
    <p:extLst>
      <p:ext uri="{BB962C8B-B14F-4D97-AF65-F5344CB8AC3E}">
        <p14:creationId xmlns:p14="http://schemas.microsoft.com/office/powerpoint/2010/main" val="84872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6F38-19AD-4064-8F20-8D3345DE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66" y="18255"/>
            <a:ext cx="10515600" cy="1325563"/>
          </a:xfrm>
        </p:spPr>
        <p:txBody>
          <a:bodyPr/>
          <a:lstStyle/>
          <a:p>
            <a:r>
              <a:rPr lang="en-GB" dirty="0"/>
              <a:t>Repetitive DNA identifies genomes</a:t>
            </a:r>
            <a:br>
              <a:rPr lang="en-GB" dirty="0"/>
            </a:br>
            <a:r>
              <a:rPr lang="en-GB" dirty="0"/>
              <a:t>in forage grass polyploids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4B0A3-D6AD-4F1C-ACF4-72E234B9D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E73D5DC-F43B-4D6E-88E4-D8D021C9A1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8107" y="1683019"/>
          <a:ext cx="7735098" cy="5174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812760" imgH="2550960" progId="Photoshop.Image.11">
                  <p:embed/>
                </p:oleObj>
              </mc:Choice>
              <mc:Fallback>
                <p:oleObj name="Image" r:id="rId2" imgW="3812760" imgH="2550960" progId="Photoshop.Image.1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E73D5DC-F43B-4D6E-88E4-D8D021C9A1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8107" y="1683019"/>
                        <a:ext cx="7735098" cy="5174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B7CC558-9184-4392-8F9D-5F57F85B5C94}"/>
              </a:ext>
            </a:extLst>
          </p:cNvPr>
          <p:cNvSpPr txBox="1"/>
          <p:nvPr/>
        </p:nvSpPr>
        <p:spPr>
          <a:xfrm rot="16200000">
            <a:off x="-1771094" y="3153931"/>
            <a:ext cx="3911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Abundance of repeat in sequence reads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1B594-F2E8-4034-9F64-7AB672619940}"/>
              </a:ext>
            </a:extLst>
          </p:cNvPr>
          <p:cNvSpPr txBox="1"/>
          <p:nvPr/>
        </p:nvSpPr>
        <p:spPr>
          <a:xfrm>
            <a:off x="6096000" y="473104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Repetitive element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09DAF4-9BC0-4CAE-B3E8-C867E572FDDA}"/>
              </a:ext>
            </a:extLst>
          </p:cNvPr>
          <p:cNvSpPr txBox="1"/>
          <p:nvPr/>
        </p:nvSpPr>
        <p:spPr>
          <a:xfrm>
            <a:off x="8063205" y="576062"/>
            <a:ext cx="41287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novo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identification of repeat families in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Urochloa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tropical forage grasses: DNA families that are amplified in some diploid genomes  in polyploids.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Lizo Masters, Paulina Tomaszewska, Bat Vorontsova, Trude Schwarzacher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C52F0C6-AE7E-4C95-A4F3-747867695E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80563" y="4607805"/>
          <a:ext cx="4111437" cy="2250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736000" imgH="1496880" progId="Photoshop.Image.11">
                  <p:embed/>
                </p:oleObj>
              </mc:Choice>
              <mc:Fallback>
                <p:oleObj name="Image" r:id="rId4" imgW="2736000" imgH="1496880" progId="Photoshop.Image.11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C52F0C6-AE7E-4C95-A4F3-747867695E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80563" y="4607805"/>
                        <a:ext cx="4111437" cy="2250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09507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3007" y="-13123"/>
            <a:ext cx="10146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Evolutionary chromosome translocations</a:t>
            </a:r>
            <a:endParaRPr lang="zh-CN" altLang="en-US" sz="40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5251" y="562772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Chromosome rearrangement in diploid oat </a:t>
            </a:r>
            <a:r>
              <a:rPr lang="en-US" altLang="zh-CN" sz="2750" i="1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Avena </a:t>
            </a: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species</a:t>
            </a:r>
            <a:endParaRPr lang="en-US" altLang="zh-CN" sz="275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zh-CN" altLang="en-US" sz="2750" i="1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66636" y="1283809"/>
            <a:ext cx="184731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prstClr val="white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F56246-2D42-A4AE-9A2D-0C4254769B5E}"/>
              </a:ext>
            </a:extLst>
          </p:cNvPr>
          <p:cNvSpPr txBox="1"/>
          <p:nvPr/>
        </p:nvSpPr>
        <p:spPr>
          <a:xfrm>
            <a:off x="5840196" y="3669857"/>
            <a:ext cx="63518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Multiple distal, inter-chromosome translocations occur during evolution of diploid species.</a:t>
            </a:r>
          </a:p>
          <a:p>
            <a:endParaRPr lang="en-GB" sz="2000" dirty="0">
              <a:highlight>
                <a:srgbClr val="00206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GB" sz="20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This is unlike wheat group (similar genome size)</a:t>
            </a:r>
          </a:p>
          <a:p>
            <a:r>
              <a:rPr lang="en-GB" sz="1600" b="1" i="1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Not  </a:t>
            </a:r>
            <a:r>
              <a:rPr lang="en-GB" sz="16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like translocations in wheats (</a:t>
            </a:r>
            <a:r>
              <a:rPr lang="en-GB" sz="1600" dirty="0" err="1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Triticeae</a:t>
            </a:r>
            <a:r>
              <a:rPr lang="en-GB" sz="16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):</a:t>
            </a:r>
          </a:p>
          <a:p>
            <a:r>
              <a:rPr lang="en-GB" sz="1600" b="1" i="1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Not</a:t>
            </a:r>
            <a:r>
              <a:rPr lang="en-GB" sz="16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  hypothesis of a few whole-arm rearrangements</a:t>
            </a:r>
            <a:endParaRPr lang="en-GB" sz="2000" dirty="0">
              <a:highlight>
                <a:srgbClr val="00206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2000" dirty="0">
              <a:highlight>
                <a:srgbClr val="00206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GB" sz="2000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Also find similar distal inter-genomic translocations between chromosomes in derived hexaploid </a:t>
            </a:r>
            <a:r>
              <a:rPr lang="en-GB" sz="2000" i="1" dirty="0">
                <a:highlight>
                  <a:srgbClr val="00206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Avena</a:t>
            </a:r>
          </a:p>
        </p:txBody>
      </p:sp>
      <p:pic>
        <p:nvPicPr>
          <p:cNvPr id="4" name="图片 15">
            <a:extLst>
              <a:ext uri="{FF2B5EF4-FFF2-40B4-BE49-F238E27FC236}">
                <a16:creationId xmlns:a16="http://schemas.microsoft.com/office/drawing/2014/main" id="{3B9F293C-9D12-20AD-DD9D-7B5EA59EAAD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96" y="5859310"/>
            <a:ext cx="1425600" cy="828000"/>
          </a:xfrm>
          <a:prstGeom prst="rect">
            <a:avLst/>
          </a:prstGeom>
        </p:spPr>
      </p:pic>
      <p:pic>
        <p:nvPicPr>
          <p:cNvPr id="8" name="图片 16">
            <a:extLst>
              <a:ext uri="{FF2B5EF4-FFF2-40B4-BE49-F238E27FC236}">
                <a16:creationId xmlns:a16="http://schemas.microsoft.com/office/drawing/2014/main" id="{51B0C4DC-641A-5BEC-DDB2-95AA1936CC7D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42" y="5844910"/>
            <a:ext cx="1425600" cy="842400"/>
          </a:xfrm>
          <a:prstGeom prst="rect">
            <a:avLst/>
          </a:prstGeom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E2F808F8-AE62-FEB0-8EC0-B0496200AC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092" y="1165900"/>
            <a:ext cx="8474946" cy="2358729"/>
          </a:xfrm>
          <a:prstGeom prst="rect">
            <a:avLst/>
          </a:prstGeom>
        </p:spPr>
      </p:pic>
      <p:pic>
        <p:nvPicPr>
          <p:cNvPr id="17" name="图片 14">
            <a:extLst>
              <a:ext uri="{FF2B5EF4-FFF2-40B4-BE49-F238E27FC236}">
                <a16:creationId xmlns:a16="http://schemas.microsoft.com/office/drawing/2014/main" id="{96F1AC32-0DC8-D42A-3705-DF308516EE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284" y="3680828"/>
            <a:ext cx="2958448" cy="21640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D65180-8645-C3BD-CA6A-35064B779F0D}"/>
              </a:ext>
            </a:extLst>
          </p:cNvPr>
          <p:cNvSpPr txBox="1"/>
          <p:nvPr/>
        </p:nvSpPr>
        <p:spPr>
          <a:xfrm>
            <a:off x="10095796" y="1098768"/>
            <a:ext cx="1239442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>
                <a:solidFill>
                  <a:schemeClr val="bg1"/>
                </a:solidFill>
                <a:highlight>
                  <a:srgbClr val="FFFF0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A. strigosa</a:t>
            </a:r>
          </a:p>
          <a:p>
            <a:pPr marL="742950" indent="-742950">
              <a:buAutoNum type="alphaUcPeriod"/>
            </a:pPr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GB" sz="1200" i="1" dirty="0">
                <a:solidFill>
                  <a:schemeClr val="bg1"/>
                </a:solidFill>
                <a:highlight>
                  <a:srgbClr val="FFFF0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A. </a:t>
            </a:r>
            <a:r>
              <a:rPr lang="en-GB" sz="1200" i="1" dirty="0" err="1">
                <a:solidFill>
                  <a:schemeClr val="bg1"/>
                </a:solidFill>
                <a:highlight>
                  <a:srgbClr val="FFFF0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longiglumis</a:t>
            </a:r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742950" indent="-742950">
              <a:buAutoNum type="alphaUcPeriod"/>
            </a:pPr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GB" sz="1200" i="1" dirty="0">
                <a:solidFill>
                  <a:schemeClr val="bg1"/>
                </a:solidFill>
                <a:highlight>
                  <a:srgbClr val="FFFF0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A. </a:t>
            </a:r>
            <a:r>
              <a:rPr lang="en-GB" sz="1200" i="1" dirty="0" err="1">
                <a:solidFill>
                  <a:schemeClr val="bg1"/>
                </a:solidFill>
                <a:highlight>
                  <a:srgbClr val="FFFF0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eriantha</a:t>
            </a:r>
            <a:endParaRPr lang="en-GB" sz="1200" i="1" dirty="0">
              <a:solidFill>
                <a:schemeClr val="bg1"/>
              </a:solidFill>
              <a:highlight>
                <a:srgbClr val="FFFF0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2AFEF1-EF12-90B8-6622-09C14F5FBD7C}"/>
              </a:ext>
            </a:extLst>
          </p:cNvPr>
          <p:cNvCxnSpPr>
            <a:cxnSpLocks/>
          </p:cNvCxnSpPr>
          <p:nvPr/>
        </p:nvCxnSpPr>
        <p:spPr>
          <a:xfrm>
            <a:off x="2995508" y="6093795"/>
            <a:ext cx="591112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53E2528-7015-E5D6-C1C6-571ACAF73EE0}"/>
              </a:ext>
            </a:extLst>
          </p:cNvPr>
          <p:cNvCxnSpPr>
            <a:cxnSpLocks/>
          </p:cNvCxnSpPr>
          <p:nvPr/>
        </p:nvCxnSpPr>
        <p:spPr>
          <a:xfrm flipH="1" flipV="1">
            <a:off x="2277798" y="6498334"/>
            <a:ext cx="382298" cy="9512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1F591E-33D7-3772-F856-4A8099DAFC96}"/>
              </a:ext>
            </a:extLst>
          </p:cNvPr>
          <p:cNvCxnSpPr>
            <a:cxnSpLocks/>
          </p:cNvCxnSpPr>
          <p:nvPr/>
        </p:nvCxnSpPr>
        <p:spPr>
          <a:xfrm>
            <a:off x="1120286" y="5686995"/>
            <a:ext cx="423278" cy="3446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201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3E9BF58-3FA1-6A5F-2CEE-967F59FEBC99}"/>
              </a:ext>
            </a:extLst>
          </p:cNvPr>
          <p:cNvGrpSpPr/>
          <p:nvPr/>
        </p:nvGrpSpPr>
        <p:grpSpPr>
          <a:xfrm>
            <a:off x="701020" y="209735"/>
            <a:ext cx="11102917" cy="5969876"/>
            <a:chOff x="730717" y="333046"/>
            <a:chExt cx="8327188" cy="4477407"/>
          </a:xfrm>
        </p:grpSpPr>
        <p:pic>
          <p:nvPicPr>
            <p:cNvPr id="6" name="Picture 5" descr="A picture containing colorfulness, screenshot, art, pattern&#10;&#10;Description automatically generated">
              <a:extLst>
                <a:ext uri="{FF2B5EF4-FFF2-40B4-BE49-F238E27FC236}">
                  <a16:creationId xmlns:a16="http://schemas.microsoft.com/office/drawing/2014/main" id="{28BCD82E-0B81-C54E-46EE-5EE2D9878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5351" y="333046"/>
              <a:ext cx="7392554" cy="4477407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40775-1EFD-BD42-47B0-1EC765D18B7F}"/>
                </a:ext>
              </a:extLst>
            </p:cNvPr>
            <p:cNvSpPr txBox="1"/>
            <p:nvPr/>
          </p:nvSpPr>
          <p:spPr>
            <a:xfrm>
              <a:off x="742021" y="560677"/>
              <a:ext cx="1340069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E. </a:t>
              </a:r>
              <a:r>
                <a:rPr kumimoji="0" lang="fr-FR" sz="14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glaucum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7644EF-4784-A9F5-0594-3F6EBABB887E}"/>
                </a:ext>
              </a:extLst>
            </p:cNvPr>
            <p:cNvSpPr txBox="1"/>
            <p:nvPr/>
          </p:nvSpPr>
          <p:spPr>
            <a:xfrm>
              <a:off x="742021" y="1354449"/>
              <a:ext cx="1536095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E. ventricosum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1C43A3C-1EAB-038A-3CDB-2F2C8F3227DE}"/>
                </a:ext>
              </a:extLst>
            </p:cNvPr>
            <p:cNvSpPr txBox="1"/>
            <p:nvPr/>
          </p:nvSpPr>
          <p:spPr>
            <a:xfrm>
              <a:off x="742022" y="2113976"/>
              <a:ext cx="1536095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M. lasiocarpa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D85BE5-ACF8-DC94-B2E5-D12A7660CD3E}"/>
                </a:ext>
              </a:extLst>
            </p:cNvPr>
            <p:cNvSpPr txBox="1"/>
            <p:nvPr/>
          </p:nvSpPr>
          <p:spPr>
            <a:xfrm>
              <a:off x="742021" y="2854837"/>
              <a:ext cx="1340069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M. beccarii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52DF04-6ACA-6841-0F53-583A9016A568}"/>
                </a:ext>
              </a:extLst>
            </p:cNvPr>
            <p:cNvSpPr txBox="1"/>
            <p:nvPr/>
          </p:nvSpPr>
          <p:spPr>
            <a:xfrm>
              <a:off x="742021" y="3561598"/>
              <a:ext cx="1536095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M. </a:t>
              </a:r>
              <a:r>
                <a:rPr kumimoji="0" lang="fr-FR" sz="1400" b="0" i="1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Fe’i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8BDB35-407F-0102-1A17-DB6A6962345C}"/>
                </a:ext>
              </a:extLst>
            </p:cNvPr>
            <p:cNvSpPr txBox="1"/>
            <p:nvPr/>
          </p:nvSpPr>
          <p:spPr>
            <a:xfrm>
              <a:off x="730717" y="4302459"/>
              <a:ext cx="1536095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M. acuminata</a:t>
              </a:r>
              <a:endPara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BE3C4E9D-95C3-76F7-7DD5-68262CDD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93" y="-50780"/>
            <a:ext cx="12078961" cy="1325563"/>
          </a:xfrm>
        </p:spPr>
        <p:txBody>
          <a:bodyPr/>
          <a:lstStyle/>
          <a:p>
            <a:r>
              <a:rPr lang="fr-FR" dirty="0"/>
              <a:t>Extensive chromosome </a:t>
            </a:r>
            <a:r>
              <a:rPr lang="fr-FR" dirty="0" err="1"/>
              <a:t>rearrangements</a:t>
            </a:r>
            <a:r>
              <a:rPr lang="fr-FR" dirty="0"/>
              <a:t> in the </a:t>
            </a:r>
            <a:r>
              <a:rPr lang="fr-FR" dirty="0" err="1"/>
              <a:t>Musaceae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B687D45-B137-D95D-16B5-86AF18D8A06A}"/>
              </a:ext>
            </a:extLst>
          </p:cNvPr>
          <p:cNvSpPr/>
          <p:nvPr/>
        </p:nvSpPr>
        <p:spPr>
          <a:xfrm>
            <a:off x="606768" y="2611693"/>
            <a:ext cx="1340431" cy="267200"/>
          </a:xfrm>
          <a:prstGeom prst="roundRect">
            <a:avLst/>
          </a:prstGeom>
          <a:solidFill>
            <a:srgbClr val="4472C4">
              <a:alpha val="3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70C2DB-7006-CC58-4D56-04AFD1429289}"/>
              </a:ext>
            </a:extLst>
          </p:cNvPr>
          <p:cNvSpPr/>
          <p:nvPr/>
        </p:nvSpPr>
        <p:spPr>
          <a:xfrm>
            <a:off x="648933" y="3593597"/>
            <a:ext cx="1340431" cy="267200"/>
          </a:xfrm>
          <a:prstGeom prst="roundRect">
            <a:avLst/>
          </a:prstGeom>
          <a:solidFill>
            <a:srgbClr val="4472C4">
              <a:alpha val="3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C45A3E-A800-46F3-B952-9EAC537DD1AC}"/>
              </a:ext>
            </a:extLst>
          </p:cNvPr>
          <p:cNvSpPr/>
          <p:nvPr/>
        </p:nvSpPr>
        <p:spPr>
          <a:xfrm>
            <a:off x="96040" y="6376790"/>
            <a:ext cx="5999960" cy="267200"/>
          </a:xfrm>
          <a:prstGeom prst="roundRect">
            <a:avLst/>
          </a:prstGeom>
          <a:solidFill>
            <a:srgbClr val="4472C4">
              <a:alpha val="3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et al &amp; Heslop-Harrison Banana Genome Hub online BGH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556AA4-92F5-4612-8CB6-160CB56485E9}"/>
              </a:ext>
            </a:extLst>
          </p:cNvPr>
          <p:cNvSpPr/>
          <p:nvPr/>
        </p:nvSpPr>
        <p:spPr>
          <a:xfrm>
            <a:off x="573967" y="553520"/>
            <a:ext cx="1340431" cy="267200"/>
          </a:xfrm>
          <a:prstGeom prst="roundRect">
            <a:avLst/>
          </a:prstGeom>
          <a:solidFill>
            <a:srgbClr val="4472C4">
              <a:alpha val="3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C782330-2C87-4F4E-63F1-ECF4358B8E8E}"/>
              </a:ext>
            </a:extLst>
          </p:cNvPr>
          <p:cNvSpPr/>
          <p:nvPr/>
        </p:nvSpPr>
        <p:spPr>
          <a:xfrm>
            <a:off x="631623" y="5518035"/>
            <a:ext cx="1340431" cy="267200"/>
          </a:xfrm>
          <a:prstGeom prst="roundRect">
            <a:avLst/>
          </a:prstGeom>
          <a:solidFill>
            <a:srgbClr val="4472C4">
              <a:alpha val="3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5982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9499" y="-100324"/>
            <a:ext cx="7473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400" dirty="0">
                <a:solidFill>
                  <a:srgbClr val="FCD027"/>
                </a:solidFill>
                <a:highlight>
                  <a:srgbClr val="002060"/>
                </a:highlight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Speciation via polyploidy</a:t>
            </a:r>
            <a:endParaRPr lang="zh-CN" altLang="en-US" sz="4400" dirty="0">
              <a:solidFill>
                <a:srgbClr val="FCD027"/>
              </a:solidFill>
              <a:highlight>
                <a:srgbClr val="002060"/>
              </a:highlight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5251" y="609258"/>
            <a:ext cx="11353911" cy="642938"/>
          </a:xfrm>
          <a:prstGeom prst="rect">
            <a:avLst/>
          </a:prstGeom>
          <a:noFill/>
          <a:ln w="57150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50"/>
              </a:spcBef>
              <a:buNone/>
              <a:defRPr/>
            </a:pPr>
            <a:r>
              <a:rPr lang="en-US" altLang="zh-CN" sz="2750" dirty="0">
                <a:solidFill>
                  <a:prstClr val="white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  <a:sym typeface="+mn-ea"/>
              </a:rPr>
              <a:t>Polyploidy and its role in diversification and evolution</a:t>
            </a:r>
            <a:endParaRPr lang="en-US" altLang="zh-CN" sz="2750" i="1" dirty="0">
              <a:solidFill>
                <a:prstClr val="white"/>
              </a:solidFill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  <a:sym typeface="+mn-ea"/>
            </a:endParaRPr>
          </a:p>
          <a:p>
            <a:pPr marL="400050" lvl="1" indent="0">
              <a:spcBef>
                <a:spcPts val="50"/>
              </a:spcBef>
              <a:buNone/>
              <a:defRPr/>
            </a:pPr>
            <a:endParaRPr lang="zh-CN" altLang="en-US" sz="2750" i="1" dirty="0">
              <a:solidFill>
                <a:prstClr val="white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66636" y="1283809"/>
            <a:ext cx="184731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prstClr val="white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Line 11"/>
          <p:cNvSpPr/>
          <p:nvPr/>
        </p:nvSpPr>
        <p:spPr>
          <a:xfrm>
            <a:off x="7683866" y="6326019"/>
            <a:ext cx="2560838" cy="0"/>
          </a:xfrm>
          <a:prstGeom prst="line">
            <a:avLst/>
          </a:prstGeom>
          <a:ln w="25400" cap="flat" cmpd="sng">
            <a:solidFill>
              <a:srgbClr val="FF47EC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F56246-2D42-A4AE-9A2D-0C4254769B5E}"/>
              </a:ext>
            </a:extLst>
          </p:cNvPr>
          <p:cNvSpPr txBox="1"/>
          <p:nvPr/>
        </p:nvSpPr>
        <p:spPr>
          <a:xfrm>
            <a:off x="6057083" y="5574191"/>
            <a:ext cx="6351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Heslop-Harrison JS, Schwarzacher T, Liu Q. 2023. Polyploidy: its consequences and enabling role in plant diversification and evolution. Annals of Botany 131: 1-10. https://doi.org/10.1093/aob/mcac132</a:t>
            </a:r>
            <a:endParaRPr lang="en-GB" sz="2000" dirty="0">
              <a:solidFill>
                <a:srgbClr val="FF0000"/>
              </a:solidFill>
              <a:highlight>
                <a:srgbClr val="002060"/>
              </a:highligh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D2A729-19F4-B4BD-F01C-3022AC7007B8}"/>
              </a:ext>
            </a:extLst>
          </p:cNvPr>
          <p:cNvSpPr txBox="1"/>
          <p:nvPr/>
        </p:nvSpPr>
        <p:spPr>
          <a:xfrm>
            <a:off x="6231232" y="1450704"/>
            <a:ext cx="577713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Chromosome number, genome size, repetitive DNA sequences, genes and regulatory sequences and their expression evolve following polyploidy – generating diversity and possible novel traits and enabling species diversification.</a:t>
            </a:r>
          </a:p>
          <a:p>
            <a:endParaRPr lang="en-GB" sz="2400" dirty="0">
              <a:solidFill>
                <a:srgbClr val="FFFF00"/>
              </a:solidFill>
            </a:endParaRPr>
          </a:p>
          <a:p>
            <a:r>
              <a:rPr lang="en-GB" sz="2400" dirty="0">
                <a:solidFill>
                  <a:srgbClr val="FFFF00"/>
                </a:solidFill>
              </a:rPr>
              <a:t>6x </a:t>
            </a:r>
            <a:r>
              <a:rPr lang="en-GB" sz="2400" i="1" dirty="0">
                <a:solidFill>
                  <a:srgbClr val="FFFF00"/>
                </a:solidFill>
              </a:rPr>
              <a:t>Avena sativa</a:t>
            </a:r>
            <a:r>
              <a:rPr lang="en-GB" sz="2400" dirty="0">
                <a:solidFill>
                  <a:srgbClr val="FFFF00"/>
                </a:solidFill>
              </a:rPr>
              <a:t>, oats, showing translocations &amp; repetitive sequence homogenization in ancestral diploid genome (labelled orange, blue, green)</a:t>
            </a:r>
          </a:p>
        </p:txBody>
      </p:sp>
      <p:grpSp>
        <p:nvGrpSpPr>
          <p:cNvPr id="4" name="组合 12">
            <a:extLst>
              <a:ext uri="{FF2B5EF4-FFF2-40B4-BE49-F238E27FC236}">
                <a16:creationId xmlns:a16="http://schemas.microsoft.com/office/drawing/2014/main" id="{CBA35972-F3E1-CB83-C9D5-FFFD87A80064}"/>
              </a:ext>
            </a:extLst>
          </p:cNvPr>
          <p:cNvGrpSpPr/>
          <p:nvPr/>
        </p:nvGrpSpPr>
        <p:grpSpPr>
          <a:xfrm>
            <a:off x="391033" y="1252196"/>
            <a:ext cx="5128650" cy="5443962"/>
            <a:chOff x="-2" y="-103416"/>
            <a:chExt cx="6558213" cy="6961416"/>
          </a:xfrm>
        </p:grpSpPr>
        <p:pic>
          <p:nvPicPr>
            <p:cNvPr id="8" name="图片 19">
              <a:extLst>
                <a:ext uri="{FF2B5EF4-FFF2-40B4-BE49-F238E27FC236}">
                  <a16:creationId xmlns:a16="http://schemas.microsoft.com/office/drawing/2014/main" id="{F5A036F0-1409-55A7-77CE-853AAE3F7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" y="-103416"/>
              <a:ext cx="6558213" cy="6961416"/>
            </a:xfrm>
            <a:prstGeom prst="rect">
              <a:avLst/>
            </a:prstGeom>
          </p:spPr>
        </p:pic>
        <p:grpSp>
          <p:nvGrpSpPr>
            <p:cNvPr id="9" name="组合 11">
              <a:extLst>
                <a:ext uri="{FF2B5EF4-FFF2-40B4-BE49-F238E27FC236}">
                  <a16:creationId xmlns:a16="http://schemas.microsoft.com/office/drawing/2014/main" id="{F2E9ED17-3D20-9073-B66F-E00E74903824}"/>
                </a:ext>
              </a:extLst>
            </p:cNvPr>
            <p:cNvGrpSpPr/>
            <p:nvPr/>
          </p:nvGrpSpPr>
          <p:grpSpPr>
            <a:xfrm>
              <a:off x="2326724" y="581431"/>
              <a:ext cx="3258232" cy="5038291"/>
              <a:chOff x="2326724" y="581431"/>
              <a:chExt cx="3258232" cy="5038291"/>
            </a:xfrm>
          </p:grpSpPr>
          <p:sp>
            <p:nvSpPr>
              <p:cNvPr id="10" name="箭头: 下 2">
                <a:extLst>
                  <a:ext uri="{FF2B5EF4-FFF2-40B4-BE49-F238E27FC236}">
                    <a16:creationId xmlns:a16="http://schemas.microsoft.com/office/drawing/2014/main" id="{560062DD-C9E0-A5C4-A768-58016FA434D9}"/>
                  </a:ext>
                </a:extLst>
              </p:cNvPr>
              <p:cNvSpPr/>
              <p:nvPr/>
            </p:nvSpPr>
            <p:spPr>
              <a:xfrm rot="2940912">
                <a:off x="4598876" y="2259900"/>
                <a:ext cx="90000" cy="334753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箭头: 下 3">
                <a:extLst>
                  <a:ext uri="{FF2B5EF4-FFF2-40B4-BE49-F238E27FC236}">
                    <a16:creationId xmlns:a16="http://schemas.microsoft.com/office/drawing/2014/main" id="{7B178E85-6800-94B8-A95C-8CAD84F610BC}"/>
                  </a:ext>
                </a:extLst>
              </p:cNvPr>
              <p:cNvSpPr/>
              <p:nvPr/>
            </p:nvSpPr>
            <p:spPr>
              <a:xfrm rot="2940912">
                <a:off x="5047512" y="1497194"/>
                <a:ext cx="90000" cy="334753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箭头: 下 4">
                <a:extLst>
                  <a:ext uri="{FF2B5EF4-FFF2-40B4-BE49-F238E27FC236}">
                    <a16:creationId xmlns:a16="http://schemas.microsoft.com/office/drawing/2014/main" id="{E7622F92-4F90-DC97-B119-004B214BE131}"/>
                  </a:ext>
                </a:extLst>
              </p:cNvPr>
              <p:cNvSpPr/>
              <p:nvPr/>
            </p:nvSpPr>
            <p:spPr>
              <a:xfrm rot="19687643">
                <a:off x="2326724" y="581431"/>
                <a:ext cx="90000" cy="334753"/>
              </a:xfrm>
              <a:prstGeom prst="downArrow">
                <a:avLst/>
              </a:prstGeom>
              <a:solidFill>
                <a:srgbClr val="FF47EC"/>
              </a:solidFill>
              <a:ln>
                <a:solidFill>
                  <a:srgbClr val="FF47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箭头: 下 5">
                <a:extLst>
                  <a:ext uri="{FF2B5EF4-FFF2-40B4-BE49-F238E27FC236}">
                    <a16:creationId xmlns:a16="http://schemas.microsoft.com/office/drawing/2014/main" id="{A907AC60-7F1D-3647-5B6A-53F4A0A6DF75}"/>
                  </a:ext>
                </a:extLst>
              </p:cNvPr>
              <p:cNvSpPr/>
              <p:nvPr/>
            </p:nvSpPr>
            <p:spPr>
              <a:xfrm rot="3746288">
                <a:off x="5372580" y="5407345"/>
                <a:ext cx="90000" cy="334753"/>
              </a:xfrm>
              <a:prstGeom prst="downArrow">
                <a:avLst/>
              </a:prstGeom>
              <a:solidFill>
                <a:srgbClr val="FF47EC"/>
              </a:solidFill>
              <a:ln>
                <a:solidFill>
                  <a:srgbClr val="FF47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9116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6EFF1F-EDD0-CAF8-7B46-2A9D284CA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8520" y="4478501"/>
            <a:ext cx="1018823" cy="2072259"/>
          </a:xfrm>
          <a:prstGeom prst="rect">
            <a:avLst/>
          </a:prstGeom>
          <a:ln w="57150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4BC8FC-7ADC-EC5B-10DF-B606620F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D1C56-7856-01B1-858D-2C12716A5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E4CB34-B9AE-1129-26C6-4B8302587E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974"/>
          <a:stretch>
            <a:fillRect/>
          </a:stretch>
        </p:blipFill>
        <p:spPr>
          <a:xfrm>
            <a:off x="36939" y="725647"/>
            <a:ext cx="10127167" cy="619891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287C515-9862-7F2D-F530-12F5F5C72D85}"/>
              </a:ext>
            </a:extLst>
          </p:cNvPr>
          <p:cNvSpPr/>
          <p:nvPr/>
        </p:nvSpPr>
        <p:spPr>
          <a:xfrm>
            <a:off x="5398316" y="5160138"/>
            <a:ext cx="775981" cy="78437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id="{CAE923ED-4C81-57A1-E08F-919CD57256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7" r="69489" b="44843"/>
          <a:stretch>
            <a:fillRect/>
          </a:stretch>
        </p:blipFill>
        <p:spPr bwMode="auto">
          <a:xfrm>
            <a:off x="9221949" y="3832143"/>
            <a:ext cx="1679600" cy="3677630"/>
          </a:xfrm>
          <a:prstGeom prst="rect">
            <a:avLst/>
          </a:prstGeom>
          <a:noFill/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0F91C2CD-CE68-9546-0029-22F210A7A1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996" y="511174"/>
            <a:ext cx="6617035" cy="3721071"/>
          </a:xfrm>
          <a:prstGeom prst="rect">
            <a:avLst/>
          </a:prstGeom>
          <a:noFill/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2A0542-837B-744F-116A-B632949ACB30}"/>
              </a:ext>
            </a:extLst>
          </p:cNvPr>
          <p:cNvCxnSpPr/>
          <p:nvPr/>
        </p:nvCxnSpPr>
        <p:spPr>
          <a:xfrm flipH="1">
            <a:off x="10767270" y="5078696"/>
            <a:ext cx="548780" cy="419450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B88B96-ECF4-7008-3BEA-E8976F3F4144}"/>
              </a:ext>
            </a:extLst>
          </p:cNvPr>
          <p:cNvCxnSpPr>
            <a:cxnSpLocks/>
          </p:cNvCxnSpPr>
          <p:nvPr/>
        </p:nvCxnSpPr>
        <p:spPr>
          <a:xfrm flipH="1" flipV="1">
            <a:off x="10758881" y="5589153"/>
            <a:ext cx="515923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0BC1266-D70B-976A-1673-FF264ADAA747}"/>
              </a:ext>
            </a:extLst>
          </p:cNvPr>
          <p:cNvCxnSpPr/>
          <p:nvPr/>
        </p:nvCxnSpPr>
        <p:spPr>
          <a:xfrm flipH="1" flipV="1">
            <a:off x="10792434" y="5728843"/>
            <a:ext cx="503340" cy="2735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70B8FD60-FAC7-BFD2-3932-7EF24EF9C7FF}"/>
              </a:ext>
            </a:extLst>
          </p:cNvPr>
          <p:cNvSpPr txBox="1">
            <a:spLocks/>
          </p:cNvSpPr>
          <p:nvPr/>
        </p:nvSpPr>
        <p:spPr>
          <a:xfrm>
            <a:off x="301195" y="-376916"/>
            <a:ext cx="117166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Read length peak at 135kb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Negar Karimi, Yangmeng Zhang,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Hojatollah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Saeidi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9953AE-B229-8CEF-BE08-5E69F7F2164A}"/>
              </a:ext>
            </a:extLst>
          </p:cNvPr>
          <p:cNvSpPr txBox="1"/>
          <p:nvPr/>
        </p:nvSpPr>
        <p:spPr>
          <a:xfrm flipH="1">
            <a:off x="186217" y="1660130"/>
            <a:ext cx="521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Elymus ciliaris </a:t>
            </a:r>
            <a:r>
              <a:rPr lang="en-GB" sz="2400" dirty="0"/>
              <a:t>Nanopore Sequencing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512582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9FA8-5D1B-BCD6-5DF8-7CB224E4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44" y="-297657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/>
              <a:t>Multiple ultra-long Nanopore reads give full length chloroplast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A9B20-4305-C06E-0D39-8A0CA5711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3161F04-93EC-9E83-EB39-CA038D48D0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53" y="969187"/>
          <a:ext cx="5557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8001984" imgH="17551873" progId="Photoshop.Image.25">
                  <p:embed/>
                </p:oleObj>
              </mc:Choice>
              <mc:Fallback>
                <p:oleObj name="Image" r:id="rId2" imgW="18001984" imgH="17551873" progId="Photoshop.Image.25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3161F04-93EC-9E83-EB39-CA038D48D0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1453" y="969187"/>
                        <a:ext cx="5557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A0F981E-A3CA-9716-2434-2807854EA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0" t="684" r="1084" b="98"/>
          <a:stretch>
            <a:fillRect/>
          </a:stretch>
        </p:blipFill>
        <p:spPr>
          <a:xfrm>
            <a:off x="7322191" y="563002"/>
            <a:ext cx="4790114" cy="42321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A831BA-9BDD-279A-36B2-F8062E9A2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3156" y="5424131"/>
            <a:ext cx="3387754" cy="13309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8E9348-9A34-00D0-0705-9605E4E99DAC}"/>
              </a:ext>
            </a:extLst>
          </p:cNvPr>
          <p:cNvSpPr txBox="1"/>
          <p:nvPr/>
        </p:nvSpPr>
        <p:spPr>
          <a:xfrm>
            <a:off x="8909108" y="3528279"/>
            <a:ext cx="2160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IRB          SSC         IRA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3CA79-3B52-D307-8471-F45653C80B0A}"/>
              </a:ext>
            </a:extLst>
          </p:cNvPr>
          <p:cNvSpPr txBox="1"/>
          <p:nvPr/>
        </p:nvSpPr>
        <p:spPr>
          <a:xfrm>
            <a:off x="7352950" y="4818997"/>
            <a:ext cx="448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Inverted Repeat B/ Small Single Copy/ IR 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7D00D4-A73B-116F-7D37-00569EB37EC9}"/>
              </a:ext>
            </a:extLst>
          </p:cNvPr>
          <p:cNvSpPr txBox="1"/>
          <p:nvPr/>
        </p:nvSpPr>
        <p:spPr>
          <a:xfrm rot="10800000">
            <a:off x="15894" y="2496373"/>
            <a:ext cx="461665" cy="24729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Single read of Nanopore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FA5814-577F-1FC6-766D-AEBD36774C68}"/>
              </a:ext>
            </a:extLst>
          </p:cNvPr>
          <p:cNvSpPr txBox="1"/>
          <p:nvPr/>
        </p:nvSpPr>
        <p:spPr>
          <a:xfrm>
            <a:off x="371374" y="615198"/>
            <a:ext cx="583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Reference sequence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Elymus ciliaris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chloroplast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Genbank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39F235-EBA1-2857-E73C-F220C8031F26}"/>
              </a:ext>
            </a:extLst>
          </p:cNvPr>
          <p:cNvSpPr txBox="1"/>
          <p:nvPr/>
        </p:nvSpPr>
        <p:spPr>
          <a:xfrm rot="18871316">
            <a:off x="3684166" y="4359482"/>
            <a:ext cx="2160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IRB          SSC         IRA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6ECF74-BB31-171B-3FB4-E0D816073D6A}"/>
              </a:ext>
            </a:extLst>
          </p:cNvPr>
          <p:cNvSpPr txBox="1"/>
          <p:nvPr/>
        </p:nvSpPr>
        <p:spPr>
          <a:xfrm>
            <a:off x="246725" y="6258145"/>
            <a:ext cx="8272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Genbank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reference assembly has the SSC inverted between I</a:t>
            </a:r>
            <a:r>
              <a:rPr lang="en-GB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heteroplasmy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Negar Karimi, Yangmeng Zhang, Qing Liu &amp; PHH 2026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6D4285-58D8-743D-506A-2B607002CE10}"/>
              </a:ext>
            </a:extLst>
          </p:cNvPr>
          <p:cNvSpPr txBox="1"/>
          <p:nvPr/>
        </p:nvSpPr>
        <p:spPr>
          <a:xfrm>
            <a:off x="7627340" y="558240"/>
            <a:ext cx="153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Typical grass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chloroplast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878EEE-6030-6926-6693-43758E9DEEC3}"/>
              </a:ext>
            </a:extLst>
          </p:cNvPr>
          <p:cNvSpPr txBox="1"/>
          <p:nvPr/>
        </p:nvSpPr>
        <p:spPr>
          <a:xfrm>
            <a:off x="9404059" y="2699603"/>
            <a:ext cx="149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135,903bp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69E12C-B1F6-B7DC-881C-9DCBC324C161}"/>
              </a:ext>
            </a:extLst>
          </p:cNvPr>
          <p:cNvCxnSpPr>
            <a:cxnSpLocks/>
          </p:cNvCxnSpPr>
          <p:nvPr/>
        </p:nvCxnSpPr>
        <p:spPr>
          <a:xfrm>
            <a:off x="9004300" y="3115733"/>
            <a:ext cx="541867" cy="58843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E3F692F-C877-D4E6-74DE-D1C95261E18A}"/>
              </a:ext>
            </a:extLst>
          </p:cNvPr>
          <p:cNvCxnSpPr>
            <a:cxnSpLocks/>
          </p:cNvCxnSpPr>
          <p:nvPr/>
        </p:nvCxnSpPr>
        <p:spPr>
          <a:xfrm flipH="1">
            <a:off x="10420352" y="3080686"/>
            <a:ext cx="552450" cy="61450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851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A0E9-FB66-4661-88C3-A32BF144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08" y="215220"/>
            <a:ext cx="11032254" cy="1325563"/>
          </a:xfrm>
        </p:spPr>
        <p:txBody>
          <a:bodyPr/>
          <a:lstStyle/>
          <a:p>
            <a:r>
              <a:rPr lang="en-GB" dirty="0"/>
              <a:t>Ensete glaucum chloroplasts in ONT long reads</a:t>
            </a:r>
            <a:br>
              <a:rPr lang="en-GB" dirty="0"/>
            </a:br>
            <a:r>
              <a:rPr lang="en-GB" sz="2800" dirty="0"/>
              <a:t>Egl_YM4 – 168,248 bp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F3F61-B55B-439D-9144-9F17817CB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62" t="27949" r="13956" b="21942"/>
          <a:stretch/>
        </p:blipFill>
        <p:spPr>
          <a:xfrm>
            <a:off x="0" y="1587640"/>
            <a:ext cx="10663275" cy="499567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6C4D84-BD2C-4BB3-ACE8-61AE574B4BF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63437" t="11111" r="17188"/>
          <a:stretch/>
        </p:blipFill>
        <p:spPr>
          <a:xfrm>
            <a:off x="8569877" y="4176940"/>
            <a:ext cx="337228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589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8E786869-E7B1-45DB-A67E-57AF0B1A54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95" y="596440"/>
            <a:ext cx="5894241" cy="5458707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719BF4B7-B32D-4CC0-8495-9560B91DD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460" y="-321531"/>
            <a:ext cx="10372238" cy="816680"/>
          </a:xfrm>
          <a:prstGeom prst="rect">
            <a:avLst/>
          </a:prstGeom>
          <a:solidFill>
            <a:srgbClr val="6D2968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1" i="0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1572" name="Rectangle 4">
            <a:extLst>
              <a:ext uri="{FF2B5EF4-FFF2-40B4-BE49-F238E27FC236}">
                <a16:creationId xmlns:a16="http://schemas.microsoft.com/office/drawing/2014/main" id="{CA052D52-6F18-42A1-9DB8-AA9F8A89313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-36606" y="1"/>
            <a:ext cx="8380506" cy="521567"/>
          </a:xfrm>
        </p:spPr>
        <p:txBody>
          <a:bodyPr>
            <a:normAutofit fontScale="90000"/>
          </a:bodyPr>
          <a:lstStyle/>
          <a:p>
            <a:pPr>
              <a:spcBef>
                <a:spcPts val="50"/>
              </a:spcBef>
              <a:defRPr/>
            </a:pPr>
            <a:r>
              <a:rPr lang="en-US" altLang="zh-CN" sz="3400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        Complexity of mitochondrial genomes</a:t>
            </a:r>
            <a:endParaRPr lang="en-US" altLang="zh-CN" sz="3400" dirty="0">
              <a:solidFill>
                <a:srgbClr val="800000"/>
              </a:solidFill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95600" y="4848680"/>
            <a:ext cx="10847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-Narrow" pitchFamily="2" charset="0"/>
                <a:ea typeface="等线" panose="02010600030101010101" pitchFamily="2" charset="-122"/>
                <a:cs typeface="+mn-cs"/>
              </a:rPr>
              <a:t>Sorghum bicolor</a:t>
            </a:r>
            <a:endParaRPr kumimoji="0" lang="zh-CN" alt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-Narrow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3A1201C-BF58-4FCE-A2A6-551FD56C638A}"/>
              </a:ext>
            </a:extLst>
          </p:cNvPr>
          <p:cNvSpPr txBox="1"/>
          <p:nvPr/>
        </p:nvSpPr>
        <p:spPr>
          <a:xfrm>
            <a:off x="6955430" y="6448948"/>
            <a:ext cx="42111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-Narrow" pitchFamily="2" charset="0"/>
                <a:ea typeface="等线" panose="02010600030101010101" pitchFamily="2" charset="-122"/>
                <a:cs typeface="Arial" panose="020B0604020202020204" pitchFamily="34" charset="0"/>
              </a:rPr>
              <a:t>BMC Plant Biology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-Narrow" pitchFamily="2" charset="0"/>
                <a:ea typeface="等线" panose="02010600030101010101" pitchFamily="2" charset="-122"/>
                <a:cs typeface="Arial" panose="020B0604020202020204" pitchFamily="34" charset="0"/>
              </a:rPr>
              <a:t>, 2023, 23, 218</a:t>
            </a:r>
          </a:p>
        </p:txBody>
      </p:sp>
      <p:sp>
        <p:nvSpPr>
          <p:cNvPr id="23" name="AutoShape 24">
            <a:extLst>
              <a:ext uri="{FF2B5EF4-FFF2-40B4-BE49-F238E27FC236}">
                <a16:creationId xmlns:a16="http://schemas.microsoft.com/office/drawing/2014/main" id="{7CB5AE85-8BAC-4B5F-AB30-5BBD54F81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76" y="6053284"/>
            <a:ext cx="5709072" cy="795774"/>
          </a:xfrm>
          <a:prstGeom prst="roundRect">
            <a:avLst>
              <a:gd name="adj" fmla="val 16667"/>
            </a:avLst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4282" y="6018061"/>
            <a:ext cx="569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Gene exchange between the organelle genome and the nuclear genome of </a:t>
            </a:r>
            <a:r>
              <a:rPr kumimoji="0" lang="en-US" altLang="zh-CN" sz="16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A. longiglumis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has undergone a continuous and dynamic evolutionary process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140213" y="3442765"/>
            <a:ext cx="3411313" cy="255454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Genome length 548 kb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1200" cap="none" spc="-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Multiple branches,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supported by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_GB2312" panose="02010609030101010101" pitchFamily="49" charset="-122"/>
                <a:cs typeface="Arial" panose="020B0604020202020204" pitchFamily="34" charset="0"/>
              </a:rPr>
              <a:t>single Nanopore reads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1200" cap="none" spc="-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_GB2312" panose="0201060903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-Narrow" pitchFamily="2" charset="0"/>
                <a:ea typeface="楷体_GB2312" panose="02010609030101010101" pitchFamily="49" charset="-122"/>
                <a:cs typeface="Arial" panose="020B0604020202020204" pitchFamily="34" charset="0"/>
              </a:rPr>
              <a:t>Complex, repeat-mediated structure</a:t>
            </a:r>
            <a:endParaRPr kumimoji="0" lang="zh-CN" altLang="en-US" sz="2000" b="1" i="0" u="none" strike="noStrike" kern="1200" cap="none" spc="-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-Narrow" pitchFamily="2" charset="0"/>
              <a:ea typeface="楷体_GB2312" panose="0201060903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61315" y="52651"/>
            <a:ext cx="4674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rPr>
              <a:t>Avena longiglumis</a:t>
            </a:r>
            <a:endParaRPr kumimoji="0" lang="zh-CN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35463C8-C7F4-45A3-976F-D1571A9A7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154" y="574218"/>
            <a:ext cx="3959499" cy="4103069"/>
          </a:xfrm>
          <a:prstGeom prst="rect">
            <a:avLst/>
          </a:prstGeom>
        </p:spPr>
      </p:pic>
      <p:pic>
        <p:nvPicPr>
          <p:cNvPr id="2" name="图片 7">
            <a:extLst>
              <a:ext uri="{FF2B5EF4-FFF2-40B4-BE49-F238E27FC236}">
                <a16:creationId xmlns:a16="http://schemas.microsoft.com/office/drawing/2014/main" id="{870EC415-8759-3570-C6BE-E60624FCDE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r="8628" b="54856"/>
          <a:stretch/>
        </p:blipFill>
        <p:spPr bwMode="auto">
          <a:xfrm>
            <a:off x="6560420" y="1796045"/>
            <a:ext cx="5688149" cy="434259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AC8DB4-2EF6-0457-907B-BD35E51D2412}"/>
              </a:ext>
            </a:extLst>
          </p:cNvPr>
          <p:cNvSpPr/>
          <p:nvPr/>
        </p:nvSpPr>
        <p:spPr>
          <a:xfrm>
            <a:off x="3149108" y="596440"/>
            <a:ext cx="3411312" cy="28933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9247A3-D4B7-4623-8092-B008F7BEC515}"/>
              </a:ext>
            </a:extLst>
          </p:cNvPr>
          <p:cNvSpPr txBox="1"/>
          <p:nvPr/>
        </p:nvSpPr>
        <p:spPr>
          <a:xfrm>
            <a:off x="3524896" y="1027428"/>
            <a:ext cx="26597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PromethION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R9.4.1 flow cell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49.6 Gb of sequence in 2,131,575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reads were obtained</a:t>
            </a:r>
          </a:p>
        </p:txBody>
      </p:sp>
    </p:spTree>
    <p:extLst>
      <p:ext uri="{BB962C8B-B14F-4D97-AF65-F5344CB8AC3E}">
        <p14:creationId xmlns:p14="http://schemas.microsoft.com/office/powerpoint/2010/main" val="1718630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1C325-1630-9FF2-498C-6FDD04E5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close-up of a scientific presentation&#10;&#10;AI-generated content may be incorrect.">
            <a:extLst>
              <a:ext uri="{FF2B5EF4-FFF2-40B4-BE49-F238E27FC236}">
                <a16:creationId xmlns:a16="http://schemas.microsoft.com/office/drawing/2014/main" id="{F8BBA7F5-1AE6-F15E-BF08-C88B119C6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242" y="-113415"/>
            <a:ext cx="8722520" cy="1138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23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1BE636-A986-9DD0-1E07-FDDE580EC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t="44938" r="18706" b="3714"/>
          <a:stretch>
            <a:fillRect/>
          </a:stretch>
        </p:blipFill>
        <p:spPr>
          <a:xfrm>
            <a:off x="6557386" y="94414"/>
            <a:ext cx="5448348" cy="6285879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670EBD54-41F2-2FD4-5C44-A7AB81E7B0C4}"/>
              </a:ext>
            </a:extLst>
          </p:cNvPr>
          <p:cNvSpPr txBox="1"/>
          <p:nvPr/>
        </p:nvSpPr>
        <p:spPr>
          <a:xfrm>
            <a:off x="277848" y="31575"/>
            <a:ext cx="8775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Musella </a:t>
            </a:r>
            <a:r>
              <a:rPr kumimoji="0" lang="en-GB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lasiocarpa</a:t>
            </a: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: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t2t assembly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of haplotypes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76AC29-5851-1680-F97F-024D4077DED3}"/>
              </a:ext>
            </a:extLst>
          </p:cNvPr>
          <p:cNvSpPr txBox="1"/>
          <p:nvPr/>
        </p:nvSpPr>
        <p:spPr>
          <a:xfrm>
            <a:off x="11220616" y="6443132"/>
            <a:ext cx="1174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PlotSR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907D8-1981-1061-DF0F-4EBC214AE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t="3363" r="5721" b="55927"/>
          <a:stretch>
            <a:fillRect/>
          </a:stretch>
        </p:blipFill>
        <p:spPr>
          <a:xfrm>
            <a:off x="186266" y="1423059"/>
            <a:ext cx="6336488" cy="49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464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6135-26ED-65BC-38F3-4CF6D42D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062C4-3AD3-7EE7-4C99-292A5FD3610F}"/>
              </a:ext>
            </a:extLst>
          </p:cNvPr>
          <p:cNvSpPr/>
          <p:nvPr/>
        </p:nvSpPr>
        <p:spPr>
          <a:xfrm>
            <a:off x="7981589" y="10016088"/>
            <a:ext cx="353504" cy="784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22FDD9-9C72-A9F2-A6E0-E08210E0839C}"/>
              </a:ext>
            </a:extLst>
          </p:cNvPr>
          <p:cNvGrpSpPr/>
          <p:nvPr/>
        </p:nvGrpSpPr>
        <p:grpSpPr>
          <a:xfrm>
            <a:off x="279845" y="2381691"/>
            <a:ext cx="8937122" cy="468621"/>
            <a:chOff x="193987" y="10124329"/>
            <a:chExt cx="8937122" cy="46862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78E6F54-69CE-E5B8-79E6-3332B029E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3987" y="10124329"/>
              <a:ext cx="8937122" cy="46417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EDD8D3-C653-CF81-8D0D-1AE64268E52F}"/>
                </a:ext>
              </a:extLst>
            </p:cNvPr>
            <p:cNvSpPr txBox="1"/>
            <p:nvPr/>
          </p:nvSpPr>
          <p:spPr>
            <a:xfrm>
              <a:off x="8168227" y="10223618"/>
              <a:ext cx="503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</a:rPr>
                <a:t>Mb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881C4E-4C7A-B43A-1589-0E53AA68E00F}"/>
              </a:ext>
            </a:extLst>
          </p:cNvPr>
          <p:cNvGrpSpPr/>
          <p:nvPr/>
        </p:nvGrpSpPr>
        <p:grpSpPr>
          <a:xfrm>
            <a:off x="10568862" y="1506022"/>
            <a:ext cx="1138069" cy="369332"/>
            <a:chOff x="10600612" y="56377"/>
            <a:chExt cx="1138069" cy="3693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A1ADFF8-745C-4F9F-1526-84AE7906FDEF}"/>
                </a:ext>
              </a:extLst>
            </p:cNvPr>
            <p:cNvSpPr/>
            <p:nvPr/>
          </p:nvSpPr>
          <p:spPr>
            <a:xfrm>
              <a:off x="10600612" y="194971"/>
              <a:ext cx="360040" cy="1514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DE8037-D2A8-08EF-2CBF-A3D53102C078}"/>
                </a:ext>
              </a:extLst>
            </p:cNvPr>
            <p:cNvSpPr txBox="1"/>
            <p:nvPr/>
          </p:nvSpPr>
          <p:spPr>
            <a:xfrm>
              <a:off x="10968918" y="56377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</a:rPr>
                <a:t>Mlcen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D9292A9-5AFF-5D16-143A-295122CFEB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790"/>
          <a:stretch/>
        </p:blipFill>
        <p:spPr>
          <a:xfrm>
            <a:off x="10294244" y="354688"/>
            <a:ext cx="1584176" cy="118230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48ED569-0E38-DDD6-502D-E24C78FB0240}"/>
              </a:ext>
            </a:extLst>
          </p:cNvPr>
          <p:cNvGrpSpPr/>
          <p:nvPr/>
        </p:nvGrpSpPr>
        <p:grpSpPr>
          <a:xfrm>
            <a:off x="41405" y="232546"/>
            <a:ext cx="9055315" cy="2002319"/>
            <a:chOff x="85088" y="2515964"/>
            <a:chExt cx="9055315" cy="200231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4D9ECE-D9E2-4033-E51D-7306F7096841}"/>
                </a:ext>
              </a:extLst>
            </p:cNvPr>
            <p:cNvGrpSpPr/>
            <p:nvPr/>
          </p:nvGrpSpPr>
          <p:grpSpPr>
            <a:xfrm>
              <a:off x="323528" y="2515964"/>
              <a:ext cx="8816875" cy="2002319"/>
              <a:chOff x="171382" y="3715196"/>
              <a:chExt cx="8816875" cy="200231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2F504E63-8C94-6A2E-D0C7-694331BB66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71382" y="4175745"/>
                <a:ext cx="8816875" cy="1296144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287FCF9-1CC0-89CE-0910-0C87B90C11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V="1">
                <a:off x="669336" y="3715196"/>
                <a:ext cx="7431056" cy="563248"/>
              </a:xfrm>
              <a:prstGeom prst="rect">
                <a:avLst/>
              </a:prstGeom>
            </p:spPr>
          </p:pic>
          <p:pic>
            <p:nvPicPr>
              <p:cNvPr id="14" name="Content Placeholder 5">
                <a:extLst>
                  <a:ext uri="{FF2B5EF4-FFF2-40B4-BE49-F238E27FC236}">
                    <a16:creationId xmlns:a16="http://schemas.microsoft.com/office/drawing/2014/main" id="{A2D498FD-B07F-5DFA-6BB3-6497216156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1098" y="5456817"/>
                <a:ext cx="7560000" cy="260698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B5D6D6-C780-2642-E74A-33889DECFB5D}"/>
                  </a:ext>
                </a:extLst>
              </p:cNvPr>
              <p:cNvSpPr txBox="1"/>
              <p:nvPr/>
            </p:nvSpPr>
            <p:spPr>
              <a:xfrm>
                <a:off x="8100392" y="4538143"/>
                <a:ext cx="7104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1705"/>
                    </a:solidFill>
                    <a:effectLst/>
                    <a:uLnTx/>
                    <a:uFillTx/>
                    <a:latin typeface="等线"/>
                    <a:ea typeface="+mn-ea"/>
                    <a:cs typeface="+mn-cs"/>
                  </a:rPr>
                  <a:t>45S 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480929-44B2-6BDE-AB5D-1D4C6B0F06B6}"/>
                </a:ext>
              </a:extLst>
            </p:cNvPr>
            <p:cNvSpPr txBox="1"/>
            <p:nvPr/>
          </p:nvSpPr>
          <p:spPr>
            <a:xfrm>
              <a:off x="85088" y="3455308"/>
              <a:ext cx="64216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Ins="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MLA08</a:t>
              </a:r>
            </a:p>
          </p:txBody>
        </p:sp>
      </p:grpSp>
      <p:pic>
        <p:nvPicPr>
          <p:cNvPr id="3074" name="Picture 2" descr="Image preview">
            <a:extLst>
              <a:ext uri="{FF2B5EF4-FFF2-40B4-BE49-F238E27FC236}">
                <a16:creationId xmlns:a16="http://schemas.microsoft.com/office/drawing/2014/main" id="{F3EEA361-75D3-5408-079D-702C7F681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8568" y="3413237"/>
            <a:ext cx="7358417" cy="299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9B8D8C2-1078-B421-B8C8-718B6D9789C9}"/>
              </a:ext>
            </a:extLst>
          </p:cNvPr>
          <p:cNvCxnSpPr>
            <a:cxnSpLocks/>
          </p:cNvCxnSpPr>
          <p:nvPr/>
        </p:nvCxnSpPr>
        <p:spPr>
          <a:xfrm>
            <a:off x="1733384" y="2018658"/>
            <a:ext cx="842889" cy="12661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2C16305-FBA6-7A0B-C402-D4D77920286D}"/>
              </a:ext>
            </a:extLst>
          </p:cNvPr>
          <p:cNvSpPr txBox="1"/>
          <p:nvPr/>
        </p:nvSpPr>
        <p:spPr>
          <a:xfrm>
            <a:off x="2695493" y="2993238"/>
            <a:ext cx="285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Position MLA08.2/6,129,900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0CF0DF-2F33-D426-F4D6-E63ED59B40AF}"/>
              </a:ext>
            </a:extLst>
          </p:cNvPr>
          <p:cNvSpPr txBox="1"/>
          <p:nvPr/>
        </p:nvSpPr>
        <p:spPr>
          <a:xfrm>
            <a:off x="8919306" y="3536865"/>
            <a:ext cx="30688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Rearrangements often involve repetitive sequences, in particular retroelements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4794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2B15-8AFB-F081-6A5B-05DBE680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E673F-EFFA-3E95-C5F0-1F2541EE1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872" y="0"/>
            <a:ext cx="8886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256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1" y="3861048"/>
            <a:ext cx="4067943" cy="2996952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Whole genome survey sequencing</a:t>
            </a:r>
          </a:p>
          <a:p>
            <a:r>
              <a:rPr lang="en-GB" sz="2400" dirty="0">
                <a:solidFill>
                  <a:schemeClr val="bg1"/>
                </a:solidFill>
              </a:rPr>
              <a:t>2x150bp Illumina </a:t>
            </a:r>
            <a:r>
              <a:rPr lang="en-GB" sz="2400" dirty="0" err="1">
                <a:solidFill>
                  <a:schemeClr val="bg1"/>
                </a:solidFill>
              </a:rPr>
              <a:t>HiSeq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r>
              <a:rPr lang="en-GB" sz="2400" dirty="0">
                <a:solidFill>
                  <a:schemeClr val="bg1"/>
                </a:solidFill>
              </a:rPr>
              <a:t>Five animals</a:t>
            </a:r>
          </a:p>
          <a:p>
            <a:r>
              <a:rPr lang="en-GB" sz="2400" dirty="0">
                <a:solidFill>
                  <a:schemeClr val="bg1"/>
                </a:solidFill>
              </a:rPr>
              <a:t>Each c. 6 Gb, 2x genome coverage, 44million reads</a:t>
            </a:r>
          </a:p>
        </p:txBody>
      </p:sp>
      <p:pic>
        <p:nvPicPr>
          <p:cNvPr id="4" name="Picture 2" descr="\\uol.le.ac.uk\root\staff\home\s\sim10\Desktop Files\maraz\project\20150121_1258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4" t="11542" r="13881" b="2885"/>
          <a:stretch/>
        </p:blipFill>
        <p:spPr bwMode="auto">
          <a:xfrm>
            <a:off x="1383896" y="-27382"/>
            <a:ext cx="4496080" cy="374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uol.le.ac.uk\root\staff\home\s\sim10\Desktop Files\maraz\bamarne\20150121_175209.jpg"/>
          <p:cNvPicPr>
            <a:picLocks noChangeAspect="1" noChangeArrowheads="1"/>
          </p:cNvPicPr>
          <p:nvPr/>
        </p:nvPicPr>
        <p:blipFill rotWithShape="1">
          <a:blip r:embed="rId3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t="19702" r="6737"/>
          <a:stretch/>
        </p:blipFill>
        <p:spPr bwMode="auto">
          <a:xfrm>
            <a:off x="5875188" y="-6236"/>
            <a:ext cx="4792812" cy="365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54957" y="2810567"/>
            <a:ext cx="1146437" cy="400091"/>
          </a:xfrm>
          <a:prstGeom prst="rect">
            <a:avLst/>
          </a:prstGeom>
        </p:spPr>
        <p:txBody>
          <a:bodyPr wrap="none" lIns="91425" tIns="45711" rIns="91425" bIns="45711">
            <a:spAutoFit/>
          </a:bodyPr>
          <a:lstStyle/>
          <a:p>
            <a:pPr defTabSz="914249"/>
            <a:r>
              <a:rPr lang="en-GB" sz="2000" b="1" dirty="0" err="1">
                <a:solidFill>
                  <a:prstClr val="white"/>
                </a:solidFill>
                <a:latin typeface="Calibri"/>
              </a:rPr>
              <a:t>Hamdani</a:t>
            </a:r>
            <a:endParaRPr lang="en-GB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3232" y="3247162"/>
            <a:ext cx="1065261" cy="461647"/>
          </a:xfrm>
          <a:prstGeom prst="rect">
            <a:avLst/>
          </a:prstGeom>
        </p:spPr>
        <p:txBody>
          <a:bodyPr wrap="none" lIns="91425" tIns="45711" rIns="91425" bIns="45711">
            <a:spAutoFit/>
          </a:bodyPr>
          <a:lstStyle/>
          <a:p>
            <a:pPr defTabSz="914249"/>
            <a:r>
              <a:rPr lang="en-GB" sz="2400" b="1" dirty="0" err="1">
                <a:solidFill>
                  <a:prstClr val="white"/>
                </a:solidFill>
                <a:latin typeface="Calibri"/>
              </a:rPr>
              <a:t>Karadi</a:t>
            </a:r>
            <a:r>
              <a:rPr lang="en-GB" sz="2400" b="1" dirty="0">
                <a:solidFill>
                  <a:prstClr val="white"/>
                </a:solidFill>
                <a:latin typeface="Calibri"/>
              </a:rPr>
              <a:t> </a:t>
            </a: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583" t="6378"/>
          <a:stretch/>
        </p:blipFill>
        <p:spPr>
          <a:xfrm>
            <a:off x="5591944" y="3284984"/>
            <a:ext cx="5096289" cy="357301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8DEC-DCE1-4834-AB38-1FFCE35AE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93E1F-9EA6-49FE-8357-B2BE3D460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879A1D-8F27-459A-BBA1-76C1775756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769"/>
          <a:stretch/>
        </p:blipFill>
        <p:spPr>
          <a:xfrm>
            <a:off x="1072117" y="0"/>
            <a:ext cx="9664339" cy="55295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EE5AC1-C030-9CA9-703D-F32A9406D1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1" t="59757" r="-3191" b="23501"/>
          <a:stretch/>
        </p:blipFill>
        <p:spPr>
          <a:xfrm>
            <a:off x="2384552" y="5593178"/>
            <a:ext cx="5956366" cy="963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A73CAD-025F-2C7D-3471-4354C892089C}"/>
              </a:ext>
            </a:extLst>
          </p:cNvPr>
          <p:cNvSpPr txBox="1"/>
          <p:nvPr/>
        </p:nvSpPr>
        <p:spPr>
          <a:xfrm>
            <a:off x="10495061" y="6371819"/>
            <a:ext cx="169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Sarbast Mustafa</a:t>
            </a:r>
          </a:p>
        </p:txBody>
      </p:sp>
    </p:spTree>
    <p:extLst>
      <p:ext uri="{BB962C8B-B14F-4D97-AF65-F5344CB8AC3E}">
        <p14:creationId xmlns:p14="http://schemas.microsoft.com/office/powerpoint/2010/main" val="17603528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6731C-7FDC-4D5E-AB17-137ED7F18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52318-CA32-47EC-87C4-6814B1C8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E6D66B-F616-4CD9-B6D7-9DF499E1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89"/>
            <a:ext cx="12192000" cy="4220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4EB04F-1AA8-4516-A55B-7D1D7DE0442D}"/>
              </a:ext>
            </a:extLst>
          </p:cNvPr>
          <p:cNvSpPr txBox="1"/>
          <p:nvPr/>
        </p:nvSpPr>
        <p:spPr>
          <a:xfrm>
            <a:off x="1484925" y="4408997"/>
            <a:ext cx="92221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Mitogenome sequence probes</a:t>
            </a:r>
            <a:r>
              <a:rPr lang="en-GB" sz="2800" dirty="0"/>
              <a:t> on chromosomes of sheep (2n=54)</a:t>
            </a:r>
          </a:p>
          <a:p>
            <a:pPr algn="ctr"/>
            <a:endParaRPr lang="en-GB" sz="2800" dirty="0"/>
          </a:p>
          <a:p>
            <a:pPr algn="ctr"/>
            <a:r>
              <a:rPr lang="en-GB" sz="2800" i="1" dirty="0"/>
              <a:t>Elymus </a:t>
            </a:r>
            <a:r>
              <a:rPr lang="en-GB" sz="2800" dirty="0"/>
              <a:t>forage grass: </a:t>
            </a:r>
            <a:r>
              <a:rPr lang="en-GB" sz="2800" dirty="0" err="1"/>
              <a:t>Heteroplasmy</a:t>
            </a:r>
            <a:endParaRPr lang="en-GB" sz="2800" dirty="0"/>
          </a:p>
          <a:p>
            <a:pPr algn="ctr"/>
            <a:r>
              <a:rPr lang="en-GB" sz="2800" dirty="0"/>
              <a:t>Sheep: NUMT – Nuclear-Mitochondrial Transfer</a:t>
            </a:r>
          </a:p>
        </p:txBody>
      </p:sp>
    </p:spTree>
    <p:extLst>
      <p:ext uri="{BB962C8B-B14F-4D97-AF65-F5344CB8AC3E}">
        <p14:creationId xmlns:p14="http://schemas.microsoft.com/office/powerpoint/2010/main" val="1061897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47CC1-7F1C-4B1E-8276-21197406C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E26FE-1B7D-42AA-BE08-7CF46B185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D5C8D-8918-4E6E-8DE8-53EA54985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573" t="21311" r="12613" b="30150"/>
          <a:stretch/>
        </p:blipFill>
        <p:spPr>
          <a:xfrm>
            <a:off x="0" y="0"/>
            <a:ext cx="10515600" cy="68968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988FC0-53BA-AD48-140E-C4532AA710A7}"/>
              </a:ext>
            </a:extLst>
          </p:cNvPr>
          <p:cNvSpPr txBox="1"/>
          <p:nvPr/>
        </p:nvSpPr>
        <p:spPr>
          <a:xfrm rot="5400000">
            <a:off x="8202430" y="2868432"/>
            <a:ext cx="67788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Ran Li, PHH, et al., 2023. A sheep pangenome reveals the spectrum of structural variations and their effects on tail phenotypes</a:t>
            </a:r>
          </a:p>
        </p:txBody>
      </p:sp>
    </p:spTree>
    <p:extLst>
      <p:ext uri="{BB962C8B-B14F-4D97-AF65-F5344CB8AC3E}">
        <p14:creationId xmlns:p14="http://schemas.microsoft.com/office/powerpoint/2010/main" val="36269997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23D3C-D052-4CCB-9254-CD03AB5A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9FB61-3B91-40D2-831B-3A5E6756D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5A00C5-11C6-4968-AC1F-1FF9166BAA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57" t="22209" r="12865" b="18764"/>
          <a:stretch/>
        </p:blipFill>
        <p:spPr>
          <a:xfrm>
            <a:off x="0" y="-42530"/>
            <a:ext cx="10890225" cy="85060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753BC9-DA6C-E6B1-0693-C58B3D05595F}"/>
              </a:ext>
            </a:extLst>
          </p:cNvPr>
          <p:cNvSpPr txBox="1"/>
          <p:nvPr/>
        </p:nvSpPr>
        <p:spPr>
          <a:xfrm>
            <a:off x="1301775" y="-4207"/>
            <a:ext cx="9734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 novel insertion in the 5′ untranslated region (5′ UTR) of HOXB13 is found in fat/long-tailed sheep</a:t>
            </a:r>
          </a:p>
        </p:txBody>
      </p:sp>
    </p:spTree>
    <p:extLst>
      <p:ext uri="{BB962C8B-B14F-4D97-AF65-F5344CB8AC3E}">
        <p14:creationId xmlns:p14="http://schemas.microsoft.com/office/powerpoint/2010/main" val="24650498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118360" y="172909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solidFill>
                  <a:srgbClr val="35F78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5S rDNA </a:t>
            </a:r>
            <a:r>
              <a:rPr lang="en-US" altLang="zh-CN" b="1" dirty="0">
                <a:latin typeface="Arial" panose="020B0604020202020204" pitchFamily="34" charset="0"/>
                <a:cs typeface="Times New Roman" panose="02020603050405020304" pitchFamily="18" charset="0"/>
              </a:rPr>
              <a:t>and </a:t>
            </a:r>
            <a:r>
              <a:rPr lang="zh-CN" altLang="en-US" b="1" dirty="0">
                <a:solidFill>
                  <a:srgbClr val="F71F6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45S rDNA</a:t>
            </a:r>
            <a:endParaRPr lang="zh-CN" altLang="en-US" b="1" dirty="0">
              <a:solidFill>
                <a:srgbClr val="F71F61"/>
              </a:solidFill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681" y="1303870"/>
            <a:ext cx="5420344" cy="3870000"/>
          </a:xfrm>
        </p:spPr>
      </p:pic>
      <p:cxnSp>
        <p:nvCxnSpPr>
          <p:cNvPr id="8" name="直接箭头连接符 7"/>
          <p:cNvCxnSpPr/>
          <p:nvPr/>
        </p:nvCxnSpPr>
        <p:spPr>
          <a:xfrm flipH="1">
            <a:off x="697936" y="3202229"/>
            <a:ext cx="165664" cy="431800"/>
          </a:xfrm>
          <a:prstGeom prst="straightConnector1">
            <a:avLst/>
          </a:prstGeom>
          <a:ln w="28575">
            <a:solidFill>
              <a:srgbClr val="35F7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1338616" y="3634029"/>
            <a:ext cx="0" cy="345440"/>
          </a:xfrm>
          <a:prstGeom prst="straightConnector1">
            <a:avLst/>
          </a:prstGeom>
          <a:ln w="28575">
            <a:solidFill>
              <a:srgbClr val="35F7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4589455" y="3984360"/>
            <a:ext cx="348544" cy="241300"/>
          </a:xfrm>
          <a:prstGeom prst="straightConnector1">
            <a:avLst/>
          </a:prstGeom>
          <a:ln w="28575">
            <a:solidFill>
              <a:srgbClr val="E022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416433" y="4648140"/>
            <a:ext cx="447292" cy="0"/>
          </a:xfrm>
          <a:prstGeom prst="straightConnector1">
            <a:avLst/>
          </a:prstGeom>
          <a:ln w="28575">
            <a:solidFill>
              <a:srgbClr val="E022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cxnSpLocks/>
          </p:cNvCxnSpPr>
          <p:nvPr/>
        </p:nvCxnSpPr>
        <p:spPr>
          <a:xfrm flipV="1">
            <a:off x="3015843" y="4908364"/>
            <a:ext cx="503815" cy="97328"/>
          </a:xfrm>
          <a:prstGeom prst="straightConnector1">
            <a:avLst/>
          </a:prstGeom>
          <a:ln w="28575">
            <a:solidFill>
              <a:srgbClr val="E022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3467019" y="3806750"/>
            <a:ext cx="348544" cy="241300"/>
          </a:xfrm>
          <a:prstGeom prst="straightConnector1">
            <a:avLst/>
          </a:prstGeom>
          <a:ln w="28575">
            <a:solidFill>
              <a:srgbClr val="E022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62960" y="2846630"/>
            <a:ext cx="133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5F78A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  <a:sym typeface="Arial"/>
              </a:rPr>
              <a:t>5S rDNA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5F78A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  <a:sym typeface="Arial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41502" y="4636359"/>
            <a:ext cx="1480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2205A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  <a:sym typeface="Arial"/>
              </a:rPr>
              <a:t>45S rDNA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D2205A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  <a:sym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FAAA30-8D59-9639-0659-2D40AF58AC2B}"/>
              </a:ext>
            </a:extLst>
          </p:cNvPr>
          <p:cNvSpPr txBox="1"/>
          <p:nvPr/>
        </p:nvSpPr>
        <p:spPr>
          <a:xfrm>
            <a:off x="241621" y="1304528"/>
            <a:ext cx="259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rPr>
              <a:t>Musella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rPr>
              <a:t>lasiocarpa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Arial"/>
              <a:sym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AB915A-E62D-F7D8-371E-9E2391B69D57}"/>
              </a:ext>
            </a:extLst>
          </p:cNvPr>
          <p:cNvGrpSpPr/>
          <p:nvPr/>
        </p:nvGrpSpPr>
        <p:grpSpPr>
          <a:xfrm>
            <a:off x="6203789" y="945783"/>
            <a:ext cx="1360714" cy="2226935"/>
            <a:chOff x="5867462" y="1022476"/>
            <a:chExt cx="1360714" cy="222693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6921CF7-8BB9-97FE-DE50-1BBE85D1FB17}"/>
                </a:ext>
              </a:extLst>
            </p:cNvPr>
            <p:cNvGrpSpPr/>
            <p:nvPr/>
          </p:nvGrpSpPr>
          <p:grpSpPr>
            <a:xfrm flipV="1">
              <a:off x="6132766" y="1429079"/>
              <a:ext cx="252000" cy="1820331"/>
              <a:chOff x="5436096" y="1140413"/>
              <a:chExt cx="252000" cy="1820331"/>
            </a:xfrm>
            <a:solidFill>
              <a:schemeClr val="bg1">
                <a:lumMod val="50000"/>
              </a:schemeClr>
            </a:solidFill>
          </p:grpSpPr>
          <p:sp>
            <p:nvSpPr>
              <p:cNvPr id="53" name="Rounded Rectangle 48">
                <a:extLst>
                  <a:ext uri="{FF2B5EF4-FFF2-40B4-BE49-F238E27FC236}">
                    <a16:creationId xmlns:a16="http://schemas.microsoft.com/office/drawing/2014/main" id="{A21EDC29-6EC7-DDDE-4F37-FBF4BABC6B11}"/>
                  </a:ext>
                </a:extLst>
              </p:cNvPr>
              <p:cNvSpPr/>
              <p:nvPr/>
            </p:nvSpPr>
            <p:spPr>
              <a:xfrm>
                <a:off x="5436096" y="1140413"/>
                <a:ext cx="252000" cy="7416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4" name="Rounded Rectangle 49">
                <a:extLst>
                  <a:ext uri="{FF2B5EF4-FFF2-40B4-BE49-F238E27FC236}">
                    <a16:creationId xmlns:a16="http://schemas.microsoft.com/office/drawing/2014/main" id="{9D136D6D-DADF-F980-7B7D-8863761D5036}"/>
                  </a:ext>
                </a:extLst>
              </p:cNvPr>
              <p:cNvSpPr/>
              <p:nvPr/>
            </p:nvSpPr>
            <p:spPr>
              <a:xfrm>
                <a:off x="5436096" y="1927544"/>
                <a:ext cx="252000" cy="10332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55" name="Rounded Rectangle 63">
              <a:extLst>
                <a:ext uri="{FF2B5EF4-FFF2-40B4-BE49-F238E27FC236}">
                  <a16:creationId xmlns:a16="http://schemas.microsoft.com/office/drawing/2014/main" id="{BE6E695E-24E3-7E30-FAD0-9485081B4F6F}"/>
                </a:ext>
              </a:extLst>
            </p:cNvPr>
            <p:cNvSpPr/>
            <p:nvPr/>
          </p:nvSpPr>
          <p:spPr>
            <a:xfrm flipV="1">
              <a:off x="6706428" y="2315284"/>
              <a:ext cx="252000" cy="6516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  <p:sp>
          <p:nvSpPr>
            <p:cNvPr id="56" name="Rounded Rectangle 64">
              <a:extLst>
                <a:ext uri="{FF2B5EF4-FFF2-40B4-BE49-F238E27FC236}">
                  <a16:creationId xmlns:a16="http://schemas.microsoft.com/office/drawing/2014/main" id="{A74BD299-C798-BC25-E38B-1E5E291B6349}"/>
                </a:ext>
              </a:extLst>
            </p:cNvPr>
            <p:cNvSpPr/>
            <p:nvPr/>
          </p:nvSpPr>
          <p:spPr>
            <a:xfrm flipV="1">
              <a:off x="6706428" y="1429079"/>
              <a:ext cx="252000" cy="8424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  <p:sp>
          <p:nvSpPr>
            <p:cNvPr id="57" name="Rounded Rectangle 101">
              <a:extLst>
                <a:ext uri="{FF2B5EF4-FFF2-40B4-BE49-F238E27FC236}">
                  <a16:creationId xmlns:a16="http://schemas.microsoft.com/office/drawing/2014/main" id="{61475BD2-3B68-533B-E6AB-8BAE0F1EE81B}"/>
                </a:ext>
              </a:extLst>
            </p:cNvPr>
            <p:cNvSpPr/>
            <p:nvPr/>
          </p:nvSpPr>
          <p:spPr>
            <a:xfrm>
              <a:off x="6706428" y="1512811"/>
              <a:ext cx="252000" cy="180000"/>
            </a:xfrm>
            <a:prstGeom prst="roundRect">
              <a:avLst/>
            </a:prstGeom>
            <a:solidFill>
              <a:srgbClr val="F71F6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5C4EB3F-9A6B-D481-E7A2-15D17F41E5E6}"/>
                </a:ext>
              </a:extLst>
            </p:cNvPr>
            <p:cNvGrpSpPr/>
            <p:nvPr/>
          </p:nvGrpSpPr>
          <p:grpSpPr>
            <a:xfrm>
              <a:off x="6133089" y="2767064"/>
              <a:ext cx="248400" cy="245200"/>
              <a:chOff x="3779912" y="5301208"/>
              <a:chExt cx="143026" cy="176122"/>
            </a:xfrm>
            <a:solidFill>
              <a:schemeClr val="bg1">
                <a:lumMod val="5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5C8ECAE-8AA5-212A-A65C-95F3B855EB8C}"/>
                  </a:ext>
                </a:extLst>
              </p:cNvPr>
              <p:cNvSpPr/>
              <p:nvPr/>
            </p:nvSpPr>
            <p:spPr>
              <a:xfrm>
                <a:off x="3779912" y="5301208"/>
                <a:ext cx="143026" cy="16827"/>
              </a:xfrm>
              <a:prstGeom prst="rect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1352E13-9FF3-366A-5545-F78CC69FA219}"/>
                  </a:ext>
                </a:extLst>
              </p:cNvPr>
              <p:cNvSpPr/>
              <p:nvPr/>
            </p:nvSpPr>
            <p:spPr>
              <a:xfrm>
                <a:off x="3779912" y="5344984"/>
                <a:ext cx="143026" cy="14723"/>
              </a:xfrm>
              <a:prstGeom prst="rect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24409B8-CBCC-8598-A327-296576882789}"/>
                  </a:ext>
                </a:extLst>
              </p:cNvPr>
              <p:cNvSpPr/>
              <p:nvPr/>
            </p:nvSpPr>
            <p:spPr>
              <a:xfrm>
                <a:off x="3779912" y="5380911"/>
                <a:ext cx="143026" cy="12620"/>
              </a:xfrm>
              <a:prstGeom prst="rect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37A97C8-BC21-C26E-836D-5FDC7AF18A59}"/>
                  </a:ext>
                </a:extLst>
              </p:cNvPr>
              <p:cNvSpPr/>
              <p:nvPr/>
            </p:nvSpPr>
            <p:spPr>
              <a:xfrm>
                <a:off x="3779912" y="5420578"/>
                <a:ext cx="143026" cy="12620"/>
              </a:xfrm>
              <a:prstGeom prst="rect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1F58EE8-9C28-D756-9605-2B95E3B5DB72}"/>
                  </a:ext>
                </a:extLst>
              </p:cNvPr>
              <p:cNvSpPr/>
              <p:nvPr/>
            </p:nvSpPr>
            <p:spPr>
              <a:xfrm>
                <a:off x="3779912" y="5462607"/>
                <a:ext cx="143026" cy="14723"/>
              </a:xfrm>
              <a:prstGeom prst="rect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64" name="Rounded Rectangle 101">
              <a:extLst>
                <a:ext uri="{FF2B5EF4-FFF2-40B4-BE49-F238E27FC236}">
                  <a16:creationId xmlns:a16="http://schemas.microsoft.com/office/drawing/2014/main" id="{25839FE6-00D5-76D5-9000-951C48F2AC88}"/>
                </a:ext>
              </a:extLst>
            </p:cNvPr>
            <p:cNvSpPr/>
            <p:nvPr/>
          </p:nvSpPr>
          <p:spPr>
            <a:xfrm>
              <a:off x="6126333" y="3037637"/>
              <a:ext cx="252000" cy="72000"/>
            </a:xfrm>
            <a:prstGeom prst="roundRect">
              <a:avLst/>
            </a:prstGeom>
            <a:solidFill>
              <a:srgbClr val="35F7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  <p:sp>
          <p:nvSpPr>
            <p:cNvPr id="65" name="Rounded Rectangle 101">
              <a:extLst>
                <a:ext uri="{FF2B5EF4-FFF2-40B4-BE49-F238E27FC236}">
                  <a16:creationId xmlns:a16="http://schemas.microsoft.com/office/drawing/2014/main" id="{8158E19B-D2A3-F31C-45B1-9F19439455E5}"/>
                </a:ext>
              </a:extLst>
            </p:cNvPr>
            <p:cNvSpPr/>
            <p:nvPr/>
          </p:nvSpPr>
          <p:spPr>
            <a:xfrm>
              <a:off x="6126333" y="2910637"/>
              <a:ext cx="252000" cy="108000"/>
            </a:xfrm>
            <a:prstGeom prst="roundRect">
              <a:avLst/>
            </a:prstGeom>
            <a:solidFill>
              <a:srgbClr val="35F7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06ABC6D-5736-D17D-50EF-BA726FDCF51F}"/>
                </a:ext>
              </a:extLst>
            </p:cNvPr>
            <p:cNvSpPr txBox="1"/>
            <p:nvPr/>
          </p:nvSpPr>
          <p:spPr>
            <a:xfrm>
              <a:off x="5867462" y="1032636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+mn-ea"/>
                  <a:cs typeface="Arial"/>
                  <a:sym typeface="Arial"/>
                </a:rPr>
                <a:t>eg05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451A014-CB74-848C-85FA-CD41481D08D3}"/>
                </a:ext>
              </a:extLst>
            </p:cNvPr>
            <p:cNvSpPr txBox="1"/>
            <p:nvPr/>
          </p:nvSpPr>
          <p:spPr>
            <a:xfrm>
              <a:off x="6548182" y="1022476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+mn-ea"/>
                  <a:cs typeface="Arial"/>
                  <a:sym typeface="Arial"/>
                </a:rPr>
                <a:t>eg06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C72BF6-4DE8-0D58-3335-EF19DF431A63}"/>
              </a:ext>
            </a:extLst>
          </p:cNvPr>
          <p:cNvGrpSpPr/>
          <p:nvPr/>
        </p:nvGrpSpPr>
        <p:grpSpPr>
          <a:xfrm>
            <a:off x="5930647" y="3411010"/>
            <a:ext cx="2142219" cy="2183729"/>
            <a:chOff x="5440051" y="3846524"/>
            <a:chExt cx="2142218" cy="2183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2490BF2-73B2-EC49-B721-BFEC66C2B84A}"/>
                </a:ext>
              </a:extLst>
            </p:cNvPr>
            <p:cNvGrpSpPr/>
            <p:nvPr/>
          </p:nvGrpSpPr>
          <p:grpSpPr>
            <a:xfrm>
              <a:off x="5440051" y="3849886"/>
              <a:ext cx="673582" cy="2180367"/>
              <a:chOff x="5845404" y="3162409"/>
              <a:chExt cx="673582" cy="2180367"/>
            </a:xfrm>
          </p:grpSpPr>
          <p:sp>
            <p:nvSpPr>
              <p:cNvPr id="31" name="Rounded Rectangle 48">
                <a:extLst>
                  <a:ext uri="{FF2B5EF4-FFF2-40B4-BE49-F238E27FC236}">
                    <a16:creationId xmlns:a16="http://schemas.microsoft.com/office/drawing/2014/main" id="{189D81BD-5559-F4C4-C9F4-7401281E523B}"/>
                  </a:ext>
                </a:extLst>
              </p:cNvPr>
              <p:cNvSpPr/>
              <p:nvPr/>
            </p:nvSpPr>
            <p:spPr>
              <a:xfrm flipV="1">
                <a:off x="6047378" y="4269976"/>
                <a:ext cx="252000" cy="10728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2" name="Rounded Rectangle 49">
                <a:extLst>
                  <a:ext uri="{FF2B5EF4-FFF2-40B4-BE49-F238E27FC236}">
                    <a16:creationId xmlns:a16="http://schemas.microsoft.com/office/drawing/2014/main" id="{DC62B1E6-E29A-1F44-CBBC-A464EE9A9AD4}"/>
                  </a:ext>
                </a:extLst>
              </p:cNvPr>
              <p:cNvSpPr/>
              <p:nvPr/>
            </p:nvSpPr>
            <p:spPr>
              <a:xfrm flipV="1">
                <a:off x="6040351" y="3542828"/>
                <a:ext cx="252000" cy="684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80A361-3B69-AEFF-63AF-41556E1AEE61}"/>
                  </a:ext>
                </a:extLst>
              </p:cNvPr>
              <p:cNvSpPr txBox="1"/>
              <p:nvPr/>
            </p:nvSpPr>
            <p:spPr>
              <a:xfrm>
                <a:off x="5845404" y="3162409"/>
                <a:ext cx="6735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/>
                    <a:ea typeface="+mn-ea"/>
                    <a:cs typeface="Arial"/>
                    <a:sym typeface="Arial"/>
                  </a:rPr>
                  <a:t>ml05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E71663-F900-F2A0-B7E2-0FB201FD99EF}"/>
                  </a:ext>
                </a:extLst>
              </p:cNvPr>
              <p:cNvSpPr/>
              <p:nvPr/>
            </p:nvSpPr>
            <p:spPr>
              <a:xfrm>
                <a:off x="6049713" y="4545497"/>
                <a:ext cx="248400" cy="108000"/>
              </a:xfrm>
              <a:prstGeom prst="rect">
                <a:avLst/>
              </a:prstGeom>
              <a:solidFill>
                <a:srgbClr val="35F78A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35F78A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7C4ADBA-C0A6-1FCF-308B-7886ABFE7BA3}"/>
                </a:ext>
              </a:extLst>
            </p:cNvPr>
            <p:cNvGrpSpPr/>
            <p:nvPr/>
          </p:nvGrpSpPr>
          <p:grpSpPr>
            <a:xfrm>
              <a:off x="6206392" y="3858369"/>
              <a:ext cx="758288" cy="1990885"/>
              <a:chOff x="6206392" y="3858369"/>
              <a:chExt cx="758288" cy="1990885"/>
            </a:xfrm>
          </p:grpSpPr>
          <p:sp>
            <p:nvSpPr>
              <p:cNvPr id="38" name="Rounded Rectangle 63">
                <a:extLst>
                  <a:ext uri="{FF2B5EF4-FFF2-40B4-BE49-F238E27FC236}">
                    <a16:creationId xmlns:a16="http://schemas.microsoft.com/office/drawing/2014/main" id="{D25FDB93-A2FF-25E7-857D-6F4B66FB8FD8}"/>
                  </a:ext>
                </a:extLst>
              </p:cNvPr>
              <p:cNvSpPr/>
              <p:nvPr/>
            </p:nvSpPr>
            <p:spPr>
              <a:xfrm flipV="1">
                <a:off x="6405733" y="5093254"/>
                <a:ext cx="252000" cy="756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9" name="Rounded Rectangle 52">
                <a:extLst>
                  <a:ext uri="{FF2B5EF4-FFF2-40B4-BE49-F238E27FC236}">
                    <a16:creationId xmlns:a16="http://schemas.microsoft.com/office/drawing/2014/main" id="{FB0A1B39-096E-6A60-12FC-E113C4C258C2}"/>
                  </a:ext>
                </a:extLst>
              </p:cNvPr>
              <p:cNvSpPr/>
              <p:nvPr/>
            </p:nvSpPr>
            <p:spPr>
              <a:xfrm flipV="1">
                <a:off x="6405807" y="4368173"/>
                <a:ext cx="252000" cy="684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0" name="Rounded Rectangle 101">
                <a:extLst>
                  <a:ext uri="{FF2B5EF4-FFF2-40B4-BE49-F238E27FC236}">
                    <a16:creationId xmlns:a16="http://schemas.microsoft.com/office/drawing/2014/main" id="{8931B641-FD81-1D17-7301-1264DE6B4AE0}"/>
                  </a:ext>
                </a:extLst>
              </p:cNvPr>
              <p:cNvSpPr/>
              <p:nvPr/>
            </p:nvSpPr>
            <p:spPr>
              <a:xfrm>
                <a:off x="6405691" y="4273598"/>
                <a:ext cx="252000" cy="72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1" name="Rounded Rectangle 101">
                <a:extLst>
                  <a:ext uri="{FF2B5EF4-FFF2-40B4-BE49-F238E27FC236}">
                    <a16:creationId xmlns:a16="http://schemas.microsoft.com/office/drawing/2014/main" id="{3AA1642A-8A4B-07D7-1339-7C16CD3E9FDF}"/>
                  </a:ext>
                </a:extLst>
              </p:cNvPr>
              <p:cNvSpPr/>
              <p:nvPr/>
            </p:nvSpPr>
            <p:spPr>
              <a:xfrm>
                <a:off x="6405733" y="4363517"/>
                <a:ext cx="252000" cy="144000"/>
              </a:xfrm>
              <a:prstGeom prst="roundRect">
                <a:avLst/>
              </a:prstGeom>
              <a:solidFill>
                <a:srgbClr val="F71F6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2" name="Rounded Rectangle 51">
                <a:extLst>
                  <a:ext uri="{FF2B5EF4-FFF2-40B4-BE49-F238E27FC236}">
                    <a16:creationId xmlns:a16="http://schemas.microsoft.com/office/drawing/2014/main" id="{A07E1486-6C61-6322-C7F7-D90010B29F31}"/>
                  </a:ext>
                </a:extLst>
              </p:cNvPr>
              <p:cNvSpPr/>
              <p:nvPr/>
            </p:nvSpPr>
            <p:spPr>
              <a:xfrm flipV="1">
                <a:off x="6405691" y="4525436"/>
                <a:ext cx="252000" cy="144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ADE3EB7-74A6-1471-2867-6FD82C611E77}"/>
                  </a:ext>
                </a:extLst>
              </p:cNvPr>
              <p:cNvSpPr txBox="1"/>
              <p:nvPr/>
            </p:nvSpPr>
            <p:spPr>
              <a:xfrm>
                <a:off x="6206392" y="3858369"/>
                <a:ext cx="758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/>
                    <a:ea typeface="+mn-ea"/>
                    <a:cs typeface="Arial"/>
                    <a:sym typeface="Arial"/>
                  </a:rPr>
                  <a:t>ml06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EE76F7-8F62-C0C5-DFEB-CE2334D7DA98}"/>
                </a:ext>
              </a:extLst>
            </p:cNvPr>
            <p:cNvGrpSpPr/>
            <p:nvPr/>
          </p:nvGrpSpPr>
          <p:grpSpPr>
            <a:xfrm>
              <a:off x="6823981" y="3846524"/>
              <a:ext cx="758288" cy="1924845"/>
              <a:chOff x="6206392" y="3858369"/>
              <a:chExt cx="758288" cy="1924845"/>
            </a:xfrm>
          </p:grpSpPr>
          <p:sp>
            <p:nvSpPr>
              <p:cNvPr id="46" name="Rounded Rectangle 63">
                <a:extLst>
                  <a:ext uri="{FF2B5EF4-FFF2-40B4-BE49-F238E27FC236}">
                    <a16:creationId xmlns:a16="http://schemas.microsoft.com/office/drawing/2014/main" id="{BD6505C8-150A-690E-AF6A-A2338412AE4C}"/>
                  </a:ext>
                </a:extLst>
              </p:cNvPr>
              <p:cNvSpPr/>
              <p:nvPr/>
            </p:nvSpPr>
            <p:spPr>
              <a:xfrm flipV="1">
                <a:off x="6405733" y="5027214"/>
                <a:ext cx="252000" cy="756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7" name="Rounded Rectangle 52">
                <a:extLst>
                  <a:ext uri="{FF2B5EF4-FFF2-40B4-BE49-F238E27FC236}">
                    <a16:creationId xmlns:a16="http://schemas.microsoft.com/office/drawing/2014/main" id="{33E8454A-D0A7-4F5C-52DD-C445B647DCC9}"/>
                  </a:ext>
                </a:extLst>
              </p:cNvPr>
              <p:cNvSpPr/>
              <p:nvPr/>
            </p:nvSpPr>
            <p:spPr>
              <a:xfrm flipV="1">
                <a:off x="6405807" y="4368173"/>
                <a:ext cx="252000" cy="612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8" name="Rounded Rectangle 101">
                <a:extLst>
                  <a:ext uri="{FF2B5EF4-FFF2-40B4-BE49-F238E27FC236}">
                    <a16:creationId xmlns:a16="http://schemas.microsoft.com/office/drawing/2014/main" id="{0E65F5F2-B334-C913-353B-0DBB8673D2CF}"/>
                  </a:ext>
                </a:extLst>
              </p:cNvPr>
              <p:cNvSpPr/>
              <p:nvPr/>
            </p:nvSpPr>
            <p:spPr>
              <a:xfrm>
                <a:off x="6405691" y="4273598"/>
                <a:ext cx="252000" cy="720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9" name="Rounded Rectangle 101">
                <a:extLst>
                  <a:ext uri="{FF2B5EF4-FFF2-40B4-BE49-F238E27FC236}">
                    <a16:creationId xmlns:a16="http://schemas.microsoft.com/office/drawing/2014/main" id="{9DCC311F-D3BF-7D7D-13FB-C997C763CDDC}"/>
                  </a:ext>
                </a:extLst>
              </p:cNvPr>
              <p:cNvSpPr/>
              <p:nvPr/>
            </p:nvSpPr>
            <p:spPr>
              <a:xfrm>
                <a:off x="6405733" y="4363517"/>
                <a:ext cx="252000" cy="144000"/>
              </a:xfrm>
              <a:prstGeom prst="roundRect">
                <a:avLst/>
              </a:prstGeom>
              <a:solidFill>
                <a:srgbClr val="F71F6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0" name="Rounded Rectangle 51">
                <a:extLst>
                  <a:ext uri="{FF2B5EF4-FFF2-40B4-BE49-F238E27FC236}">
                    <a16:creationId xmlns:a16="http://schemas.microsoft.com/office/drawing/2014/main" id="{AB622A16-ADF2-C05C-2F8A-A57B64BA6627}"/>
                  </a:ext>
                </a:extLst>
              </p:cNvPr>
              <p:cNvSpPr/>
              <p:nvPr/>
            </p:nvSpPr>
            <p:spPr>
              <a:xfrm flipV="1">
                <a:off x="6405691" y="4525436"/>
                <a:ext cx="252000" cy="144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7781AB2-AB56-5F7E-4039-622A92F1E3C7}"/>
                  </a:ext>
                </a:extLst>
              </p:cNvPr>
              <p:cNvSpPr txBox="1"/>
              <p:nvPr/>
            </p:nvSpPr>
            <p:spPr>
              <a:xfrm>
                <a:off x="6206392" y="3858369"/>
                <a:ext cx="758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/>
                    <a:ea typeface="+mn-ea"/>
                    <a:cs typeface="Arial"/>
                    <a:sym typeface="Arial"/>
                  </a:rPr>
                  <a:t>ml08</a:t>
                </a:r>
              </a:p>
            </p:txBody>
          </p:sp>
        </p:grp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EF61458-A1F6-2785-27C0-6D4D7F3EC96E}"/>
                </a:ext>
              </a:extLst>
            </p:cNvPr>
            <p:cNvSpPr/>
            <p:nvPr/>
          </p:nvSpPr>
          <p:spPr>
            <a:xfrm>
              <a:off x="5639280" y="5400614"/>
              <a:ext cx="248400" cy="72000"/>
            </a:xfrm>
            <a:prstGeom prst="rect">
              <a:avLst/>
            </a:prstGeom>
            <a:solidFill>
              <a:srgbClr val="35F78A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5F78A"/>
                </a:solidFill>
                <a:effectLst/>
                <a:uLnTx/>
                <a:uFillTx/>
                <a:latin typeface="等线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E55AAE-1806-F52D-8FFC-778B1617783E}"/>
              </a:ext>
            </a:extLst>
          </p:cNvPr>
          <p:cNvGrpSpPr/>
          <p:nvPr/>
        </p:nvGrpSpPr>
        <p:grpSpPr>
          <a:xfrm>
            <a:off x="8257796" y="1223203"/>
            <a:ext cx="3471760" cy="3899028"/>
            <a:chOff x="8044341" y="1917730"/>
            <a:chExt cx="3471760" cy="38990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BAEC228-03A6-16B9-E846-F65C6695519B}"/>
                </a:ext>
              </a:extLst>
            </p:cNvPr>
            <p:cNvGrpSpPr/>
            <p:nvPr/>
          </p:nvGrpSpPr>
          <p:grpSpPr>
            <a:xfrm>
              <a:off x="8044341" y="1917730"/>
              <a:ext cx="3471760" cy="3899028"/>
              <a:chOff x="7858251" y="637531"/>
              <a:chExt cx="3471760" cy="389902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3234737-7E5A-4E35-B63B-153EBA845E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28127"/>
              <a:stretch/>
            </p:blipFill>
            <p:spPr>
              <a:xfrm>
                <a:off x="7878474" y="668430"/>
                <a:ext cx="3451537" cy="3868129"/>
              </a:xfrm>
              <a:prstGeom prst="rect">
                <a:avLst/>
              </a:prstGeom>
            </p:spPr>
          </p:pic>
          <p:cxnSp>
            <p:nvCxnSpPr>
              <p:cNvPr id="6" name="直接箭头连接符 10">
                <a:extLst>
                  <a:ext uri="{FF2B5EF4-FFF2-40B4-BE49-F238E27FC236}">
                    <a16:creationId xmlns:a16="http://schemas.microsoft.com/office/drawing/2014/main" id="{E49D972F-B0D2-9B17-179C-BBA985D63F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5666" y="2017294"/>
                <a:ext cx="377917" cy="73238"/>
              </a:xfrm>
              <a:prstGeom prst="straightConnector1">
                <a:avLst/>
              </a:prstGeom>
              <a:ln w="28575">
                <a:solidFill>
                  <a:srgbClr val="FF170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箭头连接符 13">
                <a:extLst>
                  <a:ext uri="{FF2B5EF4-FFF2-40B4-BE49-F238E27FC236}">
                    <a16:creationId xmlns:a16="http://schemas.microsoft.com/office/drawing/2014/main" id="{6B66EF1A-41B7-7F35-252D-D82BAABD2F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0347" y="2444162"/>
                <a:ext cx="475055" cy="22593"/>
              </a:xfrm>
              <a:prstGeom prst="straightConnector1">
                <a:avLst/>
              </a:prstGeom>
              <a:ln w="28575">
                <a:solidFill>
                  <a:srgbClr val="35F78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箭头连接符 15">
                <a:extLst>
                  <a:ext uri="{FF2B5EF4-FFF2-40B4-BE49-F238E27FC236}">
                    <a16:creationId xmlns:a16="http://schemas.microsoft.com/office/drawing/2014/main" id="{F005FF45-8651-8D72-FE49-9C8B7294C01B}"/>
                  </a:ext>
                </a:extLst>
              </p:cNvPr>
              <p:cNvCxnSpPr/>
              <p:nvPr/>
            </p:nvCxnSpPr>
            <p:spPr>
              <a:xfrm flipH="1" flipV="1">
                <a:off x="10105551" y="2169842"/>
                <a:ext cx="382629" cy="241300"/>
              </a:xfrm>
              <a:prstGeom prst="straightConnector1">
                <a:avLst/>
              </a:prstGeom>
              <a:ln w="28575">
                <a:solidFill>
                  <a:srgbClr val="35F78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23">
                <a:extLst>
                  <a:ext uri="{FF2B5EF4-FFF2-40B4-BE49-F238E27FC236}">
                    <a16:creationId xmlns:a16="http://schemas.microsoft.com/office/drawing/2014/main" id="{59587E19-4CB5-1CAC-9B9D-0F7519758B93}"/>
                  </a:ext>
                </a:extLst>
              </p:cNvPr>
              <p:cNvSpPr txBox="1"/>
              <p:nvPr/>
            </p:nvSpPr>
            <p:spPr>
              <a:xfrm>
                <a:off x="9951938" y="2551668"/>
                <a:ext cx="12648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5F78A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Times New Roman" panose="02020603050405020304" pitchFamily="18" charset="0"/>
                    <a:sym typeface="Arial"/>
                  </a:rPr>
                  <a:t>5S rDNA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5F78A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Arial"/>
                  <a:sym typeface="Arial"/>
                </a:endParaRPr>
              </a:p>
            </p:txBody>
          </p:sp>
          <p:sp>
            <p:nvSpPr>
              <p:cNvPr id="26" name="文本框 23">
                <a:extLst>
                  <a:ext uri="{FF2B5EF4-FFF2-40B4-BE49-F238E27FC236}">
                    <a16:creationId xmlns:a16="http://schemas.microsoft.com/office/drawing/2014/main" id="{7AED1E03-B709-B2EF-31A8-253638942352}"/>
                  </a:ext>
                </a:extLst>
              </p:cNvPr>
              <p:cNvSpPr txBox="1"/>
              <p:nvPr/>
            </p:nvSpPr>
            <p:spPr>
              <a:xfrm>
                <a:off x="7883547" y="1602811"/>
                <a:ext cx="12648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1F6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Times New Roman" panose="02020603050405020304" pitchFamily="18" charset="0"/>
                    <a:sym typeface="Arial"/>
                  </a:rPr>
                  <a:t>4</a:t>
                </a: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1F6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Times New Roman" panose="02020603050405020304" pitchFamily="18" charset="0"/>
                    <a:sym typeface="Arial"/>
                  </a:rPr>
                  <a:t>5S rDNA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71F61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Arial"/>
                  <a:sym typeface="Arial"/>
                </a:endParaRPr>
              </a:p>
            </p:txBody>
          </p:sp>
          <p:cxnSp>
            <p:nvCxnSpPr>
              <p:cNvPr id="27" name="直接箭头连接符 10">
                <a:extLst>
                  <a:ext uri="{FF2B5EF4-FFF2-40B4-BE49-F238E27FC236}">
                    <a16:creationId xmlns:a16="http://schemas.microsoft.com/office/drawing/2014/main" id="{1B0D30FE-13C7-4C89-8094-A79A1BDB07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057425" y="1756980"/>
                <a:ext cx="253222" cy="252867"/>
              </a:xfrm>
              <a:prstGeom prst="straightConnector1">
                <a:avLst/>
              </a:prstGeom>
              <a:ln w="28575">
                <a:solidFill>
                  <a:srgbClr val="FF170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E8E0632-1790-31E7-602B-3EBCE7499328}"/>
                  </a:ext>
                </a:extLst>
              </p:cNvPr>
              <p:cNvSpPr txBox="1"/>
              <p:nvPr/>
            </p:nvSpPr>
            <p:spPr>
              <a:xfrm>
                <a:off x="7858251" y="637531"/>
                <a:ext cx="1745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+mn-ea"/>
                    <a:cs typeface="Arial"/>
                    <a:sym typeface="Arial"/>
                  </a:rPr>
                  <a:t>Ensete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+mn-ea"/>
                    <a:cs typeface="Arial"/>
                    <a:sym typeface="Arial"/>
                  </a:rPr>
                  <a:t> glaucum</a:t>
                </a:r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+mn-ea"/>
                  <a:cs typeface="Arial"/>
                  <a:sym typeface="Arial"/>
                </a:endParaRPr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C698E9-4E04-F801-9D9A-64EB15ECF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77535"/>
            <a:stretch/>
          </p:blipFill>
          <p:spPr>
            <a:xfrm>
              <a:off x="8064564" y="4601206"/>
              <a:ext cx="3451537" cy="1209017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339EA81-4D53-5B7F-FBDD-0DE4012C299E}"/>
              </a:ext>
            </a:extLst>
          </p:cNvPr>
          <p:cNvSpPr txBox="1"/>
          <p:nvPr/>
        </p:nvSpPr>
        <p:spPr>
          <a:xfrm>
            <a:off x="474315" y="6503487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Arial"/>
                <a:sym typeface="Arial"/>
              </a:rPr>
              <a:t>Trude and Dongli 2024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6763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31A8-B6CF-56F6-76C0-D572F00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07" y="-339917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Evolution of rDNA – genes and spacers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F3C4C-B30A-0483-561A-11DD11FF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31" y="4057302"/>
            <a:ext cx="11794065" cy="3209323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solidFill>
                  <a:srgbClr val="FFFF00"/>
                </a:solidFill>
              </a:rPr>
              <a:t>Sequence and length of monomer (PacBio &gt;</a:t>
            </a:r>
            <a:r>
              <a:rPr lang="en-GB" sz="2800" dirty="0" err="1">
                <a:solidFill>
                  <a:srgbClr val="FFFF00"/>
                </a:solidFill>
              </a:rPr>
              <a:t>yr</a:t>
            </a:r>
            <a:r>
              <a:rPr lang="en-GB" sz="2800" dirty="0">
                <a:solidFill>
                  <a:srgbClr val="FFFF00"/>
                </a:solidFill>
              </a:rPr>
              <a:t> 2022)</a:t>
            </a:r>
          </a:p>
          <a:p>
            <a:pPr algn="ctr"/>
            <a:r>
              <a:rPr lang="en-GB" sz="2800" dirty="0">
                <a:solidFill>
                  <a:srgbClr val="FFFF00"/>
                </a:solidFill>
              </a:rPr>
              <a:t>Number of loci of arrays (</a:t>
            </a:r>
            <a:r>
              <a:rPr lang="en-GB" sz="2800" i="1" dirty="0">
                <a:solidFill>
                  <a:srgbClr val="FFFF00"/>
                </a:solidFill>
              </a:rPr>
              <a:t>in situ</a:t>
            </a:r>
            <a:r>
              <a:rPr lang="en-GB" sz="2800" dirty="0">
                <a:solidFill>
                  <a:srgbClr val="FFFF00"/>
                </a:solidFill>
              </a:rPr>
              <a:t> hybridization FISH &amp; high quality assemblies)</a:t>
            </a:r>
          </a:p>
          <a:p>
            <a:pPr algn="ctr"/>
            <a:r>
              <a:rPr lang="en-GB" sz="2800" dirty="0">
                <a:solidFill>
                  <a:srgbClr val="FFFF00"/>
                </a:solidFill>
              </a:rPr>
              <a:t>Organization of arrays on chromosomes (FISH &amp; assembly)</a:t>
            </a:r>
          </a:p>
          <a:p>
            <a:pPr algn="ctr"/>
            <a:r>
              <a:rPr lang="en-GB" sz="2800" dirty="0">
                <a:solidFill>
                  <a:srgbClr val="FFFF00"/>
                </a:solidFill>
              </a:rPr>
              <a:t>Number of monomers in array </a:t>
            </a:r>
            <a:r>
              <a:rPr lang="en-GB" sz="2000" dirty="0">
                <a:solidFill>
                  <a:srgbClr val="FFFF00"/>
                </a:solidFill>
              </a:rPr>
              <a:t>(FISH; total in cell by Illumina reads; 2025 struggling with assembly)</a:t>
            </a:r>
          </a:p>
          <a:p>
            <a:pPr algn="ctr"/>
            <a:r>
              <a:rPr lang="en-GB" sz="2800" dirty="0">
                <a:solidFill>
                  <a:srgbClr val="FFFF00"/>
                </a:solidFill>
              </a:rPr>
              <a:t>Evolution and variation of monomers in arrays</a:t>
            </a:r>
          </a:p>
          <a:p>
            <a:pPr marL="0" indent="0" algn="ctr">
              <a:buNone/>
            </a:pPr>
            <a:endParaRPr lang="en-GB" sz="2000" dirty="0">
              <a:solidFill>
                <a:srgbClr val="FFFF00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B847CD-0814-5FCF-54E3-2EEE0C7D02C5}"/>
              </a:ext>
            </a:extLst>
          </p:cNvPr>
          <p:cNvGrpSpPr/>
          <p:nvPr/>
        </p:nvGrpSpPr>
        <p:grpSpPr>
          <a:xfrm>
            <a:off x="907425" y="967063"/>
            <a:ext cx="9531466" cy="1325563"/>
            <a:chOff x="2830468" y="2523553"/>
            <a:chExt cx="4991877" cy="694232"/>
          </a:xfrm>
        </p:grpSpPr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D7807E8E-9C18-DC89-8E18-5AB883707C0F}"/>
                </a:ext>
              </a:extLst>
            </p:cNvPr>
            <p:cNvSpPr/>
            <p:nvPr/>
          </p:nvSpPr>
          <p:spPr>
            <a:xfrm>
              <a:off x="2830468" y="2895348"/>
              <a:ext cx="1080135" cy="3086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8D1A6AD1-66EF-2EB3-2ED0-D94501E09ED1}"/>
                </a:ext>
              </a:extLst>
            </p:cNvPr>
            <p:cNvSpPr/>
            <p:nvPr/>
          </p:nvSpPr>
          <p:spPr>
            <a:xfrm>
              <a:off x="4664762" y="2840484"/>
              <a:ext cx="211597" cy="363474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AA72EAAD-82C0-FA35-9399-D009D542D426}"/>
                </a:ext>
              </a:extLst>
            </p:cNvPr>
            <p:cNvSpPr/>
            <p:nvPr/>
          </p:nvSpPr>
          <p:spPr>
            <a:xfrm>
              <a:off x="5385474" y="2840484"/>
              <a:ext cx="1144307" cy="363474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E8276CA6-32B3-CB9B-BA7B-D3F0423D34A5}"/>
                </a:ext>
              </a:extLst>
            </p:cNvPr>
            <p:cNvSpPr/>
            <p:nvPr/>
          </p:nvSpPr>
          <p:spPr>
            <a:xfrm>
              <a:off x="3920778" y="2854311"/>
              <a:ext cx="733806" cy="363474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C9301F07-E43C-C9EA-4E63-8F06F2524993}"/>
                </a:ext>
              </a:extLst>
            </p:cNvPr>
            <p:cNvSpPr/>
            <p:nvPr/>
          </p:nvSpPr>
          <p:spPr>
            <a:xfrm>
              <a:off x="4886533" y="2837739"/>
              <a:ext cx="509116" cy="363474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403CD5-19E1-D6B2-DC95-9C6555F9E789}"/>
                </a:ext>
              </a:extLst>
            </p:cNvPr>
            <p:cNvSpPr/>
            <p:nvPr/>
          </p:nvSpPr>
          <p:spPr>
            <a:xfrm>
              <a:off x="6529780" y="2932989"/>
              <a:ext cx="509116" cy="17297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44D1EE77-129B-FF35-1347-D80BEFBD819B}"/>
                </a:ext>
              </a:extLst>
            </p:cNvPr>
            <p:cNvSpPr/>
            <p:nvPr/>
          </p:nvSpPr>
          <p:spPr>
            <a:xfrm>
              <a:off x="7121840" y="2833670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42CBD9D4-94A8-52C7-5322-F649A70719DB}"/>
                </a:ext>
              </a:extLst>
            </p:cNvPr>
            <p:cNvSpPr/>
            <p:nvPr/>
          </p:nvSpPr>
          <p:spPr>
            <a:xfrm>
              <a:off x="7190453" y="2833670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F8C719EA-22BC-E9EE-43F1-2EE11D6E4398}"/>
                </a:ext>
              </a:extLst>
            </p:cNvPr>
            <p:cNvSpPr/>
            <p:nvPr/>
          </p:nvSpPr>
          <p:spPr>
            <a:xfrm>
              <a:off x="7259066" y="2833670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74CF5E21-4BE9-D3AE-3A23-F313308FAA8D}"/>
                </a:ext>
              </a:extLst>
            </p:cNvPr>
            <p:cNvSpPr/>
            <p:nvPr/>
          </p:nvSpPr>
          <p:spPr>
            <a:xfrm>
              <a:off x="7327679" y="2833670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15B5EF9B-42DF-A999-AEC5-E334A730B073}"/>
                </a:ext>
              </a:extLst>
            </p:cNvPr>
            <p:cNvSpPr/>
            <p:nvPr/>
          </p:nvSpPr>
          <p:spPr>
            <a:xfrm>
              <a:off x="7080367" y="2833670"/>
              <a:ext cx="41472" cy="36347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036DF5A-B9D8-B819-8BFA-F06118172285}"/>
                </a:ext>
              </a:extLst>
            </p:cNvPr>
            <p:cNvSpPr/>
            <p:nvPr/>
          </p:nvSpPr>
          <p:spPr>
            <a:xfrm>
              <a:off x="7038895" y="2833670"/>
              <a:ext cx="41472" cy="36347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78EEC74-55D3-3070-2FFD-9929C0474691}"/>
                </a:ext>
              </a:extLst>
            </p:cNvPr>
            <p:cNvSpPr/>
            <p:nvPr/>
          </p:nvSpPr>
          <p:spPr>
            <a:xfrm>
              <a:off x="7402845" y="2935733"/>
              <a:ext cx="186639" cy="17297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6C13C29-4B88-3B7F-172A-F1897BF4AB31}"/>
                </a:ext>
              </a:extLst>
            </p:cNvPr>
            <p:cNvSpPr txBox="1"/>
            <p:nvPr/>
          </p:nvSpPr>
          <p:spPr>
            <a:xfrm>
              <a:off x="3081242" y="2618349"/>
              <a:ext cx="374600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18S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5D90BB-4F41-E440-CA98-7CC64DA32B20}"/>
                </a:ext>
              </a:extLst>
            </p:cNvPr>
            <p:cNvSpPr txBox="1"/>
            <p:nvPr/>
          </p:nvSpPr>
          <p:spPr>
            <a:xfrm>
              <a:off x="4537059" y="2618349"/>
              <a:ext cx="422454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5.8S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F8AF03-3F3B-6A0D-1361-DCEA8219C325}"/>
                </a:ext>
              </a:extLst>
            </p:cNvPr>
            <p:cNvSpPr txBox="1"/>
            <p:nvPr/>
          </p:nvSpPr>
          <p:spPr>
            <a:xfrm>
              <a:off x="4861427" y="2615604"/>
              <a:ext cx="459326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ITS2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98262A-543F-C0F7-CF02-21F38C6147D0}"/>
                </a:ext>
              </a:extLst>
            </p:cNvPr>
            <p:cNvSpPr txBox="1"/>
            <p:nvPr/>
          </p:nvSpPr>
          <p:spPr>
            <a:xfrm>
              <a:off x="3941505" y="2618349"/>
              <a:ext cx="416510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ITS1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331CCC-73A5-4AC9-1D1C-57B4F6E10E58}"/>
                </a:ext>
              </a:extLst>
            </p:cNvPr>
            <p:cNvSpPr txBox="1"/>
            <p:nvPr/>
          </p:nvSpPr>
          <p:spPr>
            <a:xfrm>
              <a:off x="6576905" y="2615604"/>
              <a:ext cx="474438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NTSL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CC16CC-7462-A473-F727-A8C11E91DCE9}"/>
                </a:ext>
              </a:extLst>
            </p:cNvPr>
            <p:cNvSpPr txBox="1"/>
            <p:nvPr/>
          </p:nvSpPr>
          <p:spPr>
            <a:xfrm>
              <a:off x="5545851" y="2615604"/>
              <a:ext cx="374600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26S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2157F0-A0F6-5BF0-F716-36D06997BA29}"/>
                </a:ext>
              </a:extLst>
            </p:cNvPr>
            <p:cNvSpPr txBox="1"/>
            <p:nvPr/>
          </p:nvSpPr>
          <p:spPr>
            <a:xfrm>
              <a:off x="6923782" y="2523553"/>
              <a:ext cx="96748" cy="14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249582-2B1B-B10F-E6F9-CC4E8979315E}"/>
                </a:ext>
              </a:extLst>
            </p:cNvPr>
            <p:cNvSpPr txBox="1"/>
            <p:nvPr/>
          </p:nvSpPr>
          <p:spPr>
            <a:xfrm>
              <a:off x="7016649" y="2615604"/>
              <a:ext cx="355291" cy="177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MuTR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A55CC6-8301-13A8-D829-E03952246D4B}"/>
                </a:ext>
              </a:extLst>
            </p:cNvPr>
            <p:cNvSpPr txBox="1"/>
            <p:nvPr/>
          </p:nvSpPr>
          <p:spPr>
            <a:xfrm>
              <a:off x="7324400" y="2684854"/>
              <a:ext cx="497945" cy="274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NTSR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297E84E-B508-2441-D264-9F40DD75F593}"/>
              </a:ext>
            </a:extLst>
          </p:cNvPr>
          <p:cNvSpPr txBox="1"/>
          <p:nvPr/>
        </p:nvSpPr>
        <p:spPr>
          <a:xfrm>
            <a:off x="640438" y="504757"/>
            <a:ext cx="7962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45S rDNA repeat unit: typically 10kb monomer</a:t>
            </a:r>
            <a:endParaRPr kumimoji="0" lang="en-GB" sz="3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Line 4">
            <a:extLst>
              <a:ext uri="{FF2B5EF4-FFF2-40B4-BE49-F238E27FC236}">
                <a16:creationId xmlns:a16="http://schemas.microsoft.com/office/drawing/2014/main" id="{7B289018-35FB-53CF-D6D2-B214A676A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425" y="2523067"/>
            <a:ext cx="9176376" cy="0"/>
          </a:xfrm>
          <a:prstGeom prst="line">
            <a:avLst/>
          </a:prstGeom>
          <a:noFill/>
          <a:ln w="12700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00794" tIns="50397" rIns="100794" bIns="50397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5B7145-A51F-1878-AB96-9C56B60C295E}"/>
              </a:ext>
            </a:extLst>
          </p:cNvPr>
          <p:cNvSpPr txBox="1"/>
          <p:nvPr/>
        </p:nvSpPr>
        <p:spPr>
          <a:xfrm>
            <a:off x="640438" y="2779911"/>
            <a:ext cx="7993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5S rDNA repeat unit: typically 500bp monomer</a:t>
            </a:r>
            <a:endParaRPr kumimoji="0" lang="en-GB" sz="3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E85BB7BF-77B9-4450-C560-502910C3750B}"/>
              </a:ext>
            </a:extLst>
          </p:cNvPr>
          <p:cNvSpPr/>
          <p:nvPr/>
        </p:nvSpPr>
        <p:spPr>
          <a:xfrm>
            <a:off x="928152" y="3691940"/>
            <a:ext cx="1080135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70291677-B0B6-36D2-8DF5-C7AB7638CC58}"/>
              </a:ext>
            </a:extLst>
          </p:cNvPr>
          <p:cNvSpPr/>
          <p:nvPr/>
        </p:nvSpPr>
        <p:spPr>
          <a:xfrm>
            <a:off x="2018462" y="3650903"/>
            <a:ext cx="2814804" cy="36347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32E16-B541-17D0-4356-AB322D3FBA70}"/>
              </a:ext>
            </a:extLst>
          </p:cNvPr>
          <p:cNvSpPr txBox="1"/>
          <p:nvPr/>
        </p:nvSpPr>
        <p:spPr>
          <a:xfrm>
            <a:off x="1158199" y="3247865"/>
            <a:ext cx="532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5D5679-A819-07D5-9C38-24BD1F1DA9F5}"/>
              </a:ext>
            </a:extLst>
          </p:cNvPr>
          <p:cNvSpPr txBox="1"/>
          <p:nvPr/>
        </p:nvSpPr>
        <p:spPr>
          <a:xfrm>
            <a:off x="2831262" y="3232671"/>
            <a:ext cx="612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942436-78B1-789B-E52B-D69A39AD9BA8}"/>
              </a:ext>
            </a:extLst>
          </p:cNvPr>
          <p:cNvSpPr/>
          <p:nvPr/>
        </p:nvSpPr>
        <p:spPr>
          <a:xfrm>
            <a:off x="562007" y="2789453"/>
            <a:ext cx="8871640" cy="13255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 w="57150">
                <a:solidFill>
                  <a:srgbClr val="92D050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4405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74028E13-5A09-640B-D771-E5DFD4588C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752" y="3422465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74028E13-5A09-640B-D771-E5DFD4588C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22752" y="3422465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B8D3F9FA-C7E1-D9EA-56DB-BF2BEEADAB28}"/>
              </a:ext>
            </a:extLst>
          </p:cNvPr>
          <p:cNvGrpSpPr/>
          <p:nvPr/>
        </p:nvGrpSpPr>
        <p:grpSpPr>
          <a:xfrm>
            <a:off x="3836216" y="463960"/>
            <a:ext cx="5049662" cy="602181"/>
            <a:chOff x="2255257" y="625330"/>
            <a:chExt cx="5049662" cy="602181"/>
          </a:xfrm>
        </p:grpSpPr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99F1EABA-21C9-4A78-A444-9C32A8F8BB7C}"/>
                </a:ext>
              </a:extLst>
            </p:cNvPr>
            <p:cNvSpPr/>
            <p:nvPr/>
          </p:nvSpPr>
          <p:spPr>
            <a:xfrm>
              <a:off x="2255257" y="905074"/>
              <a:ext cx="1080135" cy="3086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3071A436-85B9-45BC-8DDF-2A5F09BA1496}"/>
                </a:ext>
              </a:extLst>
            </p:cNvPr>
            <p:cNvSpPr/>
            <p:nvPr/>
          </p:nvSpPr>
          <p:spPr>
            <a:xfrm>
              <a:off x="4089551" y="850210"/>
              <a:ext cx="211597" cy="363474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7AFD5299-5730-4BE5-8072-580272BCEC19}"/>
                </a:ext>
              </a:extLst>
            </p:cNvPr>
            <p:cNvSpPr/>
            <p:nvPr/>
          </p:nvSpPr>
          <p:spPr>
            <a:xfrm>
              <a:off x="4810263" y="850210"/>
              <a:ext cx="1144307" cy="363474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D4B5F925-288B-4C9C-B341-EFA140B65CFA}"/>
                </a:ext>
              </a:extLst>
            </p:cNvPr>
            <p:cNvSpPr/>
            <p:nvPr/>
          </p:nvSpPr>
          <p:spPr>
            <a:xfrm>
              <a:off x="3345567" y="864037"/>
              <a:ext cx="733806" cy="363474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6EC55F60-3184-466C-970B-9CE4A9C1AAF5}"/>
                </a:ext>
              </a:extLst>
            </p:cNvPr>
            <p:cNvSpPr/>
            <p:nvPr/>
          </p:nvSpPr>
          <p:spPr>
            <a:xfrm>
              <a:off x="4311322" y="847465"/>
              <a:ext cx="509116" cy="363474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1A87613-E0AA-42EA-9211-E1C8C3C84B8B}"/>
                </a:ext>
              </a:extLst>
            </p:cNvPr>
            <p:cNvSpPr/>
            <p:nvPr/>
          </p:nvSpPr>
          <p:spPr>
            <a:xfrm>
              <a:off x="5954569" y="942715"/>
              <a:ext cx="509116" cy="17297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8442435A-BBEC-48B4-8044-DD42B210E258}"/>
                </a:ext>
              </a:extLst>
            </p:cNvPr>
            <p:cNvSpPr/>
            <p:nvPr/>
          </p:nvSpPr>
          <p:spPr>
            <a:xfrm>
              <a:off x="6546629" y="843396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0AD6BD1B-692C-4039-BEE4-CBC8A76730D3}"/>
                </a:ext>
              </a:extLst>
            </p:cNvPr>
            <p:cNvSpPr/>
            <p:nvPr/>
          </p:nvSpPr>
          <p:spPr>
            <a:xfrm>
              <a:off x="6615242" y="843396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82EAA90A-B00D-4645-9D13-5C47C440FD2D}"/>
                </a:ext>
              </a:extLst>
            </p:cNvPr>
            <p:cNvSpPr/>
            <p:nvPr/>
          </p:nvSpPr>
          <p:spPr>
            <a:xfrm>
              <a:off x="6683855" y="843396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6EEAF745-1BBF-455A-BCA8-AE53872B5536}"/>
                </a:ext>
              </a:extLst>
            </p:cNvPr>
            <p:cNvSpPr/>
            <p:nvPr/>
          </p:nvSpPr>
          <p:spPr>
            <a:xfrm>
              <a:off x="6752468" y="843396"/>
              <a:ext cx="68613" cy="363474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A3914CFB-0D37-431E-8141-91ED62BD130B}"/>
                </a:ext>
              </a:extLst>
            </p:cNvPr>
            <p:cNvSpPr/>
            <p:nvPr/>
          </p:nvSpPr>
          <p:spPr>
            <a:xfrm>
              <a:off x="6505156" y="843396"/>
              <a:ext cx="41472" cy="36347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EA60AA6A-ACB2-4CF3-ACC8-D1451FAF3BBC}"/>
                </a:ext>
              </a:extLst>
            </p:cNvPr>
            <p:cNvSpPr/>
            <p:nvPr/>
          </p:nvSpPr>
          <p:spPr>
            <a:xfrm>
              <a:off x="6463684" y="843396"/>
              <a:ext cx="41472" cy="363474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B9FFE25-BAAB-4068-93AB-EBBC8C92872D}"/>
                </a:ext>
              </a:extLst>
            </p:cNvPr>
            <p:cNvSpPr/>
            <p:nvPr/>
          </p:nvSpPr>
          <p:spPr>
            <a:xfrm>
              <a:off x="6827634" y="945459"/>
              <a:ext cx="186639" cy="17297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01EBFD8-5815-4E0F-A5A0-D554DC955974}"/>
                </a:ext>
              </a:extLst>
            </p:cNvPr>
            <p:cNvSpPr txBox="1"/>
            <p:nvPr/>
          </p:nvSpPr>
          <p:spPr>
            <a:xfrm>
              <a:off x="2506031" y="628075"/>
              <a:ext cx="44114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18S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E8BF79-E519-442D-94D3-EEC5DB9455E4}"/>
                </a:ext>
              </a:extLst>
            </p:cNvPr>
            <p:cNvSpPr txBox="1"/>
            <p:nvPr/>
          </p:nvSpPr>
          <p:spPr>
            <a:xfrm>
              <a:off x="3961848" y="628075"/>
              <a:ext cx="48442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5.8S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3C6A717-250D-4C32-A4EB-6471CBBCF01B}"/>
                </a:ext>
              </a:extLst>
            </p:cNvPr>
            <p:cNvSpPr txBox="1"/>
            <p:nvPr/>
          </p:nvSpPr>
          <p:spPr>
            <a:xfrm>
              <a:off x="4286216" y="625330"/>
              <a:ext cx="48038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ITS2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F15CAD-D0FC-40C0-82AF-040B50959E5E}"/>
                </a:ext>
              </a:extLst>
            </p:cNvPr>
            <p:cNvSpPr txBox="1"/>
            <p:nvPr/>
          </p:nvSpPr>
          <p:spPr>
            <a:xfrm>
              <a:off x="3366294" y="628075"/>
              <a:ext cx="48038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ITS1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A407F3-BCE5-430B-B993-113C0A284ADD}"/>
                </a:ext>
              </a:extLst>
            </p:cNvPr>
            <p:cNvSpPr txBox="1"/>
            <p:nvPr/>
          </p:nvSpPr>
          <p:spPr>
            <a:xfrm>
              <a:off x="6001694" y="625330"/>
              <a:ext cx="53328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NTSL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E4828C-5B29-4E6E-A23D-08D289C681BB}"/>
                </a:ext>
              </a:extLst>
            </p:cNvPr>
            <p:cNvSpPr txBox="1"/>
            <p:nvPr/>
          </p:nvSpPr>
          <p:spPr>
            <a:xfrm>
              <a:off x="4970640" y="625330"/>
              <a:ext cx="44114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26S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F0ACAE-7288-43A8-808D-9C0C5C4CB3CE}"/>
                </a:ext>
              </a:extLst>
            </p:cNvPr>
            <p:cNvSpPr txBox="1"/>
            <p:nvPr/>
          </p:nvSpPr>
          <p:spPr>
            <a:xfrm>
              <a:off x="6415782" y="940287"/>
              <a:ext cx="335348" cy="2135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DD1729-C377-45E9-A00A-5C2DF43FD55B}"/>
                </a:ext>
              </a:extLst>
            </p:cNvPr>
            <p:cNvSpPr txBox="1"/>
            <p:nvPr/>
          </p:nvSpPr>
          <p:spPr>
            <a:xfrm>
              <a:off x="6441438" y="625330"/>
              <a:ext cx="4635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MuTR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326A34-A849-45F4-8DB6-C6DDBECA9C88}"/>
                </a:ext>
              </a:extLst>
            </p:cNvPr>
            <p:cNvSpPr txBox="1"/>
            <p:nvPr/>
          </p:nvSpPr>
          <p:spPr>
            <a:xfrm>
              <a:off x="6749189" y="694580"/>
              <a:ext cx="55573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NTSR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90A4E17-8366-4224-AFFA-BA76099C57A7}"/>
              </a:ext>
            </a:extLst>
          </p:cNvPr>
          <p:cNvSpPr txBox="1"/>
          <p:nvPr/>
        </p:nvSpPr>
        <p:spPr>
          <a:xfrm>
            <a:off x="-47220" y="6488668"/>
            <a:ext cx="2179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ZiWei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Wang, Qing Liu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C09B61-A990-468A-B615-2FC30295A6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72" y="1674291"/>
            <a:ext cx="9144000" cy="1613647"/>
          </a:xfrm>
          <a:prstGeom prst="rect">
            <a:avLst/>
          </a:prstGeom>
        </p:spPr>
      </p:pic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2C6CB25B-B42F-4978-B1AA-6BCD069366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83844" y="3448037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2C6CB25B-B42F-4978-B1AA-6BCD069366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083844" y="3448037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5381B01D-AB48-40A3-A35D-A754F92838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438" y="3420589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5381B01D-AB48-40A3-A35D-A754F92838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2438" y="3420589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FDD2605-A639-48F7-A83B-424EC9A692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1005" y="3422465"/>
          <a:ext cx="1823786" cy="8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695040" imgH="1650600" progId="Photoshop.Image.11">
                  <p:embed/>
                </p:oleObj>
              </mc:Choice>
              <mc:Fallback>
                <p:oleObj name="Image" r:id="rId5" imgW="3695040" imgH="1650600" progId="Photoshop.Image.11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4FDD2605-A639-48F7-A83B-424EC9A692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1005" y="3422465"/>
                        <a:ext cx="1823786" cy="8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45A7CD-280A-41BF-8EF5-1913CD4C0932}"/>
              </a:ext>
            </a:extLst>
          </p:cNvPr>
          <p:cNvSpPr txBox="1"/>
          <p:nvPr/>
        </p:nvSpPr>
        <p:spPr>
          <a:xfrm>
            <a:off x="872149" y="-14948"/>
            <a:ext cx="10792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45S rDNA repeat unit in </a:t>
            </a: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Musella lasiocarpa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Ensete glaucum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82142E8-2C78-4E32-BDE1-6E88737585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85568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82142E8-2C78-4E32-BDE1-6E88737585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85568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5EA2A5CA-BC98-4E7C-84B2-FE9038EA73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7407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5EA2A5CA-BC98-4E7C-84B2-FE9038EA73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07407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BF83EF54-9CC4-4004-A45C-1B7C5702FE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20051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BF83EF54-9CC4-4004-A45C-1B7C5702FE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20051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6A7A1607-8CDE-4301-8BE8-9DED19C056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41890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6A7A1607-8CDE-4301-8BE8-9DED19C056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1890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B739BFC8-3C31-4201-9EC0-D462B02853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3729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B739BFC8-3C31-4201-9EC0-D462B02853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63729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E2F30DB5-590F-4CC5-80D0-AF822F96F5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7496" y="1317282"/>
          <a:ext cx="1080135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E2F30DB5-590F-4CC5-80D0-AF822F96F5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7496" y="1317282"/>
                        <a:ext cx="1080135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5A4C1251-FA4D-4120-9A8E-8BA10A623B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98214" y="1317282"/>
          <a:ext cx="1248384" cy="30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9587160" imgH="1472760" progId="Photoshop.Image.11">
                  <p:embed/>
                </p:oleObj>
              </mc:Choice>
              <mc:Fallback>
                <p:oleObj name="Image" r:id="rId7" imgW="9587160" imgH="1472760" progId="Photoshop.Image.11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5A4C1251-FA4D-4120-9A8E-8BA10A623B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98214" y="1317282"/>
                        <a:ext cx="1248384" cy="306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4F91D22F-F787-74C9-FCE4-7A4CEBDB80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475438" y="3429000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4F91D22F-F787-74C9-FCE4-7A4CEBDB8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475438" y="3429000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467EF58D-C780-791A-2746-35B39244F8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8666" y="-1060902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467EF58D-C780-791A-2746-35B39244F8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58666" y="-1060902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38A57C70-30B9-44AF-B238-E437C596A4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5454" y="3418713"/>
          <a:ext cx="4119563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38A57C70-30B9-44AF-B238-E437C596A4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45454" y="3418713"/>
                        <a:ext cx="4119563" cy="83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7CCD2995-3962-4008-9DA2-03C32401B2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1841" y="3427771"/>
          <a:ext cx="1824037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695040" imgH="1650600" progId="Photoshop.Image.11">
                  <p:embed/>
                </p:oleObj>
              </mc:Choice>
              <mc:Fallback>
                <p:oleObj name="Image" r:id="rId5" imgW="3695040" imgH="1650600" progId="Photoshop.Image.11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7CCD2995-3962-4008-9DA2-03C32401B2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61841" y="3427771"/>
                        <a:ext cx="1824037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48F51911-2A60-AF21-2B81-5D9C2E05D7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25" y="4396743"/>
            <a:ext cx="12192000" cy="1548384"/>
          </a:xfrm>
          <a:prstGeom prst="rect">
            <a:avLst/>
          </a:prstGeom>
        </p:spPr>
      </p:pic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080B83C7-14B0-25B2-CDBE-F074E7B6F9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49757" y="3422464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101440" imgH="1650600" progId="Photoshop.Image.11">
                  <p:embed/>
                </p:oleObj>
              </mc:Choice>
              <mc:Fallback>
                <p:oleObj name="Image" r:id="rId2" imgW="8101440" imgH="1650600" progId="Photoshop.Image.11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080B83C7-14B0-25B2-CDBE-F074E7B6F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49757" y="3422464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9862BDE5-B158-9A39-533E-0B374EFD4F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16561" y="3395855"/>
          <a:ext cx="1823786" cy="8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695040" imgH="1650600" progId="Photoshop.Image.11">
                  <p:embed/>
                </p:oleObj>
              </mc:Choice>
              <mc:Fallback>
                <p:oleObj name="Image" r:id="rId5" imgW="3695040" imgH="1650600" progId="Photoshop.Image.11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9862BDE5-B158-9A39-533E-0B374EFD4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16561" y="3395855"/>
                        <a:ext cx="1823786" cy="8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631AF4F0-9090-4E08-AC7E-24A074B6A40A}"/>
              </a:ext>
            </a:extLst>
          </p:cNvPr>
          <p:cNvSpPr txBox="1"/>
          <p:nvPr/>
        </p:nvSpPr>
        <p:spPr>
          <a:xfrm>
            <a:off x="1565472" y="5692424"/>
            <a:ext cx="9213315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Oh dear! – Impossible to assemble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 from shorter reads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Illumina 150bp; PacBio 15kb</a:t>
            </a:r>
          </a:p>
        </p:txBody>
      </p:sp>
    </p:spTree>
    <p:extLst>
      <p:ext uri="{BB962C8B-B14F-4D97-AF65-F5344CB8AC3E}">
        <p14:creationId xmlns:p14="http://schemas.microsoft.com/office/powerpoint/2010/main" val="12743957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AFEC9C-2904-471A-ABD1-922A576D4B90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62E40-EE8E-458B-AC4F-96DA43605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97" y="870740"/>
            <a:ext cx="9959722" cy="598726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7508425-0721-4062-BFF2-DAF56B5A84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2242" y="56558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101440" imgH="1650600" progId="Photoshop.Image.11">
                  <p:embed/>
                </p:oleObj>
              </mc:Choice>
              <mc:Fallback>
                <p:oleObj name="Image" r:id="rId3" imgW="8101440" imgH="1650600" progId="Photoshop.Image.1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7508425-0721-4062-BFF2-DAF56B5A84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2242" y="56558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0F30B7E-1AAC-45A0-9EA5-D4A861A5A9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2686" y="56559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101440" imgH="1650600" progId="Photoshop.Image.11">
                  <p:embed/>
                </p:oleObj>
              </mc:Choice>
              <mc:Fallback>
                <p:oleObj name="Image" r:id="rId3" imgW="8101440" imgH="1650600" progId="Photoshop.Image.11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0F30B7E-1AAC-45A0-9EA5-D4A861A5A9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2686" y="56559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6ECA9F8-ECDB-442F-887C-2E7F24A171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40408" y="56558"/>
          <a:ext cx="4120444" cy="839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101440" imgH="1650600" progId="Photoshop.Image.11">
                  <p:embed/>
                </p:oleObj>
              </mc:Choice>
              <mc:Fallback>
                <p:oleObj name="Image" r:id="rId3" imgW="8101440" imgH="1650600" progId="Photoshop.Image.11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6ECA9F8-ECDB-442F-887C-2E7F24A171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40408" y="56558"/>
                        <a:ext cx="4120444" cy="839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A271324-3966-44D5-8CE6-FED5CE0F90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68144" y="82903"/>
          <a:ext cx="1823786" cy="8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695040" imgH="1650600" progId="Photoshop.Image.11">
                  <p:embed/>
                </p:oleObj>
              </mc:Choice>
              <mc:Fallback>
                <p:oleObj name="Image" r:id="rId5" imgW="3695040" imgH="1650600" progId="Photoshop.Image.11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A271324-3966-44D5-8CE6-FED5CE0F9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68144" y="82903"/>
                        <a:ext cx="1823786" cy="8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345C7F1-9497-41CD-B30D-40FA03720D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283" y="55990"/>
          <a:ext cx="1823786" cy="8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3695040" imgH="1650600" progId="Photoshop.Image.11">
                  <p:embed/>
                </p:oleObj>
              </mc:Choice>
              <mc:Fallback>
                <p:oleObj name="Image" r:id="rId5" imgW="3695040" imgH="1650600" progId="Photoshop.Image.11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345C7F1-9497-41CD-B30D-40FA03720D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283" y="55990"/>
                        <a:ext cx="1823786" cy="8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073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99F1EABA-21C9-4A78-A444-9C32A8F8BB7C}"/>
              </a:ext>
            </a:extLst>
          </p:cNvPr>
          <p:cNvSpPr/>
          <p:nvPr/>
        </p:nvSpPr>
        <p:spPr>
          <a:xfrm>
            <a:off x="3079222" y="323438"/>
            <a:ext cx="1080135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071A436-85B9-45BC-8DDF-2A5F09BA1496}"/>
              </a:ext>
            </a:extLst>
          </p:cNvPr>
          <p:cNvSpPr/>
          <p:nvPr/>
        </p:nvSpPr>
        <p:spPr>
          <a:xfrm>
            <a:off x="4913516" y="268574"/>
            <a:ext cx="211597" cy="36347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AFD5299-5730-4BE5-8072-580272BCEC19}"/>
              </a:ext>
            </a:extLst>
          </p:cNvPr>
          <p:cNvSpPr/>
          <p:nvPr/>
        </p:nvSpPr>
        <p:spPr>
          <a:xfrm>
            <a:off x="5634228" y="268574"/>
            <a:ext cx="1144307" cy="36347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4B5F925-288B-4C9C-B341-EFA140B65CFA}"/>
              </a:ext>
            </a:extLst>
          </p:cNvPr>
          <p:cNvSpPr/>
          <p:nvPr/>
        </p:nvSpPr>
        <p:spPr>
          <a:xfrm>
            <a:off x="4169532" y="282401"/>
            <a:ext cx="733806" cy="36347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EC55F60-3184-466C-970B-9CE4A9C1AAF5}"/>
              </a:ext>
            </a:extLst>
          </p:cNvPr>
          <p:cNvSpPr/>
          <p:nvPr/>
        </p:nvSpPr>
        <p:spPr>
          <a:xfrm>
            <a:off x="5135287" y="265829"/>
            <a:ext cx="509116" cy="36347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A87613-E0AA-42EA-9211-E1C8C3C84B8B}"/>
              </a:ext>
            </a:extLst>
          </p:cNvPr>
          <p:cNvSpPr/>
          <p:nvPr/>
        </p:nvSpPr>
        <p:spPr>
          <a:xfrm>
            <a:off x="6778534" y="361079"/>
            <a:ext cx="509116" cy="17297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442435A-BBEC-48B4-8044-DD42B210E258}"/>
              </a:ext>
            </a:extLst>
          </p:cNvPr>
          <p:cNvSpPr/>
          <p:nvPr/>
        </p:nvSpPr>
        <p:spPr>
          <a:xfrm>
            <a:off x="7370594" y="261760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AD6BD1B-692C-4039-BEE4-CBC8A76730D3}"/>
              </a:ext>
            </a:extLst>
          </p:cNvPr>
          <p:cNvSpPr/>
          <p:nvPr/>
        </p:nvSpPr>
        <p:spPr>
          <a:xfrm>
            <a:off x="7439207" y="261760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2EAA90A-B00D-4645-9D13-5C47C440FD2D}"/>
              </a:ext>
            </a:extLst>
          </p:cNvPr>
          <p:cNvSpPr/>
          <p:nvPr/>
        </p:nvSpPr>
        <p:spPr>
          <a:xfrm>
            <a:off x="7507820" y="261760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EEAF745-1BBF-455A-BCA8-AE53872B5536}"/>
              </a:ext>
            </a:extLst>
          </p:cNvPr>
          <p:cNvSpPr/>
          <p:nvPr/>
        </p:nvSpPr>
        <p:spPr>
          <a:xfrm>
            <a:off x="7576433" y="261760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3914CFB-0D37-431E-8141-91ED62BD130B}"/>
              </a:ext>
            </a:extLst>
          </p:cNvPr>
          <p:cNvSpPr/>
          <p:nvPr/>
        </p:nvSpPr>
        <p:spPr>
          <a:xfrm>
            <a:off x="7329121" y="261760"/>
            <a:ext cx="41472" cy="36347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A60AA6A-ACB2-4CF3-ACC8-D1451FAF3BBC}"/>
              </a:ext>
            </a:extLst>
          </p:cNvPr>
          <p:cNvSpPr/>
          <p:nvPr/>
        </p:nvSpPr>
        <p:spPr>
          <a:xfrm>
            <a:off x="7287649" y="261760"/>
            <a:ext cx="41472" cy="36347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9FFE25-BAAB-4068-93AB-EBBC8C92872D}"/>
              </a:ext>
            </a:extLst>
          </p:cNvPr>
          <p:cNvSpPr/>
          <p:nvPr/>
        </p:nvSpPr>
        <p:spPr>
          <a:xfrm>
            <a:off x="7651599" y="363823"/>
            <a:ext cx="186639" cy="172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1EBFD8-5815-4E0F-A5A0-D554DC955974}"/>
              </a:ext>
            </a:extLst>
          </p:cNvPr>
          <p:cNvSpPr txBox="1"/>
          <p:nvPr/>
        </p:nvSpPr>
        <p:spPr>
          <a:xfrm>
            <a:off x="3329996" y="46439"/>
            <a:ext cx="4411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E8BF79-E519-442D-94D3-EEC5DB9455E4}"/>
              </a:ext>
            </a:extLst>
          </p:cNvPr>
          <p:cNvSpPr txBox="1"/>
          <p:nvPr/>
        </p:nvSpPr>
        <p:spPr>
          <a:xfrm>
            <a:off x="4785813" y="46439"/>
            <a:ext cx="4844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5.8S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C6A717-250D-4C32-A4EB-6471CBBCF01B}"/>
              </a:ext>
            </a:extLst>
          </p:cNvPr>
          <p:cNvSpPr txBox="1"/>
          <p:nvPr/>
        </p:nvSpPr>
        <p:spPr>
          <a:xfrm>
            <a:off x="5110181" y="43694"/>
            <a:ext cx="4803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ITS2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F15CAD-D0FC-40C0-82AF-040B50959E5E}"/>
              </a:ext>
            </a:extLst>
          </p:cNvPr>
          <p:cNvSpPr txBox="1"/>
          <p:nvPr/>
        </p:nvSpPr>
        <p:spPr>
          <a:xfrm>
            <a:off x="4190259" y="46439"/>
            <a:ext cx="4803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ITS1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A407F3-BCE5-430B-B993-113C0A284ADD}"/>
              </a:ext>
            </a:extLst>
          </p:cNvPr>
          <p:cNvSpPr txBox="1"/>
          <p:nvPr/>
        </p:nvSpPr>
        <p:spPr>
          <a:xfrm>
            <a:off x="6825659" y="43694"/>
            <a:ext cx="53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NTSL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E4828C-5B29-4E6E-A23D-08D289C681BB}"/>
              </a:ext>
            </a:extLst>
          </p:cNvPr>
          <p:cNvSpPr txBox="1"/>
          <p:nvPr/>
        </p:nvSpPr>
        <p:spPr>
          <a:xfrm>
            <a:off x="5794605" y="43694"/>
            <a:ext cx="4411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F0ACAE-7288-43A8-808D-9C0C5C4CB3CE}"/>
              </a:ext>
            </a:extLst>
          </p:cNvPr>
          <p:cNvSpPr txBox="1"/>
          <p:nvPr/>
        </p:nvSpPr>
        <p:spPr>
          <a:xfrm>
            <a:off x="7172536" y="-48357"/>
            <a:ext cx="335348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DD1729-C377-45E9-A00A-5C2DF43FD55B}"/>
              </a:ext>
            </a:extLst>
          </p:cNvPr>
          <p:cNvSpPr txBox="1"/>
          <p:nvPr/>
        </p:nvSpPr>
        <p:spPr>
          <a:xfrm>
            <a:off x="7265403" y="43694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MuTR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326A34-A849-45F4-8DB6-C6DDBECA9C88}"/>
              </a:ext>
            </a:extLst>
          </p:cNvPr>
          <p:cNvSpPr txBox="1"/>
          <p:nvPr/>
        </p:nvSpPr>
        <p:spPr>
          <a:xfrm>
            <a:off x="7573154" y="112944"/>
            <a:ext cx="555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NTSR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6EB22AB-0D62-4C21-BED5-600A379ED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1861" y="2542036"/>
            <a:ext cx="9258432" cy="1444045"/>
          </a:xfrm>
          <a:prstGeom prst="rect">
            <a:avLst/>
          </a:prstGeom>
        </p:spPr>
      </p:pic>
      <p:sp>
        <p:nvSpPr>
          <p:cNvPr id="28" name="Arrow: Right 27">
            <a:extLst>
              <a:ext uri="{FF2B5EF4-FFF2-40B4-BE49-F238E27FC236}">
                <a16:creationId xmlns:a16="http://schemas.microsoft.com/office/drawing/2014/main" id="{89C1B386-FE33-44ED-B7A0-28F752CF2827}"/>
              </a:ext>
            </a:extLst>
          </p:cNvPr>
          <p:cNvSpPr/>
          <p:nvPr/>
        </p:nvSpPr>
        <p:spPr>
          <a:xfrm>
            <a:off x="3079222" y="914537"/>
            <a:ext cx="1080135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EB70D522-0E15-4F9D-9E4E-828E53EEF95B}"/>
              </a:ext>
            </a:extLst>
          </p:cNvPr>
          <p:cNvSpPr/>
          <p:nvPr/>
        </p:nvSpPr>
        <p:spPr>
          <a:xfrm>
            <a:off x="4068583" y="887105"/>
            <a:ext cx="429358" cy="36347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4B1CE112-6166-4CB2-804D-C8ED30795C2D}"/>
              </a:ext>
            </a:extLst>
          </p:cNvPr>
          <p:cNvSpPr/>
          <p:nvPr/>
        </p:nvSpPr>
        <p:spPr>
          <a:xfrm>
            <a:off x="7507820" y="852859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1ABCEAFF-BBE6-4E54-914C-90182A4F4EC0}"/>
              </a:ext>
            </a:extLst>
          </p:cNvPr>
          <p:cNvSpPr/>
          <p:nvPr/>
        </p:nvSpPr>
        <p:spPr>
          <a:xfrm>
            <a:off x="7576433" y="852859"/>
            <a:ext cx="68613" cy="36347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FF8190DC-179D-4DE6-A687-BBD69D97BC7B}"/>
              </a:ext>
            </a:extLst>
          </p:cNvPr>
          <p:cNvSpPr/>
          <p:nvPr/>
        </p:nvSpPr>
        <p:spPr>
          <a:xfrm>
            <a:off x="7329121" y="852859"/>
            <a:ext cx="41472" cy="36347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1A299ED3-D684-4691-A3AC-774C6BE41427}"/>
              </a:ext>
            </a:extLst>
          </p:cNvPr>
          <p:cNvSpPr/>
          <p:nvPr/>
        </p:nvSpPr>
        <p:spPr>
          <a:xfrm>
            <a:off x="7287649" y="852859"/>
            <a:ext cx="41472" cy="36347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49E4788-93A8-4687-B059-9D99124BF6DA}"/>
              </a:ext>
            </a:extLst>
          </p:cNvPr>
          <p:cNvSpPr/>
          <p:nvPr/>
        </p:nvSpPr>
        <p:spPr>
          <a:xfrm>
            <a:off x="7651599" y="954922"/>
            <a:ext cx="186639" cy="172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3E0628-D934-4915-817D-4A54FAB116EA}"/>
              </a:ext>
            </a:extLst>
          </p:cNvPr>
          <p:cNvSpPr txBox="1"/>
          <p:nvPr/>
        </p:nvSpPr>
        <p:spPr>
          <a:xfrm>
            <a:off x="3329996" y="637538"/>
            <a:ext cx="4411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3672C5-A237-4451-93A5-B51860DF77D1}"/>
              </a:ext>
            </a:extLst>
          </p:cNvPr>
          <p:cNvSpPr txBox="1"/>
          <p:nvPr/>
        </p:nvSpPr>
        <p:spPr>
          <a:xfrm>
            <a:off x="4190259" y="637538"/>
            <a:ext cx="4803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ITS1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90C568-D2F9-40CB-893F-E313A93A28DC}"/>
              </a:ext>
            </a:extLst>
          </p:cNvPr>
          <p:cNvSpPr txBox="1"/>
          <p:nvPr/>
        </p:nvSpPr>
        <p:spPr>
          <a:xfrm>
            <a:off x="7265403" y="634793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MuTR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59E1F9-3F84-4812-93BB-52D6EA5BCEA2}"/>
              </a:ext>
            </a:extLst>
          </p:cNvPr>
          <p:cNvSpPr txBox="1"/>
          <p:nvPr/>
        </p:nvSpPr>
        <p:spPr>
          <a:xfrm>
            <a:off x="7573154" y="704043"/>
            <a:ext cx="555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NTSR</a:t>
            </a: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4F396EC1-5A49-4319-909A-B4E74B96A143}"/>
              </a:ext>
            </a:extLst>
          </p:cNvPr>
          <p:cNvSpPr/>
          <p:nvPr/>
        </p:nvSpPr>
        <p:spPr>
          <a:xfrm>
            <a:off x="4490275" y="869346"/>
            <a:ext cx="429358" cy="36347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5C537F-EEFF-433D-3EB3-AF8C03E5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" y="4198289"/>
            <a:ext cx="12248594" cy="1530141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8EEADD-AAA3-4B58-83BA-514BC60486BC}"/>
              </a:ext>
            </a:extLst>
          </p:cNvPr>
          <p:cNvCxnSpPr/>
          <p:nvPr/>
        </p:nvCxnSpPr>
        <p:spPr>
          <a:xfrm>
            <a:off x="1267482" y="1892174"/>
            <a:ext cx="0" cy="450862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781E85-1C7E-F01F-2DEA-A35A1B444EEF}"/>
              </a:ext>
            </a:extLst>
          </p:cNvPr>
          <p:cNvCxnSpPr/>
          <p:nvPr/>
        </p:nvCxnSpPr>
        <p:spPr>
          <a:xfrm>
            <a:off x="5028027" y="1939871"/>
            <a:ext cx="0" cy="433754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459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3306D-119B-506C-E5D2-EF7CD66F41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26" t="27186" r="36793" b="43168"/>
          <a:stretch/>
        </p:blipFill>
        <p:spPr>
          <a:xfrm>
            <a:off x="0" y="6198536"/>
            <a:ext cx="5712312" cy="207622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205EAF-1FB4-E011-3E96-5FE0B5649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8"/>
          <a:stretch/>
        </p:blipFill>
        <p:spPr bwMode="auto">
          <a:xfrm>
            <a:off x="5548361" y="2934887"/>
            <a:ext cx="6537586" cy="392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A98964-04A9-1362-4CF2-907687DA47F6}"/>
              </a:ext>
            </a:extLst>
          </p:cNvPr>
          <p:cNvSpPr txBox="1"/>
          <p:nvPr/>
        </p:nvSpPr>
        <p:spPr>
          <a:xfrm>
            <a:off x="347958" y="4444210"/>
            <a:ext cx="48524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BF for bone fracture; BI, back injury;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DP, discharge of placenta;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SD, skin itching and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diarrhea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NM, non-medicinal;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ET, expulsion of thorn/drainage of abscess;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LD, liver disease; OD, other diseases.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16688-F645-A25B-8E04-BF3354EC87C7}"/>
              </a:ext>
            </a:extLst>
          </p:cNvPr>
          <p:cNvSpPr txBox="1"/>
          <p:nvPr/>
        </p:nvSpPr>
        <p:spPr>
          <a:xfrm>
            <a:off x="518473" y="85127"/>
            <a:ext cx="9522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</a:rPr>
              <a:t>F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arming – Pharmaceuticals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Ensete ventricosum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is a staple starch crop for 50 million people in Ethiopia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Also widely used as a traditional medicine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Farmers propagate and grow specific cultivars for medicine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Hypotheses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Medicinal cultivar diversity is greater than starch cultivars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Starch cultivars are in a different diversity pool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Villages use different names for one cultivar, or the same name for different cultivars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831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4F18DE6-078A-BDC4-D85F-254DB1EF7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B39741F-1226-4D3A-DEFA-6A4CC92B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3" y="0"/>
            <a:ext cx="6713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7CC11E-3ABA-4B25-8438-30355DEBC7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418" t="25960" r="37701" b="44394"/>
          <a:stretch/>
        </p:blipFill>
        <p:spPr>
          <a:xfrm>
            <a:off x="0" y="0"/>
            <a:ext cx="5927464" cy="21544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D6A9A-FA47-0DD5-7213-BD4F890AF26B}"/>
              </a:ext>
            </a:extLst>
          </p:cNvPr>
          <p:cNvSpPr txBox="1"/>
          <p:nvPr/>
        </p:nvSpPr>
        <p:spPr>
          <a:xfrm>
            <a:off x="298590" y="2301710"/>
            <a:ext cx="5179873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Our hypotheses all wrong!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Starch cultivars same pool and as diverse as medicinal cultivars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Duplicate named-accessions were the same; names were unique genotypes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highlight>
                  <a:srgbClr val="FF00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WRONG!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highlight>
                <a:srgbClr val="00FF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highlight>
                  <a:srgbClr val="00FF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Light Green: Starch Staple Crop Cultivars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highlight>
                <a:srgbClr val="00FF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BF for bone fracture; DP, discharge of placenta; BI, back injury; SD, skin itching and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diarrhea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 NM, non-medicinal; ET, expulsion of thorn and drainage of abscess from tissue; LD, liver disease; OD, other diseases.</a:t>
            </a:r>
          </a:p>
        </p:txBody>
      </p:sp>
    </p:spTree>
    <p:extLst>
      <p:ext uri="{BB962C8B-B14F-4D97-AF65-F5344CB8AC3E}">
        <p14:creationId xmlns:p14="http://schemas.microsoft.com/office/powerpoint/2010/main" val="1158723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4C70-4E2A-24F9-B723-06534B28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BD7E41-C302-3F98-D113-02117DF6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4263"/>
            <a:ext cx="7563394" cy="5665957"/>
          </a:xfrm>
          <a:prstGeom prst="rect">
            <a:avLst/>
          </a:prstGeom>
        </p:spPr>
      </p:pic>
      <p:sp>
        <p:nvSpPr>
          <p:cNvPr id="38917" name="Rectangle 5">
            <a:extLst>
              <a:ext uri="{FF2B5EF4-FFF2-40B4-BE49-F238E27FC236}">
                <a16:creationId xmlns:a16="http://schemas.microsoft.com/office/drawing/2014/main" id="{D5870CAC-718D-3CD9-F0A3-F8483A08E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9310" y="204470"/>
            <a:ext cx="4057650" cy="132588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60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Our Plants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ED87FB-4B14-B6EA-E246-A0352C238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DA6B7164-A638-12B6-0311-38355AA7E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914" y="1461820"/>
            <a:ext cx="8417772" cy="539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FAA072BA-2FF9-0E0D-BE58-368860B652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160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E2EC77-EAC3-A761-6C3A-0B17D316B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775" y="12556"/>
            <a:ext cx="1218580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727F89-E15A-4E15-0E17-4DDA414E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6A457-FBAB-8369-BAEC-5A4A63DF0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diagram of a plant life cycle&#10;&#10;AI-generated content may be incorrect.">
            <a:extLst>
              <a:ext uri="{FF2B5EF4-FFF2-40B4-BE49-F238E27FC236}">
                <a16:creationId xmlns:a16="http://schemas.microsoft.com/office/drawing/2014/main" id="{4B5DB12E-222E-031B-919E-44E95B762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" y="12556"/>
            <a:ext cx="979714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2F87E-9E7D-15A3-D21D-F67137D58FCF}"/>
              </a:ext>
            </a:extLst>
          </p:cNvPr>
          <p:cNvSpPr txBox="1"/>
          <p:nvPr/>
        </p:nvSpPr>
        <p:spPr>
          <a:xfrm rot="16200000">
            <a:off x="6467650" y="2845713"/>
            <a:ext cx="720500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highlight>
                  <a:srgbClr val="FFFF00"/>
                </a:highlight>
                <a:latin typeface="Arial" panose="020B0604020202020204" pitchFamily="34" charset="0"/>
              </a:rPr>
              <a:t>  The Rhizosphere and Microbiome                   </a:t>
            </a:r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</a:rPr>
              <a:t> Trends  in Plant Science April 2025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7A4389D9-8A70-1BE4-C7DC-5A10D13CFA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1617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w grazing in a grassy field&#10;&#10;AI-generated content may be incorrect.">
            <a:extLst>
              <a:ext uri="{FF2B5EF4-FFF2-40B4-BE49-F238E27FC236}">
                <a16:creationId xmlns:a16="http://schemas.microsoft.com/office/drawing/2014/main" id="{2172C496-DF5D-830D-4842-B6FB22910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67" y="-159328"/>
            <a:ext cx="4613308" cy="34599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909914-E0E4-9490-8DA6-81B345D8D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group of people sitting at a table with laptops&#10;&#10;AI-generated content may be incorrect.">
            <a:extLst>
              <a:ext uri="{FF2B5EF4-FFF2-40B4-BE49-F238E27FC236}">
                <a16:creationId xmlns:a16="http://schemas.microsoft.com/office/drawing/2014/main" id="{A4648695-3FFE-A290-B8E7-00A700FC3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744" y="2566843"/>
            <a:ext cx="773571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58415A-FD22-1622-3AC9-91BFFCBB7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31"/>
            <a:ext cx="7560367" cy="33388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FB3B1A-4616-C1D9-C5BA-74134E421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68774"/>
            <a:ext cx="7086600" cy="194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239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3E05B-96BA-A51E-B7FC-08EB0CFA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F61C419-358C-A76E-AFAE-3FF6ED902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3" b="36958"/>
          <a:stretch/>
        </p:blipFill>
        <p:spPr>
          <a:xfrm>
            <a:off x="-62345" y="0"/>
            <a:ext cx="15168417" cy="32623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6C7C72-1CB7-2D0C-0643-58F675B1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-3891"/>
          <a:stretch/>
        </p:blipFill>
        <p:spPr>
          <a:xfrm>
            <a:off x="0" y="5029217"/>
            <a:ext cx="5015345" cy="17824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D83623-9F60-2832-0D55-56C9FBFFB4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8" t="19091" r="14291" b="59697"/>
          <a:stretch/>
        </p:blipFill>
        <p:spPr>
          <a:xfrm>
            <a:off x="5114257" y="4536961"/>
            <a:ext cx="6986498" cy="22746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C1505F-8FFF-863C-92F0-D3029FFFB1E8}"/>
              </a:ext>
            </a:extLst>
          </p:cNvPr>
          <p:cNvSpPr txBox="1"/>
          <p:nvPr/>
        </p:nvSpPr>
        <p:spPr>
          <a:xfrm>
            <a:off x="-14343" y="3262311"/>
            <a:ext cx="121150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</a:rPr>
              <a:t>Exploit positive (avoid negative) epistatic &amp; pleiotropic interactions plant breeding</a:t>
            </a:r>
          </a:p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</a:rPr>
              <a:t>Developing avenues of artiﬁcial intelligence, novel exploitation of large-scale genomics &amp; phenomics data</a:t>
            </a:r>
          </a:p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</a:rPr>
              <a:t>Find genes with minor effects to analyse epistatic interactions and pleiotropic QTLs  accounting for missing heritability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564B86-A358-8988-7915-22A3CCCBD087}"/>
              </a:ext>
            </a:extLst>
          </p:cNvPr>
          <p:cNvSpPr/>
          <p:nvPr/>
        </p:nvSpPr>
        <p:spPr>
          <a:xfrm>
            <a:off x="0" y="46364"/>
            <a:ext cx="435935" cy="52779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5730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1EF97-350D-8A72-2C4B-1C320DCE2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2797-15CD-2725-2AB5-C5104BB9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259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What has farming and agriculture done </a:t>
            </a:r>
            <a:r>
              <a:rPr lang="en-GB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47B72-8DB0-9428-E341-5967B851F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304"/>
            <a:ext cx="10957560" cy="5468111"/>
          </a:xfrm>
        </p:spPr>
        <p:txBody>
          <a:bodyPr>
            <a:normAutofit fontScale="92500" lnSpcReduction="10000"/>
          </a:bodyPr>
          <a:lstStyle/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Feed (Forage)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Fuel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Feedstock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Flowers (Fun)</a:t>
            </a:r>
          </a:p>
          <a:p>
            <a:r>
              <a:rPr lang="en-GB" sz="5400" kern="100" dirty="0">
                <a:solidFill>
                  <a:schemeClr val="bg1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Pharmaceuticals</a:t>
            </a:r>
          </a:p>
          <a:p>
            <a:endParaRPr lang="en-GB" sz="2800" b="1" dirty="0">
              <a:solidFill>
                <a:schemeClr val="accent2">
                  <a:lumMod val="40000"/>
                  <a:lumOff val="6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6AB5F9-C6CF-040B-C7C7-CA60B7789421}"/>
              </a:ext>
            </a:extLst>
          </p:cNvPr>
          <p:cNvSpPr txBox="1"/>
          <p:nvPr/>
        </p:nvSpPr>
        <p:spPr>
          <a:xfrm>
            <a:off x="5614416" y="2201429"/>
            <a:ext cx="68793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Seven F’s of Farming</a:t>
            </a:r>
          </a:p>
        </p:txBody>
      </p:sp>
    </p:spTree>
    <p:extLst>
      <p:ext uri="{BB962C8B-B14F-4D97-AF65-F5344CB8AC3E}">
        <p14:creationId xmlns:p14="http://schemas.microsoft.com/office/powerpoint/2010/main" val="25078905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59C8-56E3-A52E-7CFE-CE1138805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C03504-4CDB-3540-BD3B-7C3A159FA2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69"/>
          <a:stretch/>
        </p:blipFill>
        <p:spPr>
          <a:xfrm>
            <a:off x="2285935" y="2019845"/>
            <a:ext cx="7633849" cy="33741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31CC-1694-B933-354F-6462FDCA4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177A4-215B-64DA-4B84-12989D25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86" y="2576465"/>
            <a:ext cx="918972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000" dirty="0">
                <a:solidFill>
                  <a:srgbClr val="FFFF00"/>
                </a:solidFill>
              </a:rPr>
              <a:t>The population explosion of the last 100 years </a:t>
            </a:r>
            <a:br>
              <a:rPr lang="en-GB" sz="3000" dirty="0">
                <a:solidFill>
                  <a:srgbClr val="FFFF00"/>
                </a:solidFill>
              </a:rPr>
            </a:br>
            <a:br>
              <a:rPr lang="en-GB" sz="3000" dirty="0">
                <a:solidFill>
                  <a:srgbClr val="FFFF00"/>
                </a:solidFill>
              </a:rPr>
            </a:br>
            <a:br>
              <a:rPr lang="en-GB" sz="3000" dirty="0">
                <a:solidFill>
                  <a:srgbClr val="FFFF00"/>
                </a:solidFill>
              </a:rPr>
            </a:br>
            <a:br>
              <a:rPr lang="en-GB" sz="3000" dirty="0">
                <a:solidFill>
                  <a:srgbClr val="FFFF00"/>
                </a:solidFill>
              </a:rPr>
            </a:br>
            <a:br>
              <a:rPr lang="en-GB" sz="3000" dirty="0">
                <a:solidFill>
                  <a:srgbClr val="FFFF00"/>
                </a:solidFill>
              </a:rPr>
            </a:br>
            <a:r>
              <a:rPr lang="en-GB" sz="3000" dirty="0">
                <a:solidFill>
                  <a:srgbClr val="FFFF00"/>
                </a:solidFill>
              </a:rPr>
              <a:t>           </a:t>
            </a:r>
            <a:r>
              <a:rPr lang="en-GB" sz="16575" dirty="0">
                <a:solidFill>
                  <a:schemeClr val="accent2"/>
                </a:solidFill>
              </a:rPr>
              <a:t>BUT…</a:t>
            </a:r>
            <a:endParaRPr lang="en-GB" sz="3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078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4E70C-D5B1-7615-9EBE-9A607EF6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90878-C212-1177-9EAF-E0C78DD76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we live in a different situation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1603B-46C3-9674-1159-E1F7EDDB3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6096" y="1825625"/>
            <a:ext cx="4398264" cy="43513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China: population declining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 of Asia: no increase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Europe/Americas/ Australasia: no increase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Africa is only area increasing now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DBAE5B-FC29-39F6-9046-D2B861441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10" t="-92" r="-1869" b="92"/>
          <a:stretch>
            <a:fillRect/>
          </a:stretch>
        </p:blipFill>
        <p:spPr bwMode="auto">
          <a:xfrm>
            <a:off x="-54721" y="432632"/>
            <a:ext cx="12079081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463837-F1C0-4A33-84EA-55DEDE812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764" y="1690688"/>
            <a:ext cx="4565668" cy="241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2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AD6C-1CD6-24C8-6BB9-1FC2E36E2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0A8D8-AC0C-300C-40DC-BFE718728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712" y="-69866"/>
            <a:ext cx="7886700" cy="994172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My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3EF1A-D256-6861-B0AB-E1E3CD4A1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393" y="924306"/>
            <a:ext cx="10343213" cy="581618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Agriculture grows more, better, food for the expanded world population</a:t>
            </a:r>
          </a:p>
          <a:p>
            <a:r>
              <a:rPr lang="en-GB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Agronomy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bg1">
                    <a:lumMod val="95000"/>
                  </a:schemeClr>
                </a:solidFill>
              </a:rPr>
              <a:t>(how crops &amp; animals are grown) 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GB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Genetics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 delivered the improvement </a:t>
            </a:r>
            <a:r>
              <a:rPr lang="en-GB" sz="1600" dirty="0">
                <a:solidFill>
                  <a:schemeClr val="bg1">
                    <a:lumMod val="95000"/>
                  </a:schemeClr>
                </a:solidFill>
              </a:rPr>
              <a:t>(not more labour or more land; smaller from supply chain)</a:t>
            </a:r>
          </a:p>
          <a:p>
            <a:pPr algn="ctr"/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BUT</a:t>
            </a:r>
          </a:p>
          <a:p>
            <a:pPr algn="ctr"/>
            <a:r>
              <a:rPr lang="en-GB" sz="3200" dirty="0">
                <a:solidFill>
                  <a:schemeClr val="bg1">
                    <a:lumMod val="95000"/>
                  </a:schemeClr>
                </a:solidFill>
              </a:rPr>
              <a:t>This has been achieved at and unsustainable cost to the planet</a:t>
            </a:r>
          </a:p>
          <a:p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Biodiversity – all the plant and animal species and their variants – underpins the increase in food production</a:t>
            </a:r>
          </a:p>
          <a:p>
            <a:r>
              <a:rPr lang="en-GB" sz="2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Agriculture now is destroying biodiversity, the land, and the climate</a:t>
            </a:r>
          </a:p>
          <a:p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NOW there is no population increase, we must continue the improvements in agriculture, but dedicate them to conservation and improving the world</a:t>
            </a:r>
          </a:p>
          <a:p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2FFB01-4295-5ABC-C57E-8D7EDC829B5B}"/>
              </a:ext>
            </a:extLst>
          </p:cNvPr>
          <p:cNvSpPr txBox="1"/>
          <p:nvPr/>
        </p:nvSpPr>
        <p:spPr>
          <a:xfrm>
            <a:off x="1125299" y="5241196"/>
            <a:ext cx="95253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28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Biodiversity,  Conservation and Agriculture: Breeding</a:t>
            </a:r>
          </a:p>
          <a:p>
            <a:pPr algn="ctr" defTabSz="685800"/>
            <a:r>
              <a:rPr lang="en-US" sz="28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Supported by molecular cytogenetics, knowledge of genome evolution and DNA/RNA sequencing</a:t>
            </a:r>
            <a:endParaRPr lang="en-GB" sz="2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468787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PT"/>
          </a:p>
        </p:txBody>
      </p:sp>
      <p:pic>
        <p:nvPicPr>
          <p:cNvPr id="49155" name="Picture 3" descr="Chromosm cop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33378"/>
            <a:ext cx="9144000" cy="610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046288" y="5316749"/>
            <a:ext cx="2451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GB" sz="6000" dirty="0">
                <a:solidFill>
                  <a:srgbClr val="EDFB3B"/>
                </a:solidFill>
                <a:latin typeface="Arial Unicode MS" pitchFamily="34" charset="-128"/>
              </a:rPr>
              <a:t>Genes</a:t>
            </a:r>
          </a:p>
        </p:txBody>
      </p:sp>
    </p:spTree>
    <p:extLst>
      <p:ext uri="{BB962C8B-B14F-4D97-AF65-F5344CB8AC3E}">
        <p14:creationId xmlns:p14="http://schemas.microsoft.com/office/powerpoint/2010/main" val="42084905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1733" y="83290"/>
            <a:ext cx="1373011" cy="600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Organelle sequences</a:t>
            </a:r>
          </a:p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from chloroplasts or</a:t>
            </a:r>
          </a:p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mitochondria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0467" y="788343"/>
            <a:ext cx="1584678" cy="461665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Sequences from viruses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0468" y="1427121"/>
            <a:ext cx="1691923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Transgenes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introduced with molecular biology 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8553" y="562309"/>
            <a:ext cx="2410883" cy="52322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prstClr val="black"/>
                </a:solidFill>
                <a:latin typeface="Calibri"/>
              </a:rPr>
              <a:t>Genes, regulatory and non-coding low-copy sequences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5600" y="3088744"/>
            <a:ext cx="179916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Dispersed repeats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4140" y="1475382"/>
            <a:ext cx="2089855" cy="3079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Repetitive DNA sequences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215" y="576781"/>
            <a:ext cx="1872545" cy="70802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2000" b="1" dirty="0">
                <a:solidFill>
                  <a:prstClr val="black"/>
                </a:solidFill>
                <a:latin typeface="Calibri"/>
              </a:rPr>
              <a:t>Nuclear </a:t>
            </a:r>
          </a:p>
          <a:p>
            <a:pPr algn="ctr" defTabSz="914400">
              <a:defRPr/>
            </a:pPr>
            <a:r>
              <a:rPr lang="en-GB" sz="2000" b="1" dirty="0">
                <a:solidFill>
                  <a:prstClr val="black"/>
                </a:solidFill>
                <a:latin typeface="Calibri"/>
              </a:rPr>
              <a:t>Genome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8999" y="2777047"/>
            <a:ext cx="1371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Tandem repeats</a:t>
            </a:r>
          </a:p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Satellite sequences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7906" y="4668322"/>
            <a:ext cx="129398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DNA </a:t>
            </a:r>
            <a:r>
              <a:rPr lang="en-GB" sz="1200" dirty="0" err="1">
                <a:solidFill>
                  <a:prstClr val="black"/>
                </a:solidFill>
                <a:latin typeface="Calibri"/>
              </a:rPr>
              <a:t>transposons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4611" y="4668323"/>
            <a:ext cx="1284112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 err="1">
                <a:solidFill>
                  <a:prstClr val="black"/>
                </a:solidFill>
                <a:latin typeface="Calibri"/>
              </a:rPr>
              <a:t>Retrotransposons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14455" y="5507612"/>
            <a:ext cx="1223433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Centromeric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24616" y="4486745"/>
            <a:ext cx="1224844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Structural components of chromosomes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76172" y="5507507"/>
            <a:ext cx="934156" cy="43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Telomeric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57369" y="3547680"/>
            <a:ext cx="1223434" cy="600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Simple sequence repeats or microsatellites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3272" y="2745943"/>
            <a:ext cx="1224844" cy="2619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Repeated genes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3223" y="5507611"/>
            <a:ext cx="936978" cy="431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 err="1">
                <a:solidFill>
                  <a:prstClr val="black"/>
                </a:solidFill>
                <a:latin typeface="Calibri"/>
              </a:rPr>
              <a:t>Subtelomeric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 repeats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3540" y="1680677"/>
            <a:ext cx="935567" cy="431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45S and 5S rRNA genes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8255" y="4538191"/>
            <a:ext cx="1295400" cy="600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Blocks of tandem repeats at discrete chromosomal loci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196165" y="324368"/>
            <a:ext cx="1402646" cy="35899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353159" y="875505"/>
            <a:ext cx="1245652" cy="1436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482625" y="1019176"/>
            <a:ext cx="1116187" cy="77521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3713086" y="1855354"/>
            <a:ext cx="3095978" cy="11525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559781" y="1366841"/>
            <a:ext cx="700512" cy="36036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630777" y="804069"/>
            <a:ext cx="505178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9062032" y="2169628"/>
            <a:ext cx="387140" cy="46728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702441" y="2876911"/>
            <a:ext cx="442278" cy="13530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68350" y="1844549"/>
            <a:ext cx="380251" cy="8748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124743" y="4272915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738556" y="5175826"/>
            <a:ext cx="431800" cy="2889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400352" y="3323507"/>
            <a:ext cx="1128754" cy="10687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 flipV="1">
            <a:off x="2129565" y="4283312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9017372" y="5175932"/>
            <a:ext cx="431800" cy="288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848601" y="3319724"/>
            <a:ext cx="360539" cy="214502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7057564" y="3323507"/>
            <a:ext cx="600910" cy="52799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7581712" y="3319724"/>
            <a:ext cx="332454" cy="109765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45" name="TextBox 74"/>
          <p:cNvSpPr txBox="1">
            <a:spLocks noChangeArrowheads="1"/>
          </p:cNvSpPr>
          <p:nvPr/>
        </p:nvSpPr>
        <p:spPr bwMode="auto">
          <a:xfrm>
            <a:off x="2438239" y="6027949"/>
            <a:ext cx="65437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cs typeface="Arial" pitchFamily="34" charset="0"/>
              </a:defRPr>
            </a:lvl9pPr>
          </a:lstStyle>
          <a:p>
            <a:pPr defTabSz="914400" eaLnBrk="1" hangingPunct="1"/>
            <a:r>
              <a:rPr lang="en-GB" altLang="en-US" dirty="0">
                <a:solidFill>
                  <a:prstClr val="black"/>
                </a:solidFill>
                <a:latin typeface="Calibri" pitchFamily="34" charset="0"/>
              </a:rPr>
              <a:t>DNA sequence components of the nuclear genome</a:t>
            </a:r>
          </a:p>
          <a:p>
            <a:pPr defTabSz="914400" eaLnBrk="1" hangingPunct="1"/>
            <a:r>
              <a:rPr lang="en-GB" altLang="en-US" dirty="0">
                <a:solidFill>
                  <a:prstClr val="black"/>
                </a:solidFill>
                <a:latin typeface="Calibri" pitchFamily="34" charset="0"/>
              </a:rPr>
              <a:t>After Biscotti et al. Chromosome Research 2015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02482" y="1766402"/>
            <a:ext cx="934156" cy="260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Other genes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5400000" flipH="1" flipV="1">
            <a:off x="9768856" y="2201673"/>
            <a:ext cx="519113" cy="35136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098322" y="3956053"/>
            <a:ext cx="179916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Transposable elements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997905" y="3428441"/>
            <a:ext cx="372602" cy="42305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4207" y="5427311"/>
            <a:ext cx="129398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Autonomous/ non-autonomous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4744749" y="3200375"/>
            <a:ext cx="965378" cy="527993"/>
          </a:xfrm>
          <a:prstGeom prst="straightConnector1">
            <a:avLst/>
          </a:prstGeom>
          <a:ln w="5715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744749" y="4858729"/>
            <a:ext cx="155939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Dispersed repeats that we don’t know about – except each is significant proportion of genome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444294" y="3424658"/>
            <a:ext cx="783144" cy="13821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908843" y="5033857"/>
            <a:ext cx="431800" cy="28892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155194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9A43-60FE-22F1-B718-887F796F4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A2303-8362-0EDC-17C4-41E7B4B5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What has genetics, plant and animal breeding, farming and agriculture done </a:t>
            </a:r>
            <a:r>
              <a:rPr lang="en-GB" dirty="0"/>
              <a:t>(1)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A249B-4021-1F8C-1170-A368878C1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2226470"/>
            <a:ext cx="8218170" cy="369884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Provided more (and better) food to more people</a:t>
            </a:r>
          </a:p>
          <a:p>
            <a:r>
              <a:rPr lang="en-GB" sz="2400" dirty="0">
                <a:solidFill>
                  <a:schemeClr val="bg1"/>
                </a:solidFill>
              </a:rPr>
              <a:t>Used no more land</a:t>
            </a:r>
          </a:p>
          <a:p>
            <a:pPr marL="342900" lvl="1" indent="0">
              <a:buNone/>
            </a:pPr>
            <a:r>
              <a:rPr lang="en-GB" sz="2100" dirty="0">
                <a:solidFill>
                  <a:schemeClr val="bg1"/>
                </a:solidFill>
              </a:rPr>
              <a:t>	No more is being made! And all that is suitable is being farmed</a:t>
            </a:r>
          </a:p>
          <a:p>
            <a:pPr marL="342900" lvl="1" indent="0">
              <a:buNone/>
            </a:pPr>
            <a:r>
              <a:rPr lang="en-GB" sz="2100" dirty="0">
                <a:solidFill>
                  <a:schemeClr val="bg1"/>
                </a:solidFill>
              </a:rPr>
              <a:t>	</a:t>
            </a:r>
            <a:r>
              <a:rPr lang="en-GB" sz="1350" dirty="0">
                <a:solidFill>
                  <a:schemeClr val="bg1"/>
                </a:solidFill>
              </a:rPr>
              <a:t>(but some of the most diverse areas are not suitable)</a:t>
            </a:r>
          </a:p>
          <a:p>
            <a:r>
              <a:rPr lang="en-GB" sz="2400" dirty="0">
                <a:solidFill>
                  <a:schemeClr val="bg1"/>
                </a:solidFill>
              </a:rPr>
              <a:t>No greater exploitation of wild species</a:t>
            </a:r>
          </a:p>
          <a:p>
            <a:pPr marL="342900" lvl="1" indent="0">
              <a:buNone/>
            </a:pPr>
            <a:r>
              <a:rPr lang="en-GB" sz="2100" dirty="0">
                <a:solidFill>
                  <a:schemeClr val="bg1"/>
                </a:solidFill>
              </a:rPr>
              <a:t>	Collection, including fish, medicine &amp; spices, leads to extinction</a:t>
            </a:r>
          </a:p>
          <a:p>
            <a:r>
              <a:rPr lang="en-GB" sz="2400" dirty="0">
                <a:solidFill>
                  <a:schemeClr val="bg1"/>
                </a:solidFill>
              </a:rPr>
              <a:t>Much less labour</a:t>
            </a:r>
          </a:p>
          <a:p>
            <a:pPr marL="342900" lvl="1" indent="0">
              <a:buNone/>
            </a:pPr>
            <a:r>
              <a:rPr lang="en-GB" sz="2100" dirty="0">
                <a:solidFill>
                  <a:schemeClr val="bg1"/>
                </a:solidFill>
              </a:rPr>
              <a:t>	Your great-great grandparents were likely to </a:t>
            </a:r>
            <a:r>
              <a:rPr lang="en-GB" sz="2100" dirty="0" err="1">
                <a:solidFill>
                  <a:schemeClr val="bg1"/>
                </a:solidFill>
              </a:rPr>
              <a:t>br</a:t>
            </a:r>
            <a:r>
              <a:rPr lang="en-GB" sz="2100" dirty="0">
                <a:solidFill>
                  <a:schemeClr val="bg1"/>
                </a:solidFill>
              </a:rPr>
              <a:t> farmers or agricultural labourers, working 12 hours per day, under sun, rain, heat, cold</a:t>
            </a:r>
          </a:p>
        </p:txBody>
      </p:sp>
    </p:spTree>
    <p:extLst>
      <p:ext uri="{BB962C8B-B14F-4D97-AF65-F5344CB8AC3E}">
        <p14:creationId xmlns:p14="http://schemas.microsoft.com/office/powerpoint/2010/main" val="20379411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8B793-01E9-A26B-0BEA-599B60307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E136F-CD44-FA80-CA85-E8EE83C2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What has genetics, plant and animal breeding, farming and agriculture done </a:t>
            </a:r>
            <a:r>
              <a:rPr lang="en-GB" dirty="0"/>
              <a:t>(2)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8904-C29B-1CCE-FFB6-AACC2E26D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2226470"/>
            <a:ext cx="8218170" cy="369884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Destroyed good land – erosion of soil, salinity salt</a:t>
            </a:r>
          </a:p>
          <a:p>
            <a:r>
              <a:rPr lang="en-GB" sz="2400" dirty="0">
                <a:solidFill>
                  <a:schemeClr val="bg1"/>
                </a:solidFill>
              </a:rPr>
              <a:t>Used more water than is available</a:t>
            </a:r>
          </a:p>
          <a:p>
            <a:r>
              <a:rPr lang="en-GB" sz="2400" dirty="0">
                <a:solidFill>
                  <a:schemeClr val="bg1"/>
                </a:solidFill>
              </a:rPr>
              <a:t>Caused pollution (fertilizer; crop protection chemicals)</a:t>
            </a:r>
          </a:p>
          <a:p>
            <a:r>
              <a:rPr lang="en-GB" sz="2400" dirty="0">
                <a:solidFill>
                  <a:schemeClr val="bg1"/>
                </a:solidFill>
              </a:rPr>
              <a:t>Caused climate change (global warming)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All four threaten biodiversity and cause species extinction</a:t>
            </a:r>
            <a:endParaRPr lang="en-GB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2501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3D85F-BF57-3B54-3FBA-DD93D5F6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817B6-B77E-8399-C434-BFDD19433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green field with yellow arrows&#10;&#10;Description automatically generated">
            <a:extLst>
              <a:ext uri="{FF2B5EF4-FFF2-40B4-BE49-F238E27FC236}">
                <a16:creationId xmlns:a16="http://schemas.microsoft.com/office/drawing/2014/main" id="{92AB12D0-3F84-30FC-7A44-5348C617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66885" cy="705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383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tractor in a field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94" y="-498793"/>
            <a:ext cx="12202394" cy="91517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848" y="-256667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main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662464"/>
            <a:ext cx="11365992" cy="5533072"/>
          </a:xfrm>
        </p:spPr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Agriculture grows more, better, food than ever but has environmental impact</a:t>
            </a: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Agronomy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(how crops &amp; animals are grown)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delivered the improvement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(not more labour or more land)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6187" y="7963364"/>
            <a:ext cx="8602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Biodiversity,  Conservation and Agriculture</a:t>
            </a:r>
          </a:p>
        </p:txBody>
      </p:sp>
      <p:pic>
        <p:nvPicPr>
          <p:cNvPr id="6" name="Picture 5" descr="A aerial view of a farm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8"/>
          <a:stretch>
            <a:fillRect/>
          </a:stretch>
        </p:blipFill>
        <p:spPr>
          <a:xfrm>
            <a:off x="-10160" y="2161540"/>
            <a:ext cx="3343275" cy="4427855"/>
          </a:xfrm>
          <a:prstGeom prst="rect">
            <a:avLst/>
          </a:prstGeom>
        </p:spPr>
      </p:pic>
      <p:pic>
        <p:nvPicPr>
          <p:cNvPr id="10" name="Picture 9" descr="A field of green plants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449" y="2152219"/>
            <a:ext cx="3648768" cy="2423436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86AF7-24D7-EC22-C2E7-AB09C10C9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440D0A-5AB3-64EA-7E5E-2A34C885D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6195" y="-1130574"/>
            <a:ext cx="14349493" cy="8062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33C732-AA37-A47E-1930-6555A693B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527" y="3029437"/>
            <a:ext cx="11679805" cy="2387600"/>
          </a:xfrm>
        </p:spPr>
        <p:txBody>
          <a:bodyPr>
            <a:normAutofit/>
          </a:bodyPr>
          <a:lstStyle/>
          <a:p>
            <a:r>
              <a:rPr lang="en-US" sz="5400" b="1" i="0" u="none" strike="noStrike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What cytogenomics has, is and will do for agriculture in our world</a:t>
            </a:r>
            <a:endParaRPr lang="en-GB" sz="199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F4C2F-17F2-E789-EA7B-90D810BDB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31599" y="4882256"/>
            <a:ext cx="2616928" cy="1655762"/>
          </a:xfrm>
        </p:spPr>
        <p:txBody>
          <a:bodyPr/>
          <a:lstStyle/>
          <a:p>
            <a:pPr algn="l"/>
            <a:r>
              <a:rPr lang="en-GB" altLang="en-US" dirty="0">
                <a:solidFill>
                  <a:srgbClr val="FFFF00"/>
                </a:solidFill>
              </a:rPr>
              <a:t>Nîmes ECA Course</a:t>
            </a:r>
          </a:p>
          <a:p>
            <a:pPr algn="l"/>
            <a:r>
              <a:rPr lang="en-GB" dirty="0"/>
              <a:t>29 March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7ED9FD-D40E-CCDC-BEB2-96F26A88D86A}"/>
              </a:ext>
            </a:extLst>
          </p:cNvPr>
          <p:cNvSpPr txBox="1">
            <a:spLocks noChangeArrowheads="1"/>
          </p:cNvSpPr>
          <p:nvPr/>
        </p:nvSpPr>
        <p:spPr>
          <a:xfrm>
            <a:off x="5127920" y="-165759"/>
            <a:ext cx="7185378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altLang="en-US" sz="4000" b="1" dirty="0">
              <a:solidFill>
                <a:srgbClr val="C4CCE2"/>
              </a:solidFill>
            </a:endParaRPr>
          </a:p>
          <a:p>
            <a:pPr algn="r"/>
            <a:endParaRPr lang="en-GB" altLang="en-US" sz="4000" b="1" dirty="0">
              <a:solidFill>
                <a:srgbClr val="C4CCE2"/>
              </a:solidFill>
            </a:endParaRPr>
          </a:p>
          <a:p>
            <a:pPr algn="r"/>
            <a:r>
              <a:rPr lang="en-GB" altLang="en-US" sz="4000" b="1" dirty="0">
                <a:solidFill>
                  <a:srgbClr val="C4CCE2"/>
                </a:solidFill>
              </a:rPr>
              <a:t>Pat Heslop-Harrison</a:t>
            </a:r>
          </a:p>
          <a:p>
            <a:pPr algn="r"/>
            <a:r>
              <a:rPr lang="en-GB" altLang="en-US" sz="4000" b="1" dirty="0">
                <a:solidFill>
                  <a:srgbClr val="C4CCE2"/>
                </a:solidFill>
              </a:rPr>
              <a:t>phh@molcyt.com</a:t>
            </a:r>
          </a:p>
          <a:p>
            <a:pPr algn="r"/>
            <a:r>
              <a:rPr lang="en-GB" alt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www.molcyt.org</a:t>
            </a:r>
          </a:p>
          <a:p>
            <a:pPr algn="l"/>
            <a:r>
              <a:rPr lang="en-GB" altLang="en-US" sz="4000" b="1" dirty="0">
                <a:solidFill>
                  <a:srgbClr val="C4CCE2"/>
                </a:solidFill>
              </a:rPr>
              <a:t>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84E099-07BD-F608-788A-1DD874493D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288" y="6320847"/>
            <a:ext cx="2677926" cy="465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7C2BD-66F5-678B-B5BA-58B68B5355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7530" y="5810576"/>
            <a:ext cx="1528684" cy="477613"/>
          </a:xfrm>
          <a:prstGeom prst="rect">
            <a:avLst/>
          </a:prstGeom>
        </p:spPr>
      </p:pic>
      <p:pic>
        <p:nvPicPr>
          <p:cNvPr id="8" name="Picture 7" descr="A picture containing pool ball, sport&#10;&#10;Description generated with very high confidence">
            <a:extLst>
              <a:ext uri="{FF2B5EF4-FFF2-40B4-BE49-F238E27FC236}">
                <a16:creationId xmlns:a16="http://schemas.microsoft.com/office/drawing/2014/main" id="{98EC6D13-F340-15C4-6B6B-9EA27BD0B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86" y="6000361"/>
            <a:ext cx="1819532" cy="6409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33396A-57C7-8342-8BEC-9F5F6653FB54}"/>
              </a:ext>
            </a:extLst>
          </p:cNvPr>
          <p:cNvSpPr txBox="1"/>
          <p:nvPr/>
        </p:nvSpPr>
        <p:spPr>
          <a:xfrm>
            <a:off x="1975318" y="5278860"/>
            <a:ext cx="96920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A flavour of the tricks our species show and how we study them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Animal, Plant and Comparative Cytogenomics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5214C99-F4EE-F928-CB1F-4CEE5716D7B4}"/>
              </a:ext>
            </a:extLst>
          </p:cNvPr>
          <p:cNvSpPr txBox="1">
            <a:spLocks noChangeArrowheads="1"/>
          </p:cNvSpPr>
          <p:nvPr/>
        </p:nvSpPr>
        <p:spPr>
          <a:xfrm>
            <a:off x="-7698" y="-132577"/>
            <a:ext cx="9122245" cy="1600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molecular cytogenetics</a:t>
            </a:r>
            <a:endParaRPr lang="en-GB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75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662.292913385827,&quot;width&quot;:8385.529133858268}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arlow SemiBold"/>
        <a:ea typeface=""/>
        <a:cs typeface=""/>
      </a:majorFont>
      <a:minorFont>
        <a:latin typeface="Barlow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_Alliance PPT 2022.potx" id="{E91711FB-ED9B-44C7-893C-3F363F0AAF2F}" vid="{27E86FD4-88E5-488E-B104-5C0C8AA9124B}"/>
    </a:ext>
  </a:extLst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2882</TotalTime>
  <Words>3814</Words>
  <Application>Microsoft Office PowerPoint</Application>
  <PresentationFormat>Widescreen</PresentationFormat>
  <Paragraphs>653</Paragraphs>
  <Slides>82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23</vt:i4>
      </vt:variant>
      <vt:variant>
        <vt:lpstr>Theme</vt:lpstr>
      </vt:variant>
      <vt:variant>
        <vt:i4>13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119" baseType="lpstr">
      <vt:lpstr>等线</vt:lpstr>
      <vt:lpstr>等线 Light</vt:lpstr>
      <vt:lpstr>华文细黑</vt:lpstr>
      <vt:lpstr>Aptos</vt:lpstr>
      <vt:lpstr>Aptos Display</vt:lpstr>
      <vt:lpstr>Arial</vt:lpstr>
      <vt:lpstr>Arial</vt:lpstr>
      <vt:lpstr>Arial Narrow</vt:lpstr>
      <vt:lpstr>Arial Unicode MS</vt:lpstr>
      <vt:lpstr>Barlow Condensed</vt:lpstr>
      <vt:lpstr>Barlow SemiBold</vt:lpstr>
      <vt:lpstr>Calibri</vt:lpstr>
      <vt:lpstr>Calibri Light</vt:lpstr>
      <vt:lpstr>Helvetica-Narrow</vt:lpstr>
      <vt:lpstr>Lucida Sans</vt:lpstr>
      <vt:lpstr>Memento</vt:lpstr>
      <vt:lpstr>PingFang SC</vt:lpstr>
      <vt:lpstr>Tahoma</vt:lpstr>
      <vt:lpstr>Times</vt:lpstr>
      <vt:lpstr>Times New Roman</vt:lpstr>
      <vt:lpstr>Trebuchet MS</vt:lpstr>
      <vt:lpstr>Verdana</vt:lpstr>
      <vt:lpstr>Wingdings</vt:lpstr>
      <vt:lpstr>Office Theme</vt:lpstr>
      <vt:lpstr>1_Office Theme</vt:lpstr>
      <vt:lpstr>2_Office Theme</vt:lpstr>
      <vt:lpstr>3_Office Theme</vt:lpstr>
      <vt:lpstr>4_Office Theme</vt:lpstr>
      <vt:lpstr>Office 主题​​</vt:lpstr>
      <vt:lpstr>8_Office Theme</vt:lpstr>
      <vt:lpstr>9_Office Theme</vt:lpstr>
      <vt:lpstr>5_Office Theme</vt:lpstr>
      <vt:lpstr>6_Office Theme</vt:lpstr>
      <vt:lpstr>10_Office Theme</vt:lpstr>
      <vt:lpstr>11_Office Theme</vt:lpstr>
      <vt:lpstr>7_Office Theme</vt:lpstr>
      <vt:lpstr>Image</vt:lpstr>
      <vt:lpstr>What cytogenomics has, is and will do for agriculture in our world</vt:lpstr>
      <vt:lpstr>PowerPoint Presentation</vt:lpstr>
      <vt:lpstr>PowerPoint Presentation</vt:lpstr>
      <vt:lpstr>PowerPoint Presentation</vt:lpstr>
      <vt:lpstr>Cytogenomics = Genome Evolution = Plant &amp; Animal Breeding = Agriculture</vt:lpstr>
      <vt:lpstr>Triticale: wheat x rye hybrid  A polyploid  AABB  wheat x RR rye  2n=6x=42  Genome size 17,000 Mbp </vt:lpstr>
      <vt:lpstr>Wheat evolution and polyploidy</vt:lpstr>
      <vt:lpstr>Polyploid species A species with more than two complete chromosome sets Each set designated A, B…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Genomic Components</vt:lpstr>
      <vt:lpstr>PowerPoint Presentation</vt:lpstr>
      <vt:lpstr>Wheat evolution and polyploidy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Instead of crossing Another way to transfer genes: CELL (protoplast) FUSION in vitro</vt:lpstr>
      <vt:lpstr>Nicotiana  hybrid 4x + 4x  cell fusions  Each of 4 chromosome sets has distinctive repetitive DNA when probed with genomic DNA    Farah Badakshi</vt:lpstr>
      <vt:lpstr>PowerPoint Presentation</vt:lpstr>
      <vt:lpstr>Genome Specificity of a CACTA (En/Spm) Transposon</vt:lpstr>
      <vt:lpstr>Genome Specificity of a CACTA (En/Spm) Transposon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Repetitive DNA identifies genomes in forage grass polyploids</vt:lpstr>
      <vt:lpstr>PowerPoint Presentation</vt:lpstr>
      <vt:lpstr>Extensive chromosome rearrangements in the Musaceae</vt:lpstr>
      <vt:lpstr>PowerPoint Presentation</vt:lpstr>
      <vt:lpstr>PowerPoint Presentation</vt:lpstr>
      <vt:lpstr>Multiple ultra-long Nanopore reads give full length chloroplast</vt:lpstr>
      <vt:lpstr>Ensete glaucum chloroplasts in ONT long reads Egl_YM4 – 168,248 bp</vt:lpstr>
      <vt:lpstr>        Complexity of mitochondrial genomes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5S rDNA and 45S rDNA</vt:lpstr>
      <vt:lpstr>Evolution of rDNA – genes and spacers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Plants</vt:lpstr>
      <vt:lpstr>PowerPoint Presentation</vt:lpstr>
      <vt:lpstr>PowerPoint Presentation</vt:lpstr>
      <vt:lpstr>PowerPoint Presentation</vt:lpstr>
      <vt:lpstr>What has farming and agriculture done  </vt:lpstr>
      <vt:lpstr>The population explosion of the last 100 years                 BUT…</vt:lpstr>
      <vt:lpstr>Now we live in a different situation …</vt:lpstr>
      <vt:lpstr>My messages</vt:lpstr>
      <vt:lpstr>PowerPoint Presentation</vt:lpstr>
      <vt:lpstr>PowerPoint Presentation</vt:lpstr>
      <vt:lpstr>What has genetics, plant and animal breeding, farming and agriculture done (1) </vt:lpstr>
      <vt:lpstr>What has genetics, plant and animal breeding, farming and agriculture done (2) </vt:lpstr>
      <vt:lpstr>PowerPoint Presentation</vt:lpstr>
      <vt:lpstr>My main messages</vt:lpstr>
      <vt:lpstr>What cytogenomics has, is and will do for agriculture in our world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cytogenomics has done and is doing for agriculture in our world</dc:title>
  <dc:creator>Heslop-Harrison, Pat (Prof.)</dc:creator>
  <cp:lastModifiedBy>Heslop-Harrison, Pat (Prof.)</cp:lastModifiedBy>
  <cp:revision>28</cp:revision>
  <dcterms:created xsi:type="dcterms:W3CDTF">2025-04-16T03:22:18Z</dcterms:created>
  <dcterms:modified xsi:type="dcterms:W3CDTF">2026-03-31T09:44:48Z</dcterms:modified>
</cp:coreProperties>
</file>